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9"/>
  </p:notesMasterIdLst>
  <p:handoutMasterIdLst>
    <p:handoutMasterId r:id="rId30"/>
  </p:handoutMasterIdLst>
  <p:sldIdLst>
    <p:sldId id="260" r:id="rId6"/>
    <p:sldId id="297" r:id="rId7"/>
    <p:sldId id="349" r:id="rId8"/>
    <p:sldId id="336" r:id="rId9"/>
    <p:sldId id="300" r:id="rId10"/>
    <p:sldId id="303" r:id="rId11"/>
    <p:sldId id="283" r:id="rId12"/>
    <p:sldId id="306" r:id="rId13"/>
    <p:sldId id="313" r:id="rId14"/>
    <p:sldId id="343" r:id="rId15"/>
    <p:sldId id="344" r:id="rId16"/>
    <p:sldId id="316" r:id="rId17"/>
    <p:sldId id="345" r:id="rId18"/>
    <p:sldId id="312" r:id="rId19"/>
    <p:sldId id="321" r:id="rId20"/>
    <p:sldId id="346" r:id="rId21"/>
    <p:sldId id="322" r:id="rId22"/>
    <p:sldId id="347" r:id="rId23"/>
    <p:sldId id="338" r:id="rId24"/>
    <p:sldId id="341" r:id="rId25"/>
    <p:sldId id="342" r:id="rId26"/>
    <p:sldId id="348" r:id="rId27"/>
    <p:sldId id="296" r:id="rId2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95" d="100"/>
          <a:sy n="95" d="100"/>
        </p:scale>
        <p:origin x="276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6/6/2018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2484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470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74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6151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288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062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8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2.emf"/><Relationship Id="rId4" Type="http://schemas.openxmlformats.org/officeDocument/2006/relationships/image" Target="../media/image21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5.emf"/><Relationship Id="rId4" Type="http://schemas.openxmlformats.org/officeDocument/2006/relationships/image" Target="../media/image24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emf"/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0.emf"/><Relationship Id="rId4" Type="http://schemas.openxmlformats.org/officeDocument/2006/relationships/image" Target="../media/image29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3.emf"/><Relationship Id="rId4" Type="http://schemas.openxmlformats.org/officeDocument/2006/relationships/image" Target="../media/image32.e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7.emf"/><Relationship Id="rId4" Type="http://schemas.openxmlformats.org/officeDocument/2006/relationships/image" Target="../media/image36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emf"/><Relationship Id="rId2" Type="http://schemas.openxmlformats.org/officeDocument/2006/relationships/image" Target="../media/image38.em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1.emf"/><Relationship Id="rId4" Type="http://schemas.openxmlformats.org/officeDocument/2006/relationships/image" Target="../media/image40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emf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emf"/><Relationship Id="rId2" Type="http://schemas.openxmlformats.org/officeDocument/2006/relationships/image" Target="../media/image43.em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6.emf"/><Relationship Id="rId4" Type="http://schemas.openxmlformats.org/officeDocument/2006/relationships/image" Target="../media/image45.e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emf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mailto:craish@ercot.com" TargetMode="External"/><Relationship Id="rId2" Type="http://schemas.openxmlformats.org/officeDocument/2006/relationships/image" Target="../media/image48.wm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4.emf"/><Relationship Id="rId4" Type="http://schemas.openxmlformats.org/officeDocument/2006/relationships/image" Target="../media/image13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2133600"/>
            <a:ext cx="5181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Analysis of Load Reductions Associated with 4-CP Transmission Charges </a:t>
            </a:r>
            <a:r>
              <a:rPr lang="en-US" sz="2000" dirty="0" smtClean="0"/>
              <a:t>and Price Responsive Load/Retail DR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algn="ctr"/>
            <a:r>
              <a:rPr lang="en-US" sz="1600" dirty="0" smtClean="0"/>
              <a:t>Carl L Raish</a:t>
            </a:r>
            <a:endParaRPr lang="en-US" sz="1600" dirty="0"/>
          </a:p>
          <a:p>
            <a:pPr algn="ctr"/>
            <a:r>
              <a:rPr lang="en-US" sz="1600" dirty="0" smtClean="0"/>
              <a:t>Principal Load Profiling and Modeling</a:t>
            </a:r>
            <a:endParaRPr lang="en-US" sz="1600" dirty="0"/>
          </a:p>
          <a:p>
            <a:pPr algn="ctr"/>
            <a:endParaRPr lang="en-US" dirty="0"/>
          </a:p>
          <a:p>
            <a:pPr algn="ctr"/>
            <a:r>
              <a:rPr lang="en-US" sz="1600" dirty="0" smtClean="0"/>
              <a:t>WMS – June 6, 2018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6757" y="243682"/>
            <a:ext cx="7239000" cy="861218"/>
          </a:xfrm>
        </p:spPr>
        <p:txBody>
          <a:bodyPr/>
          <a:lstStyle/>
          <a:p>
            <a:pPr algn="ctr"/>
            <a:r>
              <a:rPr lang="en-US" altLang="en-US" dirty="0" smtClean="0"/>
              <a:t>Number of Reporting REPs &amp; Unique ESIIDs By Year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537726"/>
            <a:ext cx="2209800" cy="17526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Individual REPs</a:t>
            </a:r>
          </a:p>
          <a:p>
            <a:r>
              <a:rPr lang="en-US" sz="1800" dirty="0" smtClean="0"/>
              <a:t>2013 – 21</a:t>
            </a:r>
          </a:p>
          <a:p>
            <a:r>
              <a:rPr lang="en-US" sz="1800" dirty="0" smtClean="0"/>
              <a:t>2014 – 33</a:t>
            </a:r>
          </a:p>
          <a:p>
            <a:r>
              <a:rPr lang="en-US" sz="1800" dirty="0" smtClean="0"/>
              <a:t>2015 – 32</a:t>
            </a:r>
          </a:p>
          <a:p>
            <a:r>
              <a:rPr lang="en-US" sz="1800" dirty="0" smtClean="0"/>
              <a:t>2016 – 35</a:t>
            </a:r>
          </a:p>
          <a:p>
            <a:r>
              <a:rPr lang="en-US" sz="1800" dirty="0" smtClean="0"/>
              <a:t>2017 </a:t>
            </a:r>
            <a:r>
              <a:rPr lang="en-US" sz="1800" dirty="0"/>
              <a:t>–</a:t>
            </a:r>
            <a:r>
              <a:rPr lang="en-US" sz="1800" dirty="0" smtClean="0"/>
              <a:t> 38</a:t>
            </a:r>
          </a:p>
          <a:p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5105400" y="3409694"/>
            <a:ext cx="318548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Related REPs (by DUNs) are</a:t>
            </a:r>
          </a:p>
          <a:p>
            <a:r>
              <a:rPr lang="en-US" dirty="0" smtClean="0"/>
              <a:t>Combined into a single REP</a:t>
            </a: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5486400" y="1423426"/>
            <a:ext cx="2057400" cy="15240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 smtClean="0"/>
              <a:t>REP Families</a:t>
            </a:r>
          </a:p>
          <a:p>
            <a:r>
              <a:rPr lang="en-US" sz="1800" dirty="0" smtClean="0"/>
              <a:t>2013 – 19</a:t>
            </a:r>
          </a:p>
          <a:p>
            <a:r>
              <a:rPr lang="en-US" sz="1800" dirty="0" smtClean="0"/>
              <a:t>2014 – 23</a:t>
            </a:r>
          </a:p>
          <a:p>
            <a:r>
              <a:rPr lang="en-US" sz="1800" dirty="0" smtClean="0"/>
              <a:t>2015 – 25</a:t>
            </a:r>
          </a:p>
          <a:p>
            <a:r>
              <a:rPr lang="en-US" sz="1800" dirty="0" smtClean="0"/>
              <a:t>2016 – 27</a:t>
            </a:r>
          </a:p>
          <a:p>
            <a:r>
              <a:rPr lang="en-US" sz="1800" dirty="0" smtClean="0"/>
              <a:t>2017 </a:t>
            </a:r>
            <a:r>
              <a:rPr lang="en-US" sz="1800" dirty="0"/>
              <a:t>– </a:t>
            </a:r>
            <a:r>
              <a:rPr lang="en-US" sz="1800" dirty="0" smtClean="0"/>
              <a:t>29</a:t>
            </a:r>
            <a:endParaRPr lang="en-US" sz="1800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3276600" y="4114800"/>
            <a:ext cx="2209800" cy="17526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800" dirty="0" smtClean="0"/>
              <a:t>Unique ESIIDs</a:t>
            </a:r>
          </a:p>
          <a:p>
            <a:r>
              <a:rPr lang="en-US" sz="1800" dirty="0" smtClean="0"/>
              <a:t>2013 – 179,195</a:t>
            </a:r>
          </a:p>
          <a:p>
            <a:r>
              <a:rPr lang="en-US" sz="1800" dirty="0" smtClean="0"/>
              <a:t>2014 – 763,445</a:t>
            </a:r>
          </a:p>
          <a:p>
            <a:r>
              <a:rPr lang="en-US" sz="1800" dirty="0" smtClean="0"/>
              <a:t>2015 –  847,574</a:t>
            </a:r>
          </a:p>
          <a:p>
            <a:r>
              <a:rPr lang="en-US" sz="1800" dirty="0" smtClean="0"/>
              <a:t>2016 –  906,646</a:t>
            </a:r>
          </a:p>
          <a:p>
            <a:r>
              <a:rPr lang="en-US" sz="1800" dirty="0" smtClean="0"/>
              <a:t>2017</a:t>
            </a:r>
            <a:r>
              <a:rPr lang="en-US" sz="1800" dirty="0"/>
              <a:t> –  </a:t>
            </a:r>
            <a:r>
              <a:rPr lang="en-US" sz="1800" dirty="0" smtClean="0"/>
              <a:t>975,716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45844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Block and Index Participation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164872"/>
            <a:ext cx="7505700" cy="180692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3859895"/>
            <a:ext cx="7505700" cy="209747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38200" y="77877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REPs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38200" y="3383146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ESIIDs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3384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8088" y="3900142"/>
            <a:ext cx="3811170" cy="230760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99" y="3900143"/>
            <a:ext cx="3886201" cy="230760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8088" y="1358889"/>
            <a:ext cx="3811170" cy="231734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199" y="1358889"/>
            <a:ext cx="3886201" cy="2317346"/>
          </a:xfrm>
          <a:prstGeom prst="rect">
            <a:avLst/>
          </a:prstGeom>
        </p:spPr>
      </p:pic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altLang="en-US" dirty="0" smtClean="0"/>
              <a:t>2017 Block &amp; Index Analysis</a:t>
            </a:r>
          </a:p>
        </p:txBody>
      </p:sp>
      <p:sp>
        <p:nvSpPr>
          <p:cNvPr id="21512" name="TextBox 1"/>
          <p:cNvSpPr txBox="1">
            <a:spLocks noChangeArrowheads="1"/>
          </p:cNvSpPr>
          <p:nvPr/>
        </p:nvSpPr>
        <p:spPr bwMode="auto">
          <a:xfrm>
            <a:off x="1205666" y="1981200"/>
            <a:ext cx="1308934" cy="57708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Houston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May 19, 2017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36.2 MW Reduce</a:t>
            </a:r>
            <a:endParaRPr lang="en-US" altLang="en-US" sz="1050" b="0" dirty="0"/>
          </a:p>
        </p:txBody>
      </p:sp>
      <p:sp>
        <p:nvSpPr>
          <p:cNvPr id="21515" name="TextBox 2"/>
          <p:cNvSpPr txBox="1">
            <a:spLocks noChangeArrowheads="1"/>
          </p:cNvSpPr>
          <p:nvPr/>
        </p:nvSpPr>
        <p:spPr bwMode="auto">
          <a:xfrm>
            <a:off x="228600" y="838200"/>
            <a:ext cx="8229600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600" b="0" dirty="0" smtClean="0"/>
              <a:t>21 Reps; 18,886 </a:t>
            </a:r>
            <a:r>
              <a:rPr lang="en-US" altLang="en-US" sz="1600" b="0" dirty="0"/>
              <a:t>Bus </a:t>
            </a:r>
            <a:r>
              <a:rPr lang="en-US" altLang="en-US" sz="1600" b="0" dirty="0" smtClean="0"/>
              <a:t>customers; 193.9 MW; 19 event days</a:t>
            </a:r>
            <a:r>
              <a:rPr lang="en-US" altLang="en-US" sz="1600" dirty="0" smtClean="0"/>
              <a:t>  </a:t>
            </a:r>
            <a:endParaRPr lang="en-US" altLang="en-US" sz="1600" dirty="0"/>
          </a:p>
          <a:p>
            <a:pPr lvl="1">
              <a:spcBef>
                <a:spcPct val="0"/>
              </a:spcBef>
            </a:pPr>
            <a:endParaRPr lang="en-US" altLang="en-US" sz="1600" b="0" dirty="0" smtClean="0"/>
          </a:p>
          <a:p>
            <a:pPr eaLnBrk="1" hangingPunct="1">
              <a:spcBef>
                <a:spcPct val="0"/>
              </a:spcBef>
            </a:pPr>
            <a:endParaRPr lang="en-US" altLang="en-US" sz="600" b="0" dirty="0"/>
          </a:p>
        </p:txBody>
      </p:sp>
      <p:sp>
        <p:nvSpPr>
          <p:cNvPr id="17" name="TextBox 1"/>
          <p:cNvSpPr txBox="1">
            <a:spLocks noChangeArrowheads="1"/>
          </p:cNvSpPr>
          <p:nvPr/>
        </p:nvSpPr>
        <p:spPr bwMode="auto">
          <a:xfrm>
            <a:off x="5562600" y="2057400"/>
            <a:ext cx="1308934" cy="57708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North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Oct 4, 2017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88.6 MW Reduce</a:t>
            </a:r>
            <a:endParaRPr lang="en-US" altLang="en-US" sz="1050" b="0" dirty="0"/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1086603" y="4572000"/>
            <a:ext cx="1308934" cy="57708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South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April 3, 2017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35.8 MW Reduce</a:t>
            </a:r>
            <a:endParaRPr lang="en-US" altLang="en-US" sz="1050" b="0" dirty="0"/>
          </a:p>
        </p:txBody>
      </p:sp>
      <p:sp>
        <p:nvSpPr>
          <p:cNvPr id="13" name="TextBox 1"/>
          <p:cNvSpPr txBox="1">
            <a:spLocks noChangeArrowheads="1"/>
          </p:cNvSpPr>
          <p:nvPr/>
        </p:nvSpPr>
        <p:spPr bwMode="auto">
          <a:xfrm>
            <a:off x="5562600" y="4422055"/>
            <a:ext cx="1308934" cy="57708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West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Dec 7, 2017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33.3 MW Reduce</a:t>
            </a:r>
            <a:endParaRPr lang="en-US" altLang="en-US" sz="1050" b="0" dirty="0"/>
          </a:p>
        </p:txBody>
      </p:sp>
    </p:spTree>
    <p:extLst>
      <p:ext uri="{BB962C8B-B14F-4D97-AF65-F5344CB8AC3E}">
        <p14:creationId xmlns:p14="http://schemas.microsoft.com/office/powerpoint/2010/main" val="173057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/>
              <a:t>Other Load Control Participation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1000" y="89246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REPs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74720" y="2820879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ESIIDs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1086" y="866721"/>
            <a:ext cx="7315200" cy="1823698"/>
          </a:xfrm>
          <a:prstGeom prst="rect">
            <a:avLst/>
          </a:prstGeom>
        </p:spPr>
      </p:pic>
      <p:grpSp>
        <p:nvGrpSpPr>
          <p:cNvPr id="9" name="Group 8"/>
          <p:cNvGrpSpPr/>
          <p:nvPr/>
        </p:nvGrpSpPr>
        <p:grpSpPr>
          <a:xfrm>
            <a:off x="1611086" y="2743200"/>
            <a:ext cx="7304314" cy="3429000"/>
            <a:chOff x="457200" y="914400"/>
            <a:chExt cx="8224092" cy="5105400"/>
          </a:xfrm>
        </p:grpSpPr>
        <p:sp>
          <p:nvSpPr>
            <p:cNvPr id="10" name="TextBox 9"/>
            <p:cNvSpPr txBox="1"/>
            <p:nvPr/>
          </p:nvSpPr>
          <p:spPr>
            <a:xfrm>
              <a:off x="3916681" y="914400"/>
              <a:ext cx="1341119" cy="5670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Business</a:t>
              </a:r>
              <a:endParaRPr lang="en-US" sz="16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939540" y="3602840"/>
              <a:ext cx="1575422" cy="5670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Residential</a:t>
              </a:r>
              <a:endParaRPr lang="en-US" sz="1600" dirty="0"/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57200" y="1466338"/>
              <a:ext cx="8224092" cy="1886462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57200" y="4114800"/>
              <a:ext cx="8224092" cy="1905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618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8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0484" y="2082638"/>
            <a:ext cx="5803031" cy="3784762"/>
          </a:xfrm>
          <a:prstGeom prst="rect">
            <a:avLst/>
          </a:prstGeom>
        </p:spPr>
      </p:pic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altLang="en-US" dirty="0" smtClean="0"/>
              <a:t>2017 OLC Analysis</a:t>
            </a:r>
          </a:p>
        </p:txBody>
      </p:sp>
      <p:sp>
        <p:nvSpPr>
          <p:cNvPr id="21512" name="TextBox 1"/>
          <p:cNvSpPr txBox="1">
            <a:spLocks noChangeArrowheads="1"/>
          </p:cNvSpPr>
          <p:nvPr/>
        </p:nvSpPr>
        <p:spPr bwMode="auto">
          <a:xfrm>
            <a:off x="2438400" y="2667000"/>
            <a:ext cx="1308934" cy="253916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2.2 MW Reduce</a:t>
            </a:r>
            <a:endParaRPr lang="en-US" altLang="en-US" sz="1050" b="0" dirty="0"/>
          </a:p>
        </p:txBody>
      </p:sp>
      <p:sp>
        <p:nvSpPr>
          <p:cNvPr id="21515" name="TextBox 2"/>
          <p:cNvSpPr txBox="1">
            <a:spLocks noChangeArrowheads="1"/>
          </p:cNvSpPr>
          <p:nvPr/>
        </p:nvSpPr>
        <p:spPr bwMode="auto">
          <a:xfrm>
            <a:off x="304800" y="1066800"/>
            <a:ext cx="7848600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600" b="0" dirty="0" smtClean="0"/>
              <a:t>2 Reps </a:t>
            </a:r>
            <a:r>
              <a:rPr lang="en-US" altLang="en-US" sz="1600" b="0" dirty="0"/>
              <a:t>reported </a:t>
            </a:r>
            <a:r>
              <a:rPr lang="en-US" altLang="en-US" sz="1600" b="0" dirty="0" smtClean="0"/>
              <a:t>15 </a:t>
            </a:r>
            <a:r>
              <a:rPr lang="en-US" altLang="en-US" sz="1600" b="0" dirty="0"/>
              <a:t>deployments in </a:t>
            </a:r>
            <a:r>
              <a:rPr lang="en-US" altLang="en-US" sz="1600" b="0" dirty="0" smtClean="0"/>
              <a:t>2017 </a:t>
            </a:r>
            <a:r>
              <a:rPr lang="en-US" altLang="en-US" sz="1600" b="0" dirty="0"/>
              <a:t>affecting </a:t>
            </a:r>
            <a:r>
              <a:rPr lang="en-US" altLang="en-US" sz="1600" b="0" dirty="0" smtClean="0"/>
              <a:t>2,345 </a:t>
            </a:r>
            <a:r>
              <a:rPr lang="en-US" altLang="en-US" sz="1600" b="0" dirty="0"/>
              <a:t>Res </a:t>
            </a:r>
            <a:r>
              <a:rPr lang="en-US" altLang="en-US" sz="1600" b="0" dirty="0" smtClean="0"/>
              <a:t>customers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600" b="0" dirty="0" smtClean="0"/>
              <a:t>One composite graph shown combining day with each REP’s largest reduction</a:t>
            </a:r>
            <a:endParaRPr lang="en-US" altLang="en-US" sz="1600" b="0" dirty="0"/>
          </a:p>
          <a:p>
            <a:pPr eaLnBrk="1" hangingPunct="1">
              <a:spcBef>
                <a:spcPct val="0"/>
              </a:spcBef>
            </a:pPr>
            <a:endParaRPr lang="en-US" altLang="en-US" sz="600" b="0" dirty="0"/>
          </a:p>
        </p:txBody>
      </p:sp>
    </p:spTree>
    <p:extLst>
      <p:ext uri="{BB962C8B-B14F-4D97-AF65-F5344CB8AC3E}">
        <p14:creationId xmlns:p14="http://schemas.microsoft.com/office/powerpoint/2010/main" val="3188478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075" y="4026183"/>
            <a:ext cx="3886200" cy="206737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0275" y="4026183"/>
            <a:ext cx="3886200" cy="207353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00275" y="1660265"/>
            <a:ext cx="3886200" cy="20735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075" y="1660266"/>
            <a:ext cx="3886200" cy="2073533"/>
          </a:xfrm>
          <a:prstGeom prst="rect">
            <a:avLst/>
          </a:prstGeom>
        </p:spPr>
      </p:pic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altLang="en-US" dirty="0" smtClean="0"/>
              <a:t>2017 Other Voluntary DR Analysis</a:t>
            </a:r>
          </a:p>
        </p:txBody>
      </p:sp>
      <p:sp>
        <p:nvSpPr>
          <p:cNvPr id="21512" name="TextBox 1"/>
          <p:cNvSpPr txBox="1">
            <a:spLocks noChangeArrowheads="1"/>
          </p:cNvSpPr>
          <p:nvPr/>
        </p:nvSpPr>
        <p:spPr bwMode="auto">
          <a:xfrm>
            <a:off x="1129466" y="1752600"/>
            <a:ext cx="1308934" cy="43088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Aug 1, 2017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10.9 MW Reduce</a:t>
            </a:r>
            <a:endParaRPr lang="en-US" altLang="en-US" sz="1050" b="0" dirty="0"/>
          </a:p>
        </p:txBody>
      </p:sp>
      <p:sp>
        <p:nvSpPr>
          <p:cNvPr id="21515" name="TextBox 2"/>
          <p:cNvSpPr txBox="1">
            <a:spLocks noChangeArrowheads="1"/>
          </p:cNvSpPr>
          <p:nvPr/>
        </p:nvSpPr>
        <p:spPr bwMode="auto">
          <a:xfrm>
            <a:off x="381000" y="838200"/>
            <a:ext cx="8153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600" b="0" dirty="0" smtClean="0"/>
              <a:t>3 Reps </a:t>
            </a:r>
            <a:r>
              <a:rPr lang="en-US" altLang="en-US" sz="1600" b="0" dirty="0"/>
              <a:t>reported </a:t>
            </a:r>
            <a:r>
              <a:rPr lang="en-US" altLang="en-US" sz="1600" b="0" dirty="0" smtClean="0"/>
              <a:t>23 </a:t>
            </a:r>
            <a:r>
              <a:rPr lang="en-US" altLang="en-US" sz="1600" b="0" dirty="0"/>
              <a:t>deployments in </a:t>
            </a:r>
            <a:r>
              <a:rPr lang="en-US" altLang="en-US" sz="1600" b="0" dirty="0" smtClean="0"/>
              <a:t>2017 </a:t>
            </a:r>
            <a:r>
              <a:rPr lang="en-US" altLang="en-US" sz="1600" b="0" dirty="0"/>
              <a:t>affecting </a:t>
            </a:r>
            <a:r>
              <a:rPr lang="en-US" altLang="en-US" sz="1600" b="0" dirty="0" smtClean="0"/>
              <a:t>56,276 customers</a:t>
            </a:r>
            <a:endParaRPr lang="en-US" altLang="en-US" sz="1600" b="0" dirty="0"/>
          </a:p>
          <a:p>
            <a:pPr eaLnBrk="1" hangingPunct="1">
              <a:spcBef>
                <a:spcPct val="0"/>
              </a:spcBef>
            </a:pPr>
            <a:r>
              <a:rPr lang="en-US" altLang="en-US" sz="1600" b="0" dirty="0" smtClean="0"/>
              <a:t>Program same description as 2016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600" b="0" dirty="0" smtClean="0"/>
              <a:t>Reductions ranged from 0 – 26.7 MW</a:t>
            </a:r>
            <a:endParaRPr lang="en-US" altLang="en-US" sz="1600" b="0" dirty="0"/>
          </a:p>
        </p:txBody>
      </p:sp>
      <p:sp>
        <p:nvSpPr>
          <p:cNvPr id="17" name="TextBox 1"/>
          <p:cNvSpPr txBox="1">
            <a:spLocks noChangeArrowheads="1"/>
          </p:cNvSpPr>
          <p:nvPr/>
        </p:nvSpPr>
        <p:spPr bwMode="auto">
          <a:xfrm>
            <a:off x="5396666" y="1828800"/>
            <a:ext cx="1308934" cy="43088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Aug 2, 2017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26.7 MW Reduce</a:t>
            </a:r>
            <a:endParaRPr lang="en-US" altLang="en-US" sz="1050" b="0" dirty="0"/>
          </a:p>
        </p:txBody>
      </p:sp>
      <p:sp>
        <p:nvSpPr>
          <p:cNvPr id="22" name="TextBox 1"/>
          <p:cNvSpPr txBox="1">
            <a:spLocks noChangeArrowheads="1"/>
          </p:cNvSpPr>
          <p:nvPr/>
        </p:nvSpPr>
        <p:spPr bwMode="auto">
          <a:xfrm>
            <a:off x="5443966" y="4201176"/>
            <a:ext cx="1308934" cy="430887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Aug 21, 2017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13.5 MW Reduce</a:t>
            </a:r>
            <a:endParaRPr lang="en-US" altLang="en-US" sz="1050" b="0" dirty="0"/>
          </a:p>
        </p:txBody>
      </p:sp>
      <p:sp>
        <p:nvSpPr>
          <p:cNvPr id="23" name="TextBox 1"/>
          <p:cNvSpPr txBox="1">
            <a:spLocks noChangeArrowheads="1"/>
          </p:cNvSpPr>
          <p:nvPr/>
        </p:nvSpPr>
        <p:spPr bwMode="auto">
          <a:xfrm>
            <a:off x="1167241" y="4199220"/>
            <a:ext cx="1308934" cy="415498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Aug 17, 2017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9.4 MW Reduce</a:t>
            </a:r>
            <a:endParaRPr lang="en-US" altLang="en-US" sz="1050" b="0" dirty="0"/>
          </a:p>
        </p:txBody>
      </p:sp>
    </p:spTree>
    <p:extLst>
      <p:ext uri="{BB962C8B-B14F-4D97-AF65-F5344CB8AC3E}">
        <p14:creationId xmlns:p14="http://schemas.microsoft.com/office/powerpoint/2010/main" val="1767296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/>
              <a:t>Peak Rebate </a:t>
            </a:r>
            <a:r>
              <a:rPr lang="en-US" altLang="en-US" dirty="0" smtClean="0"/>
              <a:t>Participation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1000" y="89246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REPs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74720" y="2820879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ESIIDs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7068" y="874448"/>
            <a:ext cx="7304314" cy="1815544"/>
          </a:xfrm>
          <a:prstGeom prst="rect">
            <a:avLst/>
          </a:prstGeom>
        </p:spPr>
      </p:pic>
      <p:grpSp>
        <p:nvGrpSpPr>
          <p:cNvPr id="16" name="Group 15"/>
          <p:cNvGrpSpPr/>
          <p:nvPr/>
        </p:nvGrpSpPr>
        <p:grpSpPr>
          <a:xfrm>
            <a:off x="1627068" y="2689992"/>
            <a:ext cx="7304314" cy="3483920"/>
            <a:chOff x="448854" y="914400"/>
            <a:chExt cx="8237946" cy="5029200"/>
          </a:xfrm>
        </p:grpSpPr>
        <p:sp>
          <p:nvSpPr>
            <p:cNvPr id="17" name="TextBox 16"/>
            <p:cNvSpPr txBox="1"/>
            <p:nvPr/>
          </p:nvSpPr>
          <p:spPr>
            <a:xfrm>
              <a:off x="3916679" y="914400"/>
              <a:ext cx="1747950" cy="5320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Business</a:t>
              </a:r>
              <a:endParaRPr lang="en-US" sz="16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939540" y="3602841"/>
              <a:ext cx="1992554" cy="53201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Residential</a:t>
              </a:r>
              <a:endParaRPr lang="en-US" sz="1600" dirty="0"/>
            </a:p>
          </p:txBody>
        </p:sp>
        <p:pic>
          <p:nvPicPr>
            <p:cNvPr id="19" name="Picture 18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48854" y="1639753"/>
              <a:ext cx="8229600" cy="1916668"/>
            </a:xfrm>
            <a:prstGeom prst="rect">
              <a:avLst/>
            </a:prstGeom>
          </p:spPr>
        </p:pic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57200" y="4026932"/>
              <a:ext cx="8229600" cy="191666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0915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538406"/>
            <a:ext cx="5803031" cy="4545672"/>
          </a:xfrm>
          <a:prstGeom prst="rect">
            <a:avLst/>
          </a:prstGeom>
        </p:spPr>
      </p:pic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altLang="en-US" dirty="0" smtClean="0"/>
              <a:t>2017 Peak Rebate Analysis</a:t>
            </a:r>
          </a:p>
        </p:txBody>
      </p:sp>
      <p:sp>
        <p:nvSpPr>
          <p:cNvPr id="21515" name="TextBox 2"/>
          <p:cNvSpPr txBox="1">
            <a:spLocks noChangeArrowheads="1"/>
          </p:cNvSpPr>
          <p:nvPr/>
        </p:nvSpPr>
        <p:spPr bwMode="auto">
          <a:xfrm>
            <a:off x="152400" y="811649"/>
            <a:ext cx="8534400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600" b="0" dirty="0" smtClean="0"/>
              <a:t>2 </a:t>
            </a:r>
            <a:r>
              <a:rPr lang="en-US" altLang="en-US" sz="1600" b="0" dirty="0"/>
              <a:t>Reps reported </a:t>
            </a:r>
            <a:r>
              <a:rPr lang="en-US" altLang="en-US" sz="1600" b="0" dirty="0" smtClean="0"/>
              <a:t>3 </a:t>
            </a:r>
            <a:r>
              <a:rPr lang="en-US" altLang="en-US" sz="1600" b="0" dirty="0"/>
              <a:t>deployments in </a:t>
            </a:r>
            <a:r>
              <a:rPr lang="en-US" altLang="en-US" sz="1600" b="0" dirty="0" smtClean="0"/>
              <a:t>2017 </a:t>
            </a:r>
            <a:r>
              <a:rPr lang="en-US" altLang="en-US" sz="1600" b="0" dirty="0"/>
              <a:t>affecting </a:t>
            </a:r>
            <a:r>
              <a:rPr lang="en-US" altLang="en-US" sz="1600" b="0" dirty="0" smtClean="0"/>
              <a:t>39,942 customers</a:t>
            </a:r>
            <a:endParaRPr lang="en-US" altLang="en-US" sz="1600" b="0" dirty="0"/>
          </a:p>
          <a:p>
            <a:pPr eaLnBrk="1" hangingPunct="1">
              <a:spcBef>
                <a:spcPct val="0"/>
              </a:spcBef>
            </a:pPr>
            <a:endParaRPr lang="en-US" altLang="en-US" sz="600" b="0" dirty="0"/>
          </a:p>
          <a:p>
            <a:pPr eaLnBrk="1" hangingPunct="1">
              <a:spcBef>
                <a:spcPct val="0"/>
              </a:spcBef>
            </a:pPr>
            <a:r>
              <a:rPr lang="en-US" altLang="en-US" sz="1600" b="0" dirty="0" smtClean="0"/>
              <a:t>No days with deployments by both REPs</a:t>
            </a:r>
            <a:endParaRPr lang="en-US" altLang="en-US" sz="1600" b="0" dirty="0"/>
          </a:p>
        </p:txBody>
      </p:sp>
      <p:sp>
        <p:nvSpPr>
          <p:cNvPr id="16" name="TextBox 1"/>
          <p:cNvSpPr txBox="1">
            <a:spLocks noChangeArrowheads="1"/>
          </p:cNvSpPr>
          <p:nvPr/>
        </p:nvSpPr>
        <p:spPr bwMode="auto">
          <a:xfrm>
            <a:off x="1981200" y="1828800"/>
            <a:ext cx="1308934" cy="57708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Composite Deployment 2017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13.4 MW Reduce</a:t>
            </a:r>
            <a:endParaRPr lang="en-US" altLang="en-US" sz="1050" b="0" dirty="0"/>
          </a:p>
        </p:txBody>
      </p:sp>
    </p:spTree>
    <p:extLst>
      <p:ext uri="{BB962C8B-B14F-4D97-AF65-F5344CB8AC3E}">
        <p14:creationId xmlns:p14="http://schemas.microsoft.com/office/powerpoint/2010/main" val="302367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dirty="0" smtClean="0"/>
              <a:t>Real Time Pricing Participation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1000" y="892460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REPs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74720" y="2820879"/>
            <a:ext cx="129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ESIIDs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7068" y="891640"/>
            <a:ext cx="7296914" cy="1799598"/>
          </a:xfrm>
          <a:prstGeom prst="rect">
            <a:avLst/>
          </a:prstGeom>
        </p:spPr>
      </p:pic>
      <p:grpSp>
        <p:nvGrpSpPr>
          <p:cNvPr id="13" name="Group 12"/>
          <p:cNvGrpSpPr/>
          <p:nvPr/>
        </p:nvGrpSpPr>
        <p:grpSpPr>
          <a:xfrm>
            <a:off x="1627068" y="2820878"/>
            <a:ext cx="7296914" cy="3351322"/>
            <a:chOff x="457200" y="914400"/>
            <a:chExt cx="8229600" cy="5087277"/>
          </a:xfrm>
        </p:grpSpPr>
        <p:sp>
          <p:nvSpPr>
            <p:cNvPr id="15" name="TextBox 14"/>
            <p:cNvSpPr txBox="1"/>
            <p:nvPr/>
          </p:nvSpPr>
          <p:spPr>
            <a:xfrm>
              <a:off x="3916681" y="914400"/>
              <a:ext cx="1341119" cy="5139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Business</a:t>
              </a:r>
              <a:endParaRPr lang="en-US" sz="16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939540" y="3602841"/>
              <a:ext cx="1471867" cy="5139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Residential</a:t>
              </a:r>
              <a:endParaRPr lang="en-US" sz="1600" dirty="0"/>
            </a:p>
          </p:txBody>
        </p:sp>
        <p:pic>
          <p:nvPicPr>
            <p:cNvPr id="22" name="Picture 21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57200" y="1456971"/>
              <a:ext cx="8229600" cy="1892691"/>
            </a:xfrm>
            <a:prstGeom prst="rect">
              <a:avLst/>
            </a:prstGeom>
          </p:spPr>
        </p:pic>
        <p:pic>
          <p:nvPicPr>
            <p:cNvPr id="23" name="Picture 2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57200" y="4191000"/>
              <a:ext cx="8229600" cy="181067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1698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98088" y="3900141"/>
            <a:ext cx="3818182" cy="230380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99" y="3900141"/>
            <a:ext cx="3876676" cy="230380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8088" y="1364319"/>
            <a:ext cx="3811170" cy="230648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7199" y="1358889"/>
            <a:ext cx="3876676" cy="2311916"/>
          </a:xfrm>
          <a:prstGeom prst="rect">
            <a:avLst/>
          </a:prstGeom>
        </p:spPr>
      </p:pic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altLang="en-US" dirty="0"/>
              <a:t>2017 Real Time Pricing Analysis</a:t>
            </a:r>
            <a:endParaRPr lang="en-US" altLang="en-US" dirty="0" smtClean="0"/>
          </a:p>
        </p:txBody>
      </p:sp>
      <p:sp>
        <p:nvSpPr>
          <p:cNvPr id="21512" name="TextBox 1"/>
          <p:cNvSpPr txBox="1">
            <a:spLocks noChangeArrowheads="1"/>
          </p:cNvSpPr>
          <p:nvPr/>
        </p:nvSpPr>
        <p:spPr bwMode="auto">
          <a:xfrm>
            <a:off x="1086603" y="2130643"/>
            <a:ext cx="1308934" cy="57708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Houston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May 19, 2017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8.4 MW Reduce</a:t>
            </a:r>
            <a:endParaRPr lang="en-US" altLang="en-US" sz="1050" b="0" dirty="0"/>
          </a:p>
        </p:txBody>
      </p:sp>
      <p:sp>
        <p:nvSpPr>
          <p:cNvPr id="21515" name="TextBox 2"/>
          <p:cNvSpPr txBox="1">
            <a:spLocks noChangeArrowheads="1"/>
          </p:cNvSpPr>
          <p:nvPr/>
        </p:nvSpPr>
        <p:spPr bwMode="auto">
          <a:xfrm>
            <a:off x="228600" y="838200"/>
            <a:ext cx="8229600" cy="6771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400" b="0" dirty="0" smtClean="0"/>
              <a:t>14 Reps; 14,769 customers; 24.5 MW; 19 event days</a:t>
            </a:r>
            <a:r>
              <a:rPr lang="en-US" altLang="en-US" sz="1600" dirty="0" smtClean="0"/>
              <a:t>  </a:t>
            </a:r>
            <a:endParaRPr lang="en-US" altLang="en-US" sz="1600" dirty="0"/>
          </a:p>
          <a:p>
            <a:pPr lvl="1">
              <a:spcBef>
                <a:spcPct val="0"/>
              </a:spcBef>
            </a:pPr>
            <a:endParaRPr lang="en-US" altLang="en-US" sz="1600" b="0" dirty="0" smtClean="0"/>
          </a:p>
          <a:p>
            <a:pPr eaLnBrk="1" hangingPunct="1">
              <a:spcBef>
                <a:spcPct val="0"/>
              </a:spcBef>
            </a:pPr>
            <a:endParaRPr lang="en-US" altLang="en-US" sz="600" b="0" dirty="0"/>
          </a:p>
        </p:txBody>
      </p:sp>
      <p:sp>
        <p:nvSpPr>
          <p:cNvPr id="17" name="TextBox 1"/>
          <p:cNvSpPr txBox="1">
            <a:spLocks noChangeArrowheads="1"/>
          </p:cNvSpPr>
          <p:nvPr/>
        </p:nvSpPr>
        <p:spPr bwMode="auto">
          <a:xfrm>
            <a:off x="5394739" y="2226306"/>
            <a:ext cx="1308934" cy="57708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North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Oct 4, 2017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12.9 MW Reduce</a:t>
            </a:r>
            <a:endParaRPr lang="en-US" altLang="en-US" sz="1050" b="0" dirty="0"/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914400" y="4763501"/>
            <a:ext cx="1308934" cy="57708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South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May 19, 2017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1.2 MW Reduce</a:t>
            </a:r>
            <a:endParaRPr lang="en-US" altLang="en-US" sz="1050" b="0" dirty="0"/>
          </a:p>
        </p:txBody>
      </p:sp>
      <p:sp>
        <p:nvSpPr>
          <p:cNvPr id="13" name="TextBox 1"/>
          <p:cNvSpPr txBox="1">
            <a:spLocks noChangeArrowheads="1"/>
          </p:cNvSpPr>
          <p:nvPr/>
        </p:nvSpPr>
        <p:spPr bwMode="auto">
          <a:xfrm>
            <a:off x="5257800" y="4572000"/>
            <a:ext cx="1308934" cy="57708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West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May 30, 2017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2.1 MW Reduce</a:t>
            </a:r>
            <a:endParaRPr lang="en-US" altLang="en-US" sz="1050" b="0" dirty="0"/>
          </a:p>
        </p:txBody>
      </p:sp>
    </p:spTree>
    <p:extLst>
      <p:ext uri="{BB962C8B-B14F-4D97-AF65-F5344CB8AC3E}">
        <p14:creationId xmlns:p14="http://schemas.microsoft.com/office/powerpoint/2010/main" val="75860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defRPr/>
            </a:pPr>
            <a:r>
              <a:rPr lang="en-US" altLang="en-US" sz="2400" dirty="0"/>
              <a:t>4CP </a:t>
            </a:r>
            <a:r>
              <a:rPr lang="en-US" altLang="en-US" sz="2400" dirty="0" smtClean="0"/>
              <a:t>Analysis</a:t>
            </a:r>
          </a:p>
          <a:p>
            <a:pPr lvl="2">
              <a:defRPr/>
            </a:pPr>
            <a:r>
              <a:rPr lang="en-US" altLang="en-US" sz="1800" dirty="0" smtClean="0"/>
              <a:t>Methodology Improvement</a:t>
            </a:r>
          </a:p>
          <a:p>
            <a:pPr lvl="2">
              <a:defRPr/>
            </a:pPr>
            <a:r>
              <a:rPr lang="en-US" altLang="en-US" sz="1800" dirty="0" smtClean="0"/>
              <a:t>Results in Competitive and NOIE Areas</a:t>
            </a:r>
          </a:p>
          <a:p>
            <a:pPr lvl="1">
              <a:defRPr/>
            </a:pPr>
            <a:r>
              <a:rPr lang="en-US" altLang="en-US" sz="2400" dirty="0" smtClean="0"/>
              <a:t>Price Response and Retail DR</a:t>
            </a:r>
          </a:p>
          <a:p>
            <a:pPr lvl="2">
              <a:defRPr/>
            </a:pPr>
            <a:r>
              <a:rPr lang="en-US" altLang="en-US" sz="1800" dirty="0" smtClean="0"/>
              <a:t>Block and Index Pricing (BI)</a:t>
            </a:r>
          </a:p>
          <a:p>
            <a:pPr lvl="2">
              <a:defRPr/>
            </a:pPr>
            <a:r>
              <a:rPr lang="en-US" altLang="en-US" sz="1800" dirty="0" smtClean="0"/>
              <a:t>Other Load Control (OLC)</a:t>
            </a:r>
          </a:p>
          <a:p>
            <a:pPr lvl="2">
              <a:defRPr/>
            </a:pPr>
            <a:r>
              <a:rPr lang="en-US" altLang="en-US" sz="1800" dirty="0" smtClean="0"/>
              <a:t>Other Voluntary DR (OTH)</a:t>
            </a:r>
          </a:p>
          <a:p>
            <a:pPr lvl="2">
              <a:defRPr/>
            </a:pPr>
            <a:r>
              <a:rPr lang="en-US" altLang="en-US" sz="1800" dirty="0" smtClean="0"/>
              <a:t>Peak Rebate (PR)</a:t>
            </a:r>
          </a:p>
          <a:p>
            <a:pPr lvl="2">
              <a:defRPr/>
            </a:pPr>
            <a:r>
              <a:rPr lang="en-US" altLang="en-US" sz="1800" dirty="0" smtClean="0"/>
              <a:t>Real Time Pricing (RTP)</a:t>
            </a:r>
          </a:p>
          <a:p>
            <a:pPr lvl="2">
              <a:defRPr/>
            </a:pPr>
            <a:r>
              <a:rPr lang="en-US" altLang="en-US" sz="1800" dirty="0" smtClean="0"/>
              <a:t>Time-of-Use Pricing (TOU)</a:t>
            </a:r>
          </a:p>
          <a:p>
            <a:pPr lvl="3">
              <a:defRPr/>
            </a:pPr>
            <a:r>
              <a:rPr lang="en-US" altLang="en-US" dirty="0" smtClean="0"/>
              <a:t>Analysis not available</a:t>
            </a:r>
          </a:p>
          <a:p>
            <a:pPr lvl="2">
              <a:defRPr/>
            </a:pPr>
            <a:r>
              <a:rPr lang="en-US" altLang="en-US" sz="1800" dirty="0"/>
              <a:t>DG Price Response</a:t>
            </a:r>
          </a:p>
          <a:p>
            <a:pPr lvl="1">
              <a:defRPr/>
            </a:pPr>
            <a:r>
              <a:rPr lang="en-US" altLang="en-US" sz="2400" dirty="0" smtClean="0"/>
              <a:t>NOIE </a:t>
            </a:r>
            <a:r>
              <a:rPr lang="en-US" altLang="en-US" sz="2400" smtClean="0"/>
              <a:t>Price Response</a:t>
            </a:r>
            <a:endParaRPr lang="en-US" alt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254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1219200"/>
            <a:ext cx="7696200" cy="4911137"/>
          </a:xfrm>
          <a:prstGeom prst="rect">
            <a:avLst/>
          </a:prstGeom>
        </p:spPr>
      </p:pic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altLang="en-US" dirty="0" smtClean="0"/>
              <a:t>2017 NOIE Price Response Analysis</a:t>
            </a:r>
          </a:p>
        </p:txBody>
      </p:sp>
      <p:sp>
        <p:nvSpPr>
          <p:cNvPr id="21515" name="TextBox 2"/>
          <p:cNvSpPr txBox="1">
            <a:spLocks noChangeArrowheads="1"/>
          </p:cNvSpPr>
          <p:nvPr/>
        </p:nvSpPr>
        <p:spPr bwMode="auto">
          <a:xfrm>
            <a:off x="152400" y="811649"/>
            <a:ext cx="8534400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600" b="0" dirty="0" smtClean="0"/>
              <a:t>10 NOIEs identified as responding to </a:t>
            </a:r>
            <a:r>
              <a:rPr lang="en-US" altLang="en-US" sz="1600" b="0" dirty="0"/>
              <a:t>high prices; </a:t>
            </a:r>
            <a:r>
              <a:rPr lang="en-US" altLang="en-US" sz="1600" b="0" dirty="0" smtClean="0"/>
              <a:t>257.1 </a:t>
            </a:r>
            <a:r>
              <a:rPr lang="en-US" altLang="en-US" sz="1600" b="0" dirty="0"/>
              <a:t>MW; </a:t>
            </a:r>
            <a:r>
              <a:rPr lang="en-US" altLang="en-US" sz="1600" b="0" dirty="0" smtClean="0"/>
              <a:t>17 </a:t>
            </a:r>
            <a:r>
              <a:rPr lang="en-US" altLang="en-US" sz="1600" b="0" dirty="0"/>
              <a:t>event days</a:t>
            </a:r>
            <a:r>
              <a:rPr lang="en-US" altLang="en-US" sz="1800" dirty="0"/>
              <a:t>  </a:t>
            </a:r>
          </a:p>
          <a:p>
            <a:pPr eaLnBrk="1" hangingPunct="1">
              <a:spcBef>
                <a:spcPct val="0"/>
              </a:spcBef>
            </a:pPr>
            <a:endParaRPr lang="en-US" altLang="en-US" sz="1600" b="0" dirty="0"/>
          </a:p>
        </p:txBody>
      </p:sp>
      <p:sp>
        <p:nvSpPr>
          <p:cNvPr id="16" name="TextBox 1"/>
          <p:cNvSpPr txBox="1">
            <a:spLocks noChangeArrowheads="1"/>
          </p:cNvSpPr>
          <p:nvPr/>
        </p:nvSpPr>
        <p:spPr bwMode="auto">
          <a:xfrm>
            <a:off x="1981200" y="1828800"/>
            <a:ext cx="1308934" cy="57708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Composite Deployment 2017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257.1 MW Reduce</a:t>
            </a:r>
            <a:endParaRPr lang="en-US" altLang="en-US" sz="1050" b="0" dirty="0"/>
          </a:p>
        </p:txBody>
      </p:sp>
    </p:spTree>
    <p:extLst>
      <p:ext uri="{BB962C8B-B14F-4D97-AF65-F5344CB8AC3E}">
        <p14:creationId xmlns:p14="http://schemas.microsoft.com/office/powerpoint/2010/main" val="1836720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0799" y="3900141"/>
            <a:ext cx="4036856" cy="2303804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5049" y="3900141"/>
            <a:ext cx="3878351" cy="2303804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8199" y="1367669"/>
            <a:ext cx="3946105" cy="230313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5524" y="1367669"/>
            <a:ext cx="3878351" cy="2303137"/>
          </a:xfrm>
          <a:prstGeom prst="rect">
            <a:avLst/>
          </a:prstGeom>
        </p:spPr>
      </p:pic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altLang="en-US" dirty="0"/>
              <a:t>2017 </a:t>
            </a:r>
            <a:r>
              <a:rPr lang="en-US" altLang="en-US" dirty="0" smtClean="0"/>
              <a:t>DG Price Response </a:t>
            </a:r>
            <a:r>
              <a:rPr lang="en-US" altLang="en-US" dirty="0"/>
              <a:t>Analysis</a:t>
            </a:r>
            <a:endParaRPr lang="en-US" altLang="en-US" dirty="0" smtClean="0"/>
          </a:p>
        </p:txBody>
      </p:sp>
      <p:sp>
        <p:nvSpPr>
          <p:cNvPr id="21512" name="TextBox 1"/>
          <p:cNvSpPr txBox="1">
            <a:spLocks noChangeArrowheads="1"/>
          </p:cNvSpPr>
          <p:nvPr/>
        </p:nvSpPr>
        <p:spPr bwMode="auto">
          <a:xfrm>
            <a:off x="914400" y="1540278"/>
            <a:ext cx="1308934" cy="57708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Houston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April 28, 2017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63.4 MW Increase</a:t>
            </a:r>
            <a:endParaRPr lang="en-US" altLang="en-US" sz="1050" b="0" dirty="0"/>
          </a:p>
        </p:txBody>
      </p:sp>
      <p:sp>
        <p:nvSpPr>
          <p:cNvPr id="21515" name="TextBox 2"/>
          <p:cNvSpPr txBox="1">
            <a:spLocks noChangeArrowheads="1"/>
          </p:cNvSpPr>
          <p:nvPr/>
        </p:nvSpPr>
        <p:spPr bwMode="auto">
          <a:xfrm>
            <a:off x="228600" y="838200"/>
            <a:ext cx="8229600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400" b="0" dirty="0" smtClean="0"/>
              <a:t>61 Registered and Unregistered DGs; 181.1 MW; 19 event days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1400" b="0" dirty="0" smtClean="0"/>
              <a:t>Renewable fuel DG not included</a:t>
            </a:r>
            <a:r>
              <a:rPr lang="en-US" altLang="en-US" sz="1600" dirty="0" smtClean="0"/>
              <a:t>  </a:t>
            </a:r>
            <a:endParaRPr lang="en-US" altLang="en-US" sz="1600" dirty="0"/>
          </a:p>
          <a:p>
            <a:pPr lvl="1">
              <a:spcBef>
                <a:spcPct val="0"/>
              </a:spcBef>
            </a:pPr>
            <a:endParaRPr lang="en-US" altLang="en-US" sz="1600" b="0" dirty="0" smtClean="0"/>
          </a:p>
          <a:p>
            <a:pPr eaLnBrk="1" hangingPunct="1">
              <a:spcBef>
                <a:spcPct val="0"/>
              </a:spcBef>
            </a:pPr>
            <a:endParaRPr lang="en-US" altLang="en-US" sz="600" b="0" dirty="0"/>
          </a:p>
        </p:txBody>
      </p:sp>
      <p:sp>
        <p:nvSpPr>
          <p:cNvPr id="17" name="TextBox 1"/>
          <p:cNvSpPr txBox="1">
            <a:spLocks noChangeArrowheads="1"/>
          </p:cNvSpPr>
          <p:nvPr/>
        </p:nvSpPr>
        <p:spPr bwMode="auto">
          <a:xfrm>
            <a:off x="5394739" y="2226306"/>
            <a:ext cx="1308934" cy="57708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North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Oct 4, 2017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3.2 MW Increase</a:t>
            </a:r>
            <a:endParaRPr lang="en-US" altLang="en-US" sz="1050" b="0" dirty="0"/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914400" y="4114800"/>
            <a:ext cx="1308934" cy="57708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South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Oct 9, 2017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050" b="0" dirty="0" smtClean="0"/>
              <a:t>61.7 MW </a:t>
            </a:r>
            <a:r>
              <a:rPr lang="en-US" altLang="en-US" sz="1050" b="0" dirty="0"/>
              <a:t>Increase</a:t>
            </a:r>
          </a:p>
        </p:txBody>
      </p:sp>
      <p:sp>
        <p:nvSpPr>
          <p:cNvPr id="13" name="TextBox 1"/>
          <p:cNvSpPr txBox="1">
            <a:spLocks noChangeArrowheads="1"/>
          </p:cNvSpPr>
          <p:nvPr/>
        </p:nvSpPr>
        <p:spPr bwMode="auto">
          <a:xfrm>
            <a:off x="5257800" y="4572000"/>
            <a:ext cx="1308934" cy="577081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West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050" b="0" dirty="0" smtClean="0"/>
              <a:t>May 30, 2017</a:t>
            </a:r>
          </a:p>
          <a:p>
            <a:pPr algn="ctr">
              <a:spcBef>
                <a:spcPct val="0"/>
              </a:spcBef>
              <a:buNone/>
            </a:pPr>
            <a:r>
              <a:rPr lang="en-US" altLang="en-US" sz="1050" b="0" dirty="0" smtClean="0"/>
              <a:t>52.8 MW </a:t>
            </a:r>
            <a:r>
              <a:rPr lang="en-US" altLang="en-US" sz="1050" b="0" dirty="0"/>
              <a:t>Increase</a:t>
            </a:r>
          </a:p>
        </p:txBody>
      </p:sp>
    </p:spTree>
    <p:extLst>
      <p:ext uri="{BB962C8B-B14F-4D97-AF65-F5344CB8AC3E}">
        <p14:creationId xmlns:p14="http://schemas.microsoft.com/office/powerpoint/2010/main" val="297446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 smtClean="0"/>
              <a:t>Demand/Price Response Totals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1318" y="1112818"/>
            <a:ext cx="3521363" cy="4632364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p:cxnSp>
        <p:nvCxnSpPr>
          <p:cNvPr id="6" name="Straight Connector 5"/>
          <p:cNvCxnSpPr/>
          <p:nvPr/>
        </p:nvCxnSpPr>
        <p:spPr>
          <a:xfrm>
            <a:off x="2895600" y="5015630"/>
            <a:ext cx="1143000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895600" y="5277896"/>
            <a:ext cx="1219200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495800" y="5135544"/>
            <a:ext cx="609600" cy="0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200400" y="5600178"/>
            <a:ext cx="3048000" cy="8441"/>
          </a:xfrm>
          <a:prstGeom prst="line">
            <a:avLst/>
          </a:pr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259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23</a:t>
            </a:fld>
            <a:endParaRPr lang="en-US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3860800" y="2065338"/>
            <a:ext cx="1136650" cy="1925637"/>
            <a:chOff x="1968" y="672"/>
            <a:chExt cx="1416" cy="2400"/>
          </a:xfrm>
        </p:grpSpPr>
        <p:pic>
          <p:nvPicPr>
            <p:cNvPr id="6" name="Picture 4" descr="MCj03403080000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672"/>
              <a:ext cx="1416" cy="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2496" y="1008"/>
              <a:ext cx="576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ON</a:t>
              </a: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2496" y="2353"/>
              <a:ext cx="739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OFF</a:t>
              </a:r>
            </a:p>
          </p:txBody>
        </p:sp>
      </p:grp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133600" y="5068888"/>
            <a:ext cx="502920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3205163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2051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0">
                <a:hlinkClick r:id="rId3"/>
              </a:rPr>
              <a:t>craish@ercot.com</a:t>
            </a:r>
            <a:r>
              <a:rPr lang="en-US" altLang="en-US" sz="1800" b="0"/>
              <a:t>	512/248-3876</a:t>
            </a:r>
          </a:p>
        </p:txBody>
      </p:sp>
    </p:spTree>
    <p:extLst>
      <p:ext uri="{BB962C8B-B14F-4D97-AF65-F5344CB8AC3E}">
        <p14:creationId xmlns:p14="http://schemas.microsoft.com/office/powerpoint/2010/main" val="297115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 (in brief)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-533400" y="914400"/>
            <a:ext cx="9372600" cy="5257800"/>
          </a:xfrm>
        </p:spPr>
        <p:txBody>
          <a:bodyPr/>
          <a:lstStyle/>
          <a:p>
            <a:pPr lvl="2">
              <a:defRPr/>
            </a:pPr>
            <a:r>
              <a:rPr lang="en-US" altLang="en-US" sz="1800" dirty="0" smtClean="0"/>
              <a:t>Identify 4CP Days (stored in ERCOT Data)</a:t>
            </a:r>
          </a:p>
          <a:p>
            <a:pPr lvl="2">
              <a:defRPr/>
            </a:pPr>
            <a:r>
              <a:rPr lang="en-US" altLang="en-US" sz="1800" dirty="0" smtClean="0"/>
              <a:t>Identify Days with high price events (4 consecutive intervals &gt;$200</a:t>
            </a:r>
          </a:p>
          <a:p>
            <a:pPr lvl="3">
              <a:defRPr/>
            </a:pPr>
            <a:r>
              <a:rPr lang="en-US" altLang="en-US" sz="1600" dirty="0" smtClean="0"/>
              <a:t>Track and take into consideration at ESID level</a:t>
            </a:r>
          </a:p>
          <a:p>
            <a:pPr lvl="2">
              <a:defRPr/>
            </a:pPr>
            <a:r>
              <a:rPr lang="en-US" altLang="en-US" sz="1800" dirty="0" smtClean="0"/>
              <a:t>Identify Near-CP days … significant load reduction on other than 4CP days</a:t>
            </a:r>
          </a:p>
          <a:p>
            <a:pPr lvl="3">
              <a:defRPr/>
            </a:pPr>
            <a:r>
              <a:rPr lang="en-US" altLang="en-US" sz="1600" dirty="0" smtClean="0"/>
              <a:t>Old method was to look at total load of competitive ESIIDs </a:t>
            </a:r>
            <a:r>
              <a:rPr lang="en-US" altLang="en-US" sz="1600" dirty="0"/>
              <a:t>(~600) </a:t>
            </a:r>
            <a:r>
              <a:rPr lang="en-US" altLang="en-US" sz="1600" dirty="0" smtClean="0"/>
              <a:t>served at transmission voltage and identify summer days with 100 MW reduction</a:t>
            </a:r>
          </a:p>
          <a:p>
            <a:pPr lvl="3">
              <a:defRPr/>
            </a:pPr>
            <a:r>
              <a:rPr lang="en-US" altLang="en-US" sz="1600" dirty="0" smtClean="0"/>
              <a:t>New method to limit the look to transmission ESIIDs </a:t>
            </a:r>
            <a:r>
              <a:rPr lang="en-US" altLang="en-US" sz="1600" dirty="0"/>
              <a:t>(~</a:t>
            </a:r>
            <a:r>
              <a:rPr lang="en-US" altLang="en-US" sz="1600" dirty="0" smtClean="0"/>
              <a:t>160) that actually reduced in the prior year</a:t>
            </a:r>
          </a:p>
          <a:p>
            <a:pPr lvl="3">
              <a:defRPr/>
            </a:pPr>
            <a:r>
              <a:rPr lang="en-US" altLang="en-US" sz="1600" dirty="0" smtClean="0"/>
              <a:t>Lowered detection threshold to 100 MW or 5%</a:t>
            </a:r>
          </a:p>
          <a:p>
            <a:pPr lvl="3">
              <a:defRPr/>
            </a:pPr>
            <a:r>
              <a:rPr lang="en-US" altLang="en-US" sz="1600" dirty="0" smtClean="0"/>
              <a:t>General outcome was to identify more Near-CP days</a:t>
            </a:r>
          </a:p>
          <a:p>
            <a:pPr lvl="2">
              <a:defRPr/>
            </a:pPr>
            <a:r>
              <a:rPr lang="en-US" altLang="en-US" sz="1800" dirty="0" smtClean="0"/>
              <a:t>Develop baselines for each ESIID … excluding </a:t>
            </a:r>
            <a:r>
              <a:rPr lang="en-US" altLang="en-US" sz="1800" dirty="0"/>
              <a:t>high price days and other 4CP/Near CP days</a:t>
            </a:r>
            <a:endParaRPr lang="en-US" altLang="en-US" sz="1800" dirty="0" smtClean="0"/>
          </a:p>
          <a:p>
            <a:pPr lvl="2">
              <a:defRPr/>
            </a:pPr>
            <a:r>
              <a:rPr lang="en-US" altLang="en-US" sz="1800" dirty="0" smtClean="0"/>
              <a:t>Using those baselines:</a:t>
            </a:r>
          </a:p>
          <a:p>
            <a:pPr lvl="3">
              <a:defRPr/>
            </a:pPr>
            <a:r>
              <a:rPr lang="en-US" altLang="en-US" sz="1600" dirty="0" smtClean="0"/>
              <a:t>Identify ESIIDs that respond frequently and significantly during 4CP/</a:t>
            </a:r>
            <a:r>
              <a:rPr lang="en-US" altLang="en-US" sz="1600" dirty="0" err="1" smtClean="0"/>
              <a:t>NearCP</a:t>
            </a:r>
            <a:r>
              <a:rPr lang="en-US" altLang="en-US" sz="1600" dirty="0" smtClean="0"/>
              <a:t> events for the three year period before, during and after the year being analyzed.</a:t>
            </a:r>
          </a:p>
          <a:p>
            <a:pPr lvl="3">
              <a:defRPr/>
            </a:pPr>
            <a:r>
              <a:rPr lang="en-US" altLang="en-US" sz="1600" dirty="0" smtClean="0"/>
              <a:t>Estimate 4CP/Near CP reductions </a:t>
            </a:r>
            <a:r>
              <a:rPr lang="en-US" altLang="en-US" sz="1600" dirty="0"/>
              <a:t>for </a:t>
            </a:r>
            <a:r>
              <a:rPr lang="en-US" altLang="en-US" sz="1600" dirty="0" smtClean="0"/>
              <a:t>these ESIIDs</a:t>
            </a:r>
            <a:endParaRPr lang="en-US" alt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20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16818" y="3617870"/>
            <a:ext cx="3842745" cy="250189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1" y="3617870"/>
            <a:ext cx="3868673" cy="24987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16819" y="872532"/>
            <a:ext cx="3842745" cy="254059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401" y="872532"/>
            <a:ext cx="3851926" cy="254059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Competitive </a:t>
            </a:r>
            <a:r>
              <a:rPr lang="en-US" altLang="en-US" dirty="0"/>
              <a:t>4 CP Days - </a:t>
            </a:r>
            <a:r>
              <a:rPr lang="en-US" altLang="en-US" dirty="0" smtClean="0"/>
              <a:t>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9" name="TextBox 21"/>
          <p:cNvSpPr txBox="1">
            <a:spLocks noChangeArrowheads="1"/>
          </p:cNvSpPr>
          <p:nvPr/>
        </p:nvSpPr>
        <p:spPr bwMode="auto">
          <a:xfrm>
            <a:off x="1078924" y="2406618"/>
            <a:ext cx="1564852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1,205 MW</a:t>
            </a:r>
            <a:endParaRPr lang="en-US" altLang="en-US" dirty="0"/>
          </a:p>
        </p:txBody>
      </p:sp>
      <p:sp>
        <p:nvSpPr>
          <p:cNvPr id="10" name="TextBox 21"/>
          <p:cNvSpPr txBox="1">
            <a:spLocks noChangeArrowheads="1"/>
          </p:cNvSpPr>
          <p:nvPr/>
        </p:nvSpPr>
        <p:spPr bwMode="auto">
          <a:xfrm>
            <a:off x="1074737" y="5163979"/>
            <a:ext cx="1459054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502 MW</a:t>
            </a:r>
            <a:endParaRPr lang="en-US" altLang="en-US" dirty="0"/>
          </a:p>
        </p:txBody>
      </p:sp>
      <p:sp>
        <p:nvSpPr>
          <p:cNvPr id="11" name="TextBox 21"/>
          <p:cNvSpPr txBox="1">
            <a:spLocks noChangeArrowheads="1"/>
          </p:cNvSpPr>
          <p:nvPr/>
        </p:nvSpPr>
        <p:spPr bwMode="auto">
          <a:xfrm>
            <a:off x="5372657" y="2409111"/>
            <a:ext cx="1564852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1,082 MW</a:t>
            </a:r>
            <a:endParaRPr lang="en-US" altLang="en-US" dirty="0"/>
          </a:p>
        </p:txBody>
      </p:sp>
      <p:sp>
        <p:nvSpPr>
          <p:cNvPr id="12" name="TextBox 21"/>
          <p:cNvSpPr txBox="1">
            <a:spLocks noChangeArrowheads="1"/>
          </p:cNvSpPr>
          <p:nvPr/>
        </p:nvSpPr>
        <p:spPr bwMode="auto">
          <a:xfrm>
            <a:off x="5372657" y="5087779"/>
            <a:ext cx="1459054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999 MW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7640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798" y="3654226"/>
            <a:ext cx="3864423" cy="251865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399" y="3654226"/>
            <a:ext cx="3864423" cy="250508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6798" y="805385"/>
            <a:ext cx="3864423" cy="251900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399" y="806740"/>
            <a:ext cx="3864423" cy="251764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NOIE </a:t>
            </a:r>
            <a:r>
              <a:rPr lang="en-US" altLang="en-US" dirty="0"/>
              <a:t>4 CP Days - </a:t>
            </a:r>
            <a:r>
              <a:rPr lang="en-US" altLang="en-US" dirty="0" smtClean="0"/>
              <a:t>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9" name="TextBox 21"/>
          <p:cNvSpPr txBox="1">
            <a:spLocks noChangeArrowheads="1"/>
          </p:cNvSpPr>
          <p:nvPr/>
        </p:nvSpPr>
        <p:spPr bwMode="auto">
          <a:xfrm>
            <a:off x="1074737" y="1295400"/>
            <a:ext cx="1459054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149 MW</a:t>
            </a:r>
            <a:endParaRPr lang="en-US" altLang="en-US" dirty="0"/>
          </a:p>
        </p:txBody>
      </p:sp>
      <p:sp>
        <p:nvSpPr>
          <p:cNvPr id="10" name="TextBox 21"/>
          <p:cNvSpPr txBox="1">
            <a:spLocks noChangeArrowheads="1"/>
          </p:cNvSpPr>
          <p:nvPr/>
        </p:nvSpPr>
        <p:spPr bwMode="auto">
          <a:xfrm>
            <a:off x="1074737" y="4102655"/>
            <a:ext cx="1459054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186 MW</a:t>
            </a:r>
            <a:endParaRPr lang="en-US" altLang="en-US" dirty="0"/>
          </a:p>
        </p:txBody>
      </p:sp>
      <p:sp>
        <p:nvSpPr>
          <p:cNvPr id="11" name="TextBox 21"/>
          <p:cNvSpPr txBox="1">
            <a:spLocks noChangeArrowheads="1"/>
          </p:cNvSpPr>
          <p:nvPr/>
        </p:nvSpPr>
        <p:spPr bwMode="auto">
          <a:xfrm>
            <a:off x="5372657" y="1290920"/>
            <a:ext cx="1459054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733 MW</a:t>
            </a:r>
            <a:endParaRPr lang="en-US" altLang="en-US" dirty="0"/>
          </a:p>
        </p:txBody>
      </p:sp>
      <p:sp>
        <p:nvSpPr>
          <p:cNvPr id="12" name="TextBox 21"/>
          <p:cNvSpPr txBox="1">
            <a:spLocks noChangeArrowheads="1"/>
          </p:cNvSpPr>
          <p:nvPr/>
        </p:nvSpPr>
        <p:spPr bwMode="auto">
          <a:xfrm>
            <a:off x="5372657" y="4102654"/>
            <a:ext cx="1459054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283 MW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29605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66041" y="3676098"/>
            <a:ext cx="3896960" cy="247580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3676098"/>
            <a:ext cx="3875440" cy="247580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87560" y="910631"/>
            <a:ext cx="3875440" cy="250064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3400" y="910631"/>
            <a:ext cx="3875440" cy="250064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Competitive + NOIE </a:t>
            </a:r>
            <a:r>
              <a:rPr lang="en-US" altLang="en-US" dirty="0"/>
              <a:t>4 CP Days - </a:t>
            </a:r>
            <a:r>
              <a:rPr lang="en-US" altLang="en-US" dirty="0" smtClean="0"/>
              <a:t>2017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0" name="TextBox 21"/>
          <p:cNvSpPr txBox="1">
            <a:spLocks noChangeArrowheads="1"/>
          </p:cNvSpPr>
          <p:nvPr/>
        </p:nvSpPr>
        <p:spPr bwMode="auto">
          <a:xfrm>
            <a:off x="990600" y="1295400"/>
            <a:ext cx="1564852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1,353 MW</a:t>
            </a:r>
            <a:endParaRPr lang="en-US" altLang="en-US" dirty="0"/>
          </a:p>
        </p:txBody>
      </p:sp>
      <p:sp>
        <p:nvSpPr>
          <p:cNvPr id="21" name="TextBox 21"/>
          <p:cNvSpPr txBox="1">
            <a:spLocks noChangeArrowheads="1"/>
          </p:cNvSpPr>
          <p:nvPr/>
        </p:nvSpPr>
        <p:spPr bwMode="auto">
          <a:xfrm>
            <a:off x="990600" y="3975611"/>
            <a:ext cx="1459054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689 MW</a:t>
            </a:r>
            <a:endParaRPr lang="en-US" altLang="en-US" dirty="0"/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5478455" y="1295399"/>
            <a:ext cx="1564852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1,815 MW</a:t>
            </a:r>
            <a:endParaRPr lang="en-US" altLang="en-US" dirty="0"/>
          </a:p>
        </p:txBody>
      </p:sp>
      <p:sp>
        <p:nvSpPr>
          <p:cNvPr id="23" name="TextBox 21"/>
          <p:cNvSpPr txBox="1">
            <a:spLocks noChangeArrowheads="1"/>
          </p:cNvSpPr>
          <p:nvPr/>
        </p:nvSpPr>
        <p:spPr bwMode="auto">
          <a:xfrm>
            <a:off x="5478455" y="3988016"/>
            <a:ext cx="1564852" cy="246221"/>
          </a:xfrm>
          <a:prstGeom prst="rect">
            <a:avLst/>
          </a:prstGeom>
          <a:solidFill>
            <a:schemeClr val="bg2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none">
            <a:spAutoFit/>
          </a:bodyPr>
          <a:lstStyle>
            <a:defPPr>
              <a:defRPr lang="en-US"/>
            </a:defPPr>
            <a:lvl1pPr>
              <a:spcBef>
                <a:spcPct val="0"/>
              </a:spcBef>
              <a:buFontTx/>
              <a:buNone/>
              <a:defRPr sz="1000" b="0"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dirty="0"/>
              <a:t>CP </a:t>
            </a:r>
            <a:r>
              <a:rPr lang="en-US" altLang="en-US" dirty="0" smtClean="0"/>
              <a:t>Reduce </a:t>
            </a:r>
            <a:r>
              <a:rPr lang="en-US" altLang="en-US" dirty="0"/>
              <a:t>= </a:t>
            </a:r>
            <a:r>
              <a:rPr lang="en-US" altLang="en-US" dirty="0" smtClean="0"/>
              <a:t>1,282 MW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887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 smtClean="0"/>
              <a:t>4CP and </a:t>
            </a:r>
            <a:r>
              <a:rPr lang="en-US" altLang="en-US" sz="2400" dirty="0" err="1" smtClean="0"/>
              <a:t>NearCP</a:t>
            </a:r>
            <a:r>
              <a:rPr lang="en-US" altLang="en-US" sz="2400" dirty="0" smtClean="0"/>
              <a:t> Hour </a:t>
            </a:r>
            <a:r>
              <a:rPr lang="en-US" altLang="en-US" sz="2400" dirty="0"/>
              <a:t>Ending 17:00 </a:t>
            </a:r>
            <a:r>
              <a:rPr lang="en-US" altLang="en-US" sz="2400" dirty="0" smtClean="0"/>
              <a:t>Reductions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705" y="990600"/>
            <a:ext cx="8065695" cy="51816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949013" y="1600200"/>
            <a:ext cx="697627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521014" y="1599307"/>
            <a:ext cx="697627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2017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114800" y="1600200"/>
            <a:ext cx="697627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9386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 smtClean="0"/>
              <a:t>NOIE Hour </a:t>
            </a:r>
            <a:r>
              <a:rPr lang="en-US" altLang="en-US" sz="2400" dirty="0"/>
              <a:t>Ending 17:00 </a:t>
            </a:r>
            <a:r>
              <a:rPr lang="en-US" altLang="en-US" sz="2400" dirty="0" smtClean="0"/>
              <a:t>Response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094" y="1105944"/>
            <a:ext cx="8103812" cy="506625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057399" y="1808257"/>
            <a:ext cx="697627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2015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629400" y="1807364"/>
            <a:ext cx="697627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2017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223186" y="1808257"/>
            <a:ext cx="697627" cy="3693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084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altLang="en-US" dirty="0" smtClean="0"/>
              <a:t>2012 – 2017 Pricing Events</a:t>
            </a:r>
          </a:p>
        </p:txBody>
      </p:sp>
      <p:sp>
        <p:nvSpPr>
          <p:cNvPr id="21515" name="TextBox 2"/>
          <p:cNvSpPr txBox="1">
            <a:spLocks noChangeArrowheads="1"/>
          </p:cNvSpPr>
          <p:nvPr/>
        </p:nvSpPr>
        <p:spPr bwMode="auto">
          <a:xfrm>
            <a:off x="457200" y="914400"/>
            <a:ext cx="8153400" cy="59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None/>
            </a:pPr>
            <a:r>
              <a:rPr lang="en-US" altLang="en-US" sz="1800" b="0" dirty="0" smtClean="0"/>
              <a:t>For this analysis a High Price Event has been defined as a day with a Load zone price &gt; $200 for 4 consecutive 15-minute intervals</a:t>
            </a:r>
          </a:p>
          <a:p>
            <a:pPr eaLnBrk="1" hangingPunct="1">
              <a:spcBef>
                <a:spcPct val="0"/>
              </a:spcBef>
            </a:pPr>
            <a:endParaRPr lang="en-US" altLang="en-US" sz="800" b="0" dirty="0"/>
          </a:p>
          <a:p>
            <a:pPr>
              <a:spcBef>
                <a:spcPct val="0"/>
              </a:spcBef>
            </a:pPr>
            <a:r>
              <a:rPr lang="en-US" altLang="en-US" sz="1600" b="0" dirty="0" smtClean="0"/>
              <a:t>For the 2012 – 2017 years,194 days </a:t>
            </a:r>
            <a:r>
              <a:rPr lang="en-US" altLang="en-US" sz="1600" b="0" dirty="0"/>
              <a:t>were identified with </a:t>
            </a:r>
            <a:r>
              <a:rPr lang="en-US" altLang="en-US" sz="1600" b="0" dirty="0" smtClean="0"/>
              <a:t>high price events in one or more load zones</a:t>
            </a:r>
          </a:p>
          <a:p>
            <a:pPr>
              <a:spcBef>
                <a:spcPct val="0"/>
              </a:spcBef>
            </a:pPr>
            <a:endParaRPr lang="en-US" altLang="en-US" sz="1600" b="0" dirty="0" smtClean="0"/>
          </a:p>
          <a:p>
            <a:pPr lvl="1">
              <a:spcBef>
                <a:spcPct val="0"/>
              </a:spcBef>
            </a:pPr>
            <a:r>
              <a:rPr lang="en-US" altLang="en-US" sz="1600" dirty="0" smtClean="0"/>
              <a:t>AEN       – 	66 days</a:t>
            </a:r>
          </a:p>
          <a:p>
            <a:pPr lvl="1">
              <a:spcBef>
                <a:spcPct val="0"/>
              </a:spcBef>
            </a:pPr>
            <a:r>
              <a:rPr lang="en-US" altLang="en-US" sz="1600" b="0" dirty="0" smtClean="0"/>
              <a:t>CPS       – 	58 days</a:t>
            </a:r>
          </a:p>
          <a:p>
            <a:pPr lvl="1">
              <a:spcBef>
                <a:spcPct val="0"/>
              </a:spcBef>
            </a:pPr>
            <a:r>
              <a:rPr lang="en-US" altLang="en-US" sz="1600" dirty="0" smtClean="0"/>
              <a:t>Houston – 	73 days</a:t>
            </a:r>
          </a:p>
          <a:p>
            <a:pPr lvl="1">
              <a:spcBef>
                <a:spcPct val="0"/>
              </a:spcBef>
            </a:pPr>
            <a:r>
              <a:rPr lang="en-US" altLang="en-US" sz="1600" b="0" dirty="0" smtClean="0"/>
              <a:t>LCRA     </a:t>
            </a:r>
            <a:r>
              <a:rPr lang="en-US" altLang="en-US" sz="1600" dirty="0" smtClean="0"/>
              <a:t>– 	67 </a:t>
            </a:r>
            <a:r>
              <a:rPr lang="en-US" altLang="en-US" sz="1600" dirty="0"/>
              <a:t>days</a:t>
            </a:r>
          </a:p>
          <a:p>
            <a:pPr lvl="1">
              <a:spcBef>
                <a:spcPct val="0"/>
              </a:spcBef>
            </a:pPr>
            <a:r>
              <a:rPr lang="en-US" altLang="en-US" sz="1600" dirty="0" smtClean="0"/>
              <a:t>North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     – 	46 </a:t>
            </a:r>
            <a:r>
              <a:rPr lang="en-US" altLang="en-US" sz="1600" dirty="0"/>
              <a:t>days</a:t>
            </a:r>
            <a:endParaRPr lang="en-US" altLang="en-US" sz="1600" dirty="0" smtClean="0"/>
          </a:p>
          <a:p>
            <a:pPr lvl="1">
              <a:spcBef>
                <a:spcPct val="0"/>
              </a:spcBef>
            </a:pPr>
            <a:r>
              <a:rPr lang="en-US" altLang="en-US" sz="1600" dirty="0" err="1" smtClean="0"/>
              <a:t>Raybn</a:t>
            </a:r>
            <a:r>
              <a:rPr lang="en-US" altLang="en-US" sz="1600" dirty="0" smtClean="0"/>
              <a:t>    – 	49 </a:t>
            </a:r>
            <a:r>
              <a:rPr lang="en-US" altLang="en-US" sz="1600" dirty="0"/>
              <a:t>days</a:t>
            </a:r>
            <a:endParaRPr lang="en-US" altLang="en-US" sz="1600" b="0" dirty="0" smtClean="0"/>
          </a:p>
          <a:p>
            <a:pPr lvl="1">
              <a:spcBef>
                <a:spcPct val="0"/>
              </a:spcBef>
            </a:pPr>
            <a:r>
              <a:rPr lang="en-US" altLang="en-US" sz="1600" dirty="0" smtClean="0"/>
              <a:t>South</a:t>
            </a:r>
            <a:r>
              <a:rPr lang="en-US" altLang="en-US" sz="1600" dirty="0"/>
              <a:t> </a:t>
            </a:r>
            <a:r>
              <a:rPr lang="en-US" altLang="en-US" sz="1600" dirty="0" smtClean="0"/>
              <a:t>    – 	89 </a:t>
            </a:r>
            <a:r>
              <a:rPr lang="en-US" altLang="en-US" sz="1600" dirty="0"/>
              <a:t>days</a:t>
            </a:r>
            <a:endParaRPr lang="en-US" altLang="en-US" sz="1600" dirty="0" smtClean="0"/>
          </a:p>
          <a:p>
            <a:pPr lvl="1">
              <a:spcBef>
                <a:spcPct val="0"/>
              </a:spcBef>
            </a:pPr>
            <a:r>
              <a:rPr lang="en-US" altLang="en-US" sz="1600" dirty="0"/>
              <a:t>West </a:t>
            </a:r>
            <a:r>
              <a:rPr lang="en-US" altLang="en-US" sz="1600" dirty="0" smtClean="0"/>
              <a:t>     – 	116 days</a:t>
            </a:r>
          </a:p>
          <a:p>
            <a:pPr lvl="1">
              <a:spcBef>
                <a:spcPct val="0"/>
              </a:spcBef>
            </a:pPr>
            <a:endParaRPr lang="en-US" altLang="en-US" sz="800" dirty="0" smtClean="0"/>
          </a:p>
          <a:p>
            <a:pPr>
              <a:spcBef>
                <a:spcPct val="0"/>
              </a:spcBef>
            </a:pPr>
            <a:r>
              <a:rPr lang="en-US" altLang="en-US" sz="1600" b="0" dirty="0" smtClean="0"/>
              <a:t>119 days </a:t>
            </a:r>
            <a:r>
              <a:rPr lang="en-US" altLang="en-US" sz="1600" b="0" dirty="0"/>
              <a:t>had high price events in </a:t>
            </a:r>
            <a:r>
              <a:rPr lang="en-US" altLang="en-US" sz="1600" b="0" dirty="0" smtClean="0"/>
              <a:t>only 1 </a:t>
            </a:r>
            <a:r>
              <a:rPr lang="en-US" altLang="en-US" sz="1600" b="0" dirty="0"/>
              <a:t>load </a:t>
            </a:r>
            <a:r>
              <a:rPr lang="en-US" altLang="en-US" sz="1600" b="0" dirty="0" smtClean="0"/>
              <a:t>zone</a:t>
            </a:r>
            <a:endParaRPr lang="en-US" altLang="en-US" sz="1600" b="0" dirty="0"/>
          </a:p>
          <a:p>
            <a:pPr>
              <a:spcBef>
                <a:spcPct val="0"/>
              </a:spcBef>
            </a:pPr>
            <a:r>
              <a:rPr lang="en-US" altLang="en-US" sz="1600" b="0" dirty="0" smtClean="0"/>
              <a:t>40 days had high price events in all 8 load zones</a:t>
            </a:r>
          </a:p>
          <a:p>
            <a:pPr>
              <a:spcBef>
                <a:spcPct val="0"/>
              </a:spcBef>
            </a:pPr>
            <a:endParaRPr lang="en-US" altLang="en-US" sz="800" b="0" dirty="0" smtClean="0"/>
          </a:p>
          <a:p>
            <a:pPr>
              <a:spcBef>
                <a:spcPct val="0"/>
              </a:spcBef>
            </a:pPr>
            <a:r>
              <a:rPr lang="en-US" altLang="en-US" sz="1600" b="0" dirty="0"/>
              <a:t>13 of the 40 days with high price events in all 8 load zones occurred during a summer month (June – September)</a:t>
            </a:r>
          </a:p>
          <a:p>
            <a:pPr lvl="1">
              <a:spcBef>
                <a:spcPct val="0"/>
              </a:spcBef>
            </a:pPr>
            <a:endParaRPr lang="en-US" altLang="en-US" sz="1600" dirty="0" smtClean="0"/>
          </a:p>
          <a:p>
            <a:pPr lvl="1">
              <a:spcBef>
                <a:spcPct val="0"/>
              </a:spcBef>
            </a:pPr>
            <a:endParaRPr lang="en-US" altLang="en-US" sz="1600" dirty="0"/>
          </a:p>
          <a:p>
            <a:pPr>
              <a:spcBef>
                <a:spcPct val="0"/>
              </a:spcBef>
            </a:pPr>
            <a:endParaRPr lang="en-US" altLang="en-US" sz="1600" dirty="0" smtClean="0"/>
          </a:p>
          <a:p>
            <a:pPr lvl="1">
              <a:spcBef>
                <a:spcPct val="0"/>
              </a:spcBef>
            </a:pPr>
            <a:endParaRPr lang="en-US" altLang="en-US" sz="1600" b="0" dirty="0"/>
          </a:p>
          <a:p>
            <a:pPr marL="457200" lvl="1" indent="0">
              <a:spcBef>
                <a:spcPct val="0"/>
              </a:spcBef>
              <a:buNone/>
            </a:pPr>
            <a:endParaRPr lang="en-US" altLang="en-US" sz="1600" b="0" dirty="0" smtClean="0"/>
          </a:p>
        </p:txBody>
      </p:sp>
    </p:spTree>
    <p:extLst>
      <p:ext uri="{BB962C8B-B14F-4D97-AF65-F5344CB8AC3E}">
        <p14:creationId xmlns:p14="http://schemas.microsoft.com/office/powerpoint/2010/main" val="351222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dcmitype/"/>
    <ds:schemaRef ds:uri="c34af464-7aa1-4edd-9be4-83dffc1cb926"/>
    <ds:schemaRef ds:uri="http://schemas.microsoft.com/office/2006/metadata/properti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elements/1.1/"/>
    <ds:schemaRef ds:uri="http://schemas.microsoft.com/office/2006/documentManagement/typ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10784</TotalTime>
  <Words>815</Words>
  <Application>Microsoft Office PowerPoint</Application>
  <PresentationFormat>On-screen Show (4:3)</PresentationFormat>
  <Paragraphs>211</Paragraphs>
  <Slides>23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Britannic Bold</vt:lpstr>
      <vt:lpstr>Calibri</vt:lpstr>
      <vt:lpstr>1_Custom Design</vt:lpstr>
      <vt:lpstr>Office Theme</vt:lpstr>
      <vt:lpstr>PowerPoint Presentation</vt:lpstr>
      <vt:lpstr>Overview</vt:lpstr>
      <vt:lpstr>Methodology (in brief)</vt:lpstr>
      <vt:lpstr>Competitive 4 CP Days - 2017</vt:lpstr>
      <vt:lpstr>NOIE 4 CP Days - 2017</vt:lpstr>
      <vt:lpstr>Competitive + NOIE 4 CP Days - 2017</vt:lpstr>
      <vt:lpstr>4CP and NearCP Hour Ending 17:00 Reductions</vt:lpstr>
      <vt:lpstr>NOIE Hour Ending 17:00 Response</vt:lpstr>
      <vt:lpstr>2012 – 2017 Pricing Events</vt:lpstr>
      <vt:lpstr>Number of Reporting REPs &amp; Unique ESIIDs By Year</vt:lpstr>
      <vt:lpstr>Block and Index Participation</vt:lpstr>
      <vt:lpstr>2017 Block &amp; Index Analysis</vt:lpstr>
      <vt:lpstr>Other Load Control Participation</vt:lpstr>
      <vt:lpstr>2017 OLC Analysis</vt:lpstr>
      <vt:lpstr>2017 Other Voluntary DR Analysis</vt:lpstr>
      <vt:lpstr>Peak Rebate Participation</vt:lpstr>
      <vt:lpstr>2017 Peak Rebate Analysis</vt:lpstr>
      <vt:lpstr>Real Time Pricing Participation</vt:lpstr>
      <vt:lpstr>2017 Real Time Pricing Analysis</vt:lpstr>
      <vt:lpstr>2017 NOIE Price Response Analysis</vt:lpstr>
      <vt:lpstr>2017 DG Price Response Analysis</vt:lpstr>
      <vt:lpstr>Demand/Price Response Totals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Raish, Carl</cp:lastModifiedBy>
  <cp:revision>280</cp:revision>
  <cp:lastPrinted>2017-03-29T12:52:09Z</cp:lastPrinted>
  <dcterms:created xsi:type="dcterms:W3CDTF">2016-01-21T15:20:31Z</dcterms:created>
  <dcterms:modified xsi:type="dcterms:W3CDTF">2018-06-06T20:47:31Z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