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2"/>
  </p:notesMasterIdLst>
  <p:handoutMasterIdLst>
    <p:handoutMasterId r:id="rId13"/>
  </p:handoutMasterIdLst>
  <p:sldIdLst>
    <p:sldId id="260" r:id="rId7"/>
    <p:sldId id="299" r:id="rId8"/>
    <p:sldId id="273" r:id="rId9"/>
    <p:sldId id="265" r:id="rId10"/>
    <p:sldId id="264"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C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33" d="100"/>
          <a:sy n="133" d="100"/>
        </p:scale>
        <p:origin x="906"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6/6/2018</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6/6/2018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947033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dirty="0"/>
          </a:p>
        </p:txBody>
      </p:sp>
    </p:spTree>
    <p:extLst>
      <p:ext uri="{BB962C8B-B14F-4D97-AF65-F5344CB8AC3E}">
        <p14:creationId xmlns:p14="http://schemas.microsoft.com/office/powerpoint/2010/main" val="965644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367168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490770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734270"/>
            <a:ext cx="5181600" cy="1477328"/>
          </a:xfrm>
          <a:prstGeom prst="rect">
            <a:avLst/>
          </a:prstGeom>
          <a:noFill/>
        </p:spPr>
        <p:txBody>
          <a:bodyPr wrap="square" rtlCol="0">
            <a:spAutoFit/>
          </a:bodyPr>
          <a:lstStyle/>
          <a:p>
            <a:r>
              <a:rPr lang="en-US" b="1" dirty="0" smtClean="0"/>
              <a:t>Critical Infrastructure Protection (CIP)  </a:t>
            </a:r>
            <a:r>
              <a:rPr lang="en-US" b="1" dirty="0" smtClean="0"/>
              <a:t>Working Group Update</a:t>
            </a:r>
            <a:endParaRPr lang="en-US" dirty="0" smtClean="0"/>
          </a:p>
          <a:p>
            <a:endParaRPr lang="en-US" dirty="0" smtClean="0"/>
          </a:p>
          <a:p>
            <a:endParaRPr lang="en-US" dirty="0"/>
          </a:p>
          <a:p>
            <a:r>
              <a:rPr lang="en-US" dirty="0" smtClean="0"/>
              <a:t>June 7, 2018</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 name="Title 1"/>
          <p:cNvSpPr>
            <a:spLocks noGrp="1"/>
          </p:cNvSpPr>
          <p:nvPr>
            <p:ph type="title"/>
          </p:nvPr>
        </p:nvSpPr>
        <p:spPr>
          <a:xfrm>
            <a:off x="381000" y="243682"/>
            <a:ext cx="8458200" cy="515066"/>
          </a:xfrm>
        </p:spPr>
        <p:txBody>
          <a:bodyPr/>
          <a:lstStyle/>
          <a:p>
            <a:r>
              <a:rPr lang="en-US" dirty="0" smtClean="0"/>
              <a:t>CIP Working Group</a:t>
            </a:r>
            <a:endParaRPr lang="en-US" dirty="0"/>
          </a:p>
        </p:txBody>
      </p:sp>
      <p:sp>
        <p:nvSpPr>
          <p:cNvPr id="2" name="Rectangle 1"/>
          <p:cNvSpPr/>
          <p:nvPr/>
        </p:nvSpPr>
        <p:spPr>
          <a:xfrm>
            <a:off x="533400" y="1032331"/>
            <a:ext cx="8001000" cy="5139869"/>
          </a:xfrm>
          <a:prstGeom prst="rect">
            <a:avLst/>
          </a:prstGeom>
        </p:spPr>
        <p:txBody>
          <a:bodyPr wrap="square">
            <a:spAutoFit/>
          </a:bodyPr>
          <a:lstStyle/>
          <a:p>
            <a:r>
              <a:rPr lang="en-US" sz="2000" dirty="0" smtClean="0"/>
              <a:t>The </a:t>
            </a:r>
            <a:r>
              <a:rPr lang="en-US" sz="2000" dirty="0"/>
              <a:t>ERCOT CIPWG provides a forum to share information and experiences related to cyber security, physical security, compliance, operational security, tools and techniques. </a:t>
            </a:r>
            <a:endParaRPr lang="en-US" sz="2000" dirty="0" smtClean="0"/>
          </a:p>
          <a:p>
            <a:endParaRPr lang="en-US" sz="2000" dirty="0" smtClean="0"/>
          </a:p>
          <a:p>
            <a:r>
              <a:rPr lang="en-US" sz="2000" dirty="0" smtClean="0"/>
              <a:t>Standing Agenda: </a:t>
            </a:r>
            <a:endParaRPr lang="en-US" sz="2000" dirty="0"/>
          </a:p>
          <a:p>
            <a:pPr marL="742950" lvl="1" indent="-285750">
              <a:buFont typeface="Arial" panose="020B0604020202020204" pitchFamily="34" charset="0"/>
              <a:buChar char="•"/>
            </a:pPr>
            <a:r>
              <a:rPr lang="en-US" dirty="0" smtClean="0"/>
              <a:t>Ask </a:t>
            </a:r>
            <a:r>
              <a:rPr lang="en-US" dirty="0"/>
              <a:t>Texas RE	</a:t>
            </a:r>
          </a:p>
          <a:p>
            <a:pPr marL="742950" lvl="1" indent="-285750">
              <a:buFont typeface="Arial" panose="020B0604020202020204" pitchFamily="34" charset="0"/>
              <a:buChar char="•"/>
            </a:pPr>
            <a:r>
              <a:rPr lang="en-US" dirty="0"/>
              <a:t>Modifications to CIP Standards	</a:t>
            </a:r>
          </a:p>
          <a:p>
            <a:pPr marL="742950" lvl="1" indent="-285750">
              <a:buFont typeface="Arial" panose="020B0604020202020204" pitchFamily="34" charset="0"/>
              <a:buChar char="•"/>
            </a:pPr>
            <a:r>
              <a:rPr lang="en-US" dirty="0"/>
              <a:t>Coordination with Government Agencies </a:t>
            </a:r>
          </a:p>
          <a:p>
            <a:pPr marL="1200150" lvl="2" indent="-285750">
              <a:buFont typeface="Arial" panose="020B0604020202020204" pitchFamily="34" charset="0"/>
              <a:buChar char="•"/>
            </a:pPr>
            <a:r>
              <a:rPr lang="en-US" sz="1400" dirty="0" smtClean="0"/>
              <a:t>Department </a:t>
            </a:r>
            <a:r>
              <a:rPr lang="en-US" sz="1400" dirty="0"/>
              <a:t>of Homeland Security (DHS), Department of Energy (DoE),  Department of Public Safety (DPS), Federal Bureau of Investigation (FBI ), and/or Public Utility Commission of Texas (PUCT) </a:t>
            </a:r>
          </a:p>
          <a:p>
            <a:pPr marL="742950" lvl="1" indent="-285750">
              <a:buFont typeface="Arial" panose="020B0604020202020204" pitchFamily="34" charset="0"/>
              <a:buChar char="•"/>
            </a:pPr>
            <a:r>
              <a:rPr lang="en-US" dirty="0"/>
              <a:t>E-ISAC Update	</a:t>
            </a:r>
          </a:p>
          <a:p>
            <a:pPr marL="742950" lvl="1" indent="-285750">
              <a:buFont typeface="Arial" panose="020B0604020202020204" pitchFamily="34" charset="0"/>
              <a:buChar char="•"/>
            </a:pPr>
            <a:r>
              <a:rPr lang="en-US" dirty="0"/>
              <a:t>Cyber Security Updates / Discussion</a:t>
            </a:r>
          </a:p>
          <a:p>
            <a:pPr marL="742950" lvl="1" indent="-285750">
              <a:buFont typeface="Arial" panose="020B0604020202020204" pitchFamily="34" charset="0"/>
              <a:buChar char="•"/>
            </a:pPr>
            <a:r>
              <a:rPr lang="en-US" dirty="0"/>
              <a:t>Compliance and Enforcement News</a:t>
            </a:r>
          </a:p>
          <a:p>
            <a:pPr marL="742950" lvl="1" indent="-285750">
              <a:buFont typeface="Arial" panose="020B0604020202020204" pitchFamily="34" charset="0"/>
              <a:buChar char="•"/>
            </a:pPr>
            <a:r>
              <a:rPr lang="en-US" dirty="0" smtClean="0"/>
              <a:t>Other </a:t>
            </a:r>
            <a:r>
              <a:rPr lang="en-US" dirty="0"/>
              <a:t>Items</a:t>
            </a:r>
          </a:p>
          <a:p>
            <a:pPr marL="1200150" lvl="2" indent="-285750">
              <a:buFont typeface="Arial" panose="020B0604020202020204" pitchFamily="34" charset="0"/>
              <a:buChar char="•"/>
            </a:pPr>
            <a:r>
              <a:rPr lang="en-US" sz="1400" dirty="0"/>
              <a:t>Workshops and Conferences</a:t>
            </a:r>
          </a:p>
          <a:p>
            <a:pPr marL="1200150" lvl="2" indent="-285750">
              <a:buFont typeface="Arial" panose="020B0604020202020204" pitchFamily="34" charset="0"/>
              <a:buChar char="•"/>
            </a:pPr>
            <a:r>
              <a:rPr lang="en-US" sz="1400" dirty="0" smtClean="0"/>
              <a:t>NERC </a:t>
            </a:r>
            <a:r>
              <a:rPr lang="en-US" sz="1400" dirty="0"/>
              <a:t>CIPC Meetings</a:t>
            </a:r>
          </a:p>
          <a:p>
            <a:pPr marL="1200150" lvl="2" indent="-285750">
              <a:buFont typeface="Arial" panose="020B0604020202020204" pitchFamily="34" charset="0"/>
              <a:buChar char="•"/>
            </a:pPr>
            <a:r>
              <a:rPr lang="en-US" sz="1400" dirty="0" smtClean="0"/>
              <a:t>Standards </a:t>
            </a:r>
            <a:r>
              <a:rPr lang="en-US" sz="1400" dirty="0"/>
              <a:t>Drafting Meetings </a:t>
            </a:r>
          </a:p>
          <a:p>
            <a:pPr marL="742950" lvl="2" indent="-285750">
              <a:buFont typeface="Arial" panose="020B0604020202020204" pitchFamily="34" charset="0"/>
              <a:buChar char="•"/>
            </a:pPr>
            <a:r>
              <a:rPr lang="en-US" dirty="0" smtClean="0"/>
              <a:t>Closed </a:t>
            </a:r>
            <a:r>
              <a:rPr lang="en-US" dirty="0"/>
              <a:t>meeting discussions</a:t>
            </a:r>
          </a:p>
        </p:txBody>
      </p:sp>
    </p:spTree>
    <p:extLst>
      <p:ext uri="{BB962C8B-B14F-4D97-AF65-F5344CB8AC3E}">
        <p14:creationId xmlns:p14="http://schemas.microsoft.com/office/powerpoint/2010/main" val="3468222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 name="Title 1"/>
          <p:cNvSpPr>
            <a:spLocks noGrp="1"/>
          </p:cNvSpPr>
          <p:nvPr>
            <p:ph type="title"/>
          </p:nvPr>
        </p:nvSpPr>
        <p:spPr>
          <a:xfrm>
            <a:off x="381000" y="243682"/>
            <a:ext cx="8458200" cy="515066"/>
          </a:xfrm>
        </p:spPr>
        <p:txBody>
          <a:bodyPr/>
          <a:lstStyle/>
          <a:p>
            <a:r>
              <a:rPr lang="en-US" dirty="0" smtClean="0"/>
              <a:t>CIP Working Group Changes</a:t>
            </a:r>
            <a:endParaRPr lang="en-US" dirty="0"/>
          </a:p>
        </p:txBody>
      </p:sp>
      <p:sp>
        <p:nvSpPr>
          <p:cNvPr id="2" name="Rectangle 1"/>
          <p:cNvSpPr/>
          <p:nvPr/>
        </p:nvSpPr>
        <p:spPr>
          <a:xfrm>
            <a:off x="533400" y="1016675"/>
            <a:ext cx="8001000" cy="4308872"/>
          </a:xfrm>
          <a:prstGeom prst="rect">
            <a:avLst/>
          </a:prstGeom>
        </p:spPr>
        <p:txBody>
          <a:bodyPr wrap="square">
            <a:spAutoFit/>
          </a:bodyPr>
          <a:lstStyle/>
          <a:p>
            <a:pPr marL="285750" indent="-285750">
              <a:buFont typeface="Arial" panose="020B0604020202020204" pitchFamily="34" charset="0"/>
              <a:buChar char="•"/>
            </a:pPr>
            <a:r>
              <a:rPr lang="en-US" sz="2000" dirty="0" smtClean="0"/>
              <a:t>Participation </a:t>
            </a:r>
            <a:r>
              <a:rPr lang="en-US" sz="2000" dirty="0"/>
              <a:t>in closed sessions is </a:t>
            </a:r>
            <a:r>
              <a:rPr lang="en-US" sz="2000" dirty="0" smtClean="0"/>
              <a:t>now allowed for: </a:t>
            </a:r>
          </a:p>
          <a:p>
            <a:pPr marL="742950" lvl="1" indent="-285750">
              <a:buFont typeface="Arial" panose="020B0604020202020204" pitchFamily="34" charset="0"/>
              <a:buChar char="•"/>
            </a:pPr>
            <a:r>
              <a:rPr lang="en-US" sz="2000" dirty="0" smtClean="0"/>
              <a:t>NERC-registered </a:t>
            </a:r>
            <a:r>
              <a:rPr lang="en-US" sz="2000" dirty="0"/>
              <a:t>entities outside the ERCOT region</a:t>
            </a:r>
          </a:p>
          <a:p>
            <a:pPr marL="742950" lvl="1" indent="-285750">
              <a:buFont typeface="Arial" panose="020B0604020202020204" pitchFamily="34" charset="0"/>
              <a:buChar char="•"/>
            </a:pPr>
            <a:r>
              <a:rPr lang="en-US" sz="2000" dirty="0" smtClean="0"/>
              <a:t>Contractors/consultants </a:t>
            </a:r>
            <a:r>
              <a:rPr lang="en-US" sz="2000" dirty="0"/>
              <a:t>of an </a:t>
            </a:r>
            <a:r>
              <a:rPr lang="en-US" sz="2000" dirty="0" smtClean="0"/>
              <a:t>entity</a:t>
            </a:r>
            <a:endParaRPr lang="en-US" sz="2000" dirty="0"/>
          </a:p>
          <a:p>
            <a:pPr marL="742950" lvl="1" indent="-285750">
              <a:buFont typeface="Arial" panose="020B0604020202020204" pitchFamily="34" charset="0"/>
              <a:buChar char="•"/>
            </a:pPr>
            <a:r>
              <a:rPr lang="en-US" sz="2000" dirty="0" smtClean="0"/>
              <a:t>Oversight: PUCT staff, Texas </a:t>
            </a:r>
            <a:r>
              <a:rPr lang="en-US" sz="2000" dirty="0"/>
              <a:t>RE </a:t>
            </a:r>
            <a:r>
              <a:rPr lang="en-US" sz="2000" dirty="0" smtClean="0"/>
              <a:t>staff, NERC staff, and FERC staff</a:t>
            </a:r>
          </a:p>
          <a:p>
            <a:pPr marL="1200150" lvl="2" indent="-285750">
              <a:buFont typeface="Arial" panose="020B0604020202020204" pitchFamily="34" charset="0"/>
              <a:buChar char="•"/>
            </a:pPr>
            <a:r>
              <a:rPr lang="en-US" sz="1600" dirty="0" smtClean="0"/>
              <a:t>For </a:t>
            </a:r>
            <a:r>
              <a:rPr lang="en-US" sz="1600" dirty="0"/>
              <a:t>closed sessions, staff of PUCT, Texas RE, NERC and FERC are limited to those individuals that have no audit, compliance or enforcement responsibility for any NERC standards, cyber security or physical security rules for the electric sector within their purview, including down their chains of command. </a:t>
            </a:r>
            <a:endParaRPr lang="en-US" sz="1600" dirty="0" smtClean="0"/>
          </a:p>
          <a:p>
            <a:pPr marL="1200150" lvl="2" indent="-285750">
              <a:buFont typeface="Arial" panose="020B0604020202020204" pitchFamily="34" charset="0"/>
              <a:buChar char="•"/>
            </a:pPr>
            <a:r>
              <a:rPr lang="en-US" sz="1600" dirty="0" smtClean="0"/>
              <a:t>Such </a:t>
            </a:r>
            <a:r>
              <a:rPr lang="en-US" sz="1600" dirty="0"/>
              <a:t>individuals will certify this requirement as part of the ERCOT NDA. </a:t>
            </a:r>
            <a:endParaRPr lang="en-US" sz="1600" dirty="0" smtClean="0"/>
          </a:p>
          <a:p>
            <a:pPr marL="1200150" lvl="2" indent="-285750">
              <a:buFont typeface="Arial" panose="020B0604020202020204" pitchFamily="34" charset="0"/>
              <a:buChar char="•"/>
            </a:pPr>
            <a:endParaRPr lang="en-US" dirty="0"/>
          </a:p>
          <a:p>
            <a:pPr marL="285750" lvl="2" indent="-285750">
              <a:buFont typeface="Arial" panose="020B0604020202020204" pitchFamily="34" charset="0"/>
              <a:buChar char="•"/>
            </a:pPr>
            <a:r>
              <a:rPr lang="en-US" sz="2000" dirty="0" smtClean="0"/>
              <a:t>WebEx available for Open Sessions.</a:t>
            </a:r>
          </a:p>
          <a:p>
            <a:pPr marL="285750" lvl="2" indent="-285750">
              <a:buFont typeface="Arial" panose="020B0604020202020204" pitchFamily="34" charset="0"/>
              <a:buChar char="•"/>
            </a:pPr>
            <a:endParaRPr lang="en-US" sz="2000" dirty="0"/>
          </a:p>
          <a:p>
            <a:pPr marL="285750" lvl="2" indent="-285750">
              <a:buFont typeface="Arial" panose="020B0604020202020204" pitchFamily="34" charset="0"/>
              <a:buChar char="•"/>
            </a:pPr>
            <a:r>
              <a:rPr lang="en-US" sz="2000" dirty="0" smtClean="0"/>
              <a:t>Quarterly security roundtable meetings</a:t>
            </a:r>
            <a:endParaRPr lang="en-US" sz="2000" dirty="0"/>
          </a:p>
        </p:txBody>
      </p:sp>
    </p:spTree>
    <p:extLst>
      <p:ext uri="{BB962C8B-B14F-4D97-AF65-F5344CB8AC3E}">
        <p14:creationId xmlns:p14="http://schemas.microsoft.com/office/powerpoint/2010/main" val="3579429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 name="Title 1"/>
          <p:cNvSpPr>
            <a:spLocks noGrp="1"/>
          </p:cNvSpPr>
          <p:nvPr>
            <p:ph type="title"/>
          </p:nvPr>
        </p:nvSpPr>
        <p:spPr>
          <a:xfrm>
            <a:off x="381000" y="243682"/>
            <a:ext cx="8458200" cy="515066"/>
          </a:xfrm>
        </p:spPr>
        <p:txBody>
          <a:bodyPr/>
          <a:lstStyle/>
          <a:p>
            <a:r>
              <a:rPr lang="en-US" dirty="0" smtClean="0"/>
              <a:t>Quarterly Roundtable Discussions</a:t>
            </a:r>
            <a:endParaRPr lang="en-US" dirty="0"/>
          </a:p>
        </p:txBody>
      </p:sp>
      <p:sp>
        <p:nvSpPr>
          <p:cNvPr id="2" name="Rectangle 1"/>
          <p:cNvSpPr/>
          <p:nvPr/>
        </p:nvSpPr>
        <p:spPr>
          <a:xfrm>
            <a:off x="533400" y="1176278"/>
            <a:ext cx="8153399" cy="2862322"/>
          </a:xfrm>
          <a:prstGeom prst="rect">
            <a:avLst/>
          </a:prstGeom>
        </p:spPr>
        <p:txBody>
          <a:bodyPr wrap="square">
            <a:spAutoFit/>
          </a:bodyPr>
          <a:lstStyle/>
          <a:p>
            <a:pPr marL="285750" indent="-285750">
              <a:buFont typeface="Arial" panose="020B0604020202020204" pitchFamily="34" charset="0"/>
              <a:buChar char="•"/>
            </a:pPr>
            <a:r>
              <a:rPr lang="en-US" sz="2000" dirty="0" smtClean="0"/>
              <a:t>Security topics only</a:t>
            </a:r>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Two </a:t>
            </a:r>
            <a:r>
              <a:rPr lang="en-US" sz="2000" dirty="0" smtClean="0"/>
              <a:t>sessions available: </a:t>
            </a:r>
          </a:p>
          <a:p>
            <a:pPr marL="742950" lvl="1" indent="-285750">
              <a:buFont typeface="Arial" panose="020B0604020202020204" pitchFamily="34" charset="0"/>
              <a:buChar char="•"/>
            </a:pPr>
            <a:r>
              <a:rPr lang="en-US" sz="1600" dirty="0" smtClean="0"/>
              <a:t>Cyber Security</a:t>
            </a:r>
          </a:p>
          <a:p>
            <a:pPr marL="742950" lvl="1" indent="-285750">
              <a:buFont typeface="Arial" panose="020B0604020202020204" pitchFamily="34" charset="0"/>
              <a:buChar char="•"/>
            </a:pPr>
            <a:r>
              <a:rPr lang="en-US" sz="1600" dirty="0" smtClean="0"/>
              <a:t>Physical Security</a:t>
            </a:r>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Entity </a:t>
            </a:r>
            <a:r>
              <a:rPr lang="en-US" sz="2000" dirty="0" smtClean="0"/>
              <a:t>or vendor presentations address:</a:t>
            </a:r>
          </a:p>
          <a:p>
            <a:pPr marL="742950" lvl="1" indent="-285750">
              <a:buFont typeface="Arial" panose="020B0604020202020204" pitchFamily="34" charset="0"/>
              <a:buChar char="•"/>
            </a:pPr>
            <a:r>
              <a:rPr lang="en-US" sz="1600" dirty="0" smtClean="0"/>
              <a:t>Emerging threats</a:t>
            </a:r>
          </a:p>
          <a:p>
            <a:pPr marL="742950" lvl="1" indent="-285750">
              <a:buFont typeface="Arial" panose="020B0604020202020204" pitchFamily="34" charset="0"/>
              <a:buChar char="•"/>
            </a:pPr>
            <a:r>
              <a:rPr lang="en-US" sz="1600" dirty="0" smtClean="0"/>
              <a:t>Emerging technologies</a:t>
            </a:r>
          </a:p>
          <a:p>
            <a:pPr marL="742950" lvl="1" indent="-285750">
              <a:buFont typeface="Arial" panose="020B0604020202020204" pitchFamily="34" charset="0"/>
              <a:buChar char="•"/>
            </a:pPr>
            <a:r>
              <a:rPr lang="en-US" sz="1600" dirty="0" smtClean="0"/>
              <a:t>How-to demonstrations</a:t>
            </a:r>
            <a:endParaRPr lang="en-US" sz="2000" dirty="0" smtClean="0"/>
          </a:p>
        </p:txBody>
      </p:sp>
    </p:spTree>
    <p:extLst>
      <p:ext uri="{BB962C8B-B14F-4D97-AF65-F5344CB8AC3E}">
        <p14:creationId xmlns:p14="http://schemas.microsoft.com/office/powerpoint/2010/main" val="3481852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15182"/>
            <a:ext cx="8534400" cy="5433218"/>
          </a:xfrm>
        </p:spPr>
        <p:txBody>
          <a:bodyPr/>
          <a:lstStyle/>
          <a:p>
            <a:pPr marL="457200" lvl="1" indent="0">
              <a:buNone/>
            </a:pPr>
            <a:endParaRPr lang="en-US" sz="1600" dirty="0">
              <a:solidFill>
                <a:srgbClr val="FF0000"/>
              </a:solidFill>
            </a:endParaRPr>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pic>
        <p:nvPicPr>
          <p:cNvPr id="5" name="Picture 4"/>
          <p:cNvPicPr>
            <a:picLocks noChangeAspect="1"/>
          </p:cNvPicPr>
          <p:nvPr/>
        </p:nvPicPr>
        <p:blipFill>
          <a:blip r:embed="rId3"/>
          <a:stretch>
            <a:fillRect/>
          </a:stretch>
        </p:blipFill>
        <p:spPr>
          <a:xfrm>
            <a:off x="2971800" y="1371600"/>
            <a:ext cx="3657402" cy="3553330"/>
          </a:xfrm>
          <a:prstGeom prst="rect">
            <a:avLst/>
          </a:prstGeom>
        </p:spPr>
      </p:pic>
    </p:spTree>
    <p:extLst>
      <p:ext uri="{BB962C8B-B14F-4D97-AF65-F5344CB8AC3E}">
        <p14:creationId xmlns:p14="http://schemas.microsoft.com/office/powerpoint/2010/main" val="1995522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schemas.openxmlformats.org/package/2006/metadata/core-properties"/>
    <ds:schemaRef ds:uri="http://www.w3.org/XML/1998/namespace"/>
    <ds:schemaRef ds:uri="http://purl.org/dc/elements/1.1/"/>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terms/"/>
    <ds:schemaRef ds:uri="c34af464-7aa1-4edd-9be4-83dffc1cb926"/>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14798</TotalTime>
  <Words>196</Words>
  <Application>Microsoft Office PowerPoint</Application>
  <PresentationFormat>On-screen Show (4:3)</PresentationFormat>
  <Paragraphs>51</Paragraphs>
  <Slides>5</Slides>
  <Notes>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5</vt:i4>
      </vt:variant>
    </vt:vector>
  </HeadingPairs>
  <TitlesOfParts>
    <vt:vector size="10" baseType="lpstr">
      <vt:lpstr>Arial</vt:lpstr>
      <vt:lpstr>Calibri</vt:lpstr>
      <vt:lpstr>1_Custom Design</vt:lpstr>
      <vt:lpstr>Office Theme</vt:lpstr>
      <vt:lpstr>Custom Design</vt:lpstr>
      <vt:lpstr>PowerPoint Presentation</vt:lpstr>
      <vt:lpstr>CIP Working Group</vt:lpstr>
      <vt:lpstr>CIP Working Group Changes</vt:lpstr>
      <vt:lpstr>Quarterly Roundtable Discussions</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Hasha, Christine</cp:lastModifiedBy>
  <cp:revision>155</cp:revision>
  <cp:lastPrinted>2018-06-06T17:08:49Z</cp:lastPrinted>
  <dcterms:created xsi:type="dcterms:W3CDTF">2016-01-21T15:20:31Z</dcterms:created>
  <dcterms:modified xsi:type="dcterms:W3CDTF">2018-06-06T17:38:51Z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