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75" r:id="rId9"/>
    <p:sldId id="294" r:id="rId10"/>
    <p:sldId id="27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94"/>
            <p14:sldId id="27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7462" autoAdjust="0"/>
  </p:normalViewPr>
  <p:slideViewPr>
    <p:cSldViewPr snapToGrid="0" snapToObjects="1">
      <p:cViewPr>
        <p:scale>
          <a:sx n="109" d="100"/>
          <a:sy n="109" d="100"/>
        </p:scale>
        <p:origin x="-1674" y="-4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6/7/2018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/>
                <a:t>Vice Chair</a:t>
              </a:r>
              <a:r>
                <a:rPr lang="en-US" sz="2000" i="1" dirty="0" smtClean="0"/>
                <a:t>: Chad Mulholland, NRG</a:t>
              </a:r>
              <a:endParaRPr lang="en-US" sz="2000" dirty="0" smtClean="0"/>
            </a:p>
            <a:p>
              <a:endParaRPr lang="en-US" dirty="0" smtClean="0"/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June 7</a:t>
              </a:r>
              <a:r>
                <a:rPr lang="en-US" baseline="30000" dirty="0" smtClean="0"/>
                <a:t>th</a:t>
              </a:r>
              <a:r>
                <a:rPr lang="en-US" dirty="0" smtClean="0"/>
                <a:t>, 2018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832" y="5747452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were no Time Error Corrections (TEC) in March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</a:t>
            </a:r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Total Energy from Wind Generation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% </a:t>
            </a:r>
            <a:r>
              <a:rPr lang="en-US" dirty="0"/>
              <a:t>Energy from Wind Generation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</a:t>
            </a:r>
            <a:r>
              <a:rPr lang="en-US" sz="2000" dirty="0"/>
              <a:t>FMEs &amp; IMFR</a:t>
            </a:r>
          </a:p>
          <a:p>
            <a:pPr lvl="2"/>
            <a:r>
              <a:rPr lang="en-US" sz="1600" dirty="0"/>
              <a:t>2</a:t>
            </a:r>
            <a:r>
              <a:rPr lang="en-US" sz="1600" dirty="0" smtClean="0"/>
              <a:t> FMEs in the month of April</a:t>
            </a:r>
          </a:p>
          <a:p>
            <a:pPr lvl="1"/>
            <a:r>
              <a:rPr lang="en-US" sz="2000" dirty="0" smtClean="0"/>
              <a:t>Frequency </a:t>
            </a:r>
            <a:r>
              <a:rPr lang="en-US" sz="2000" dirty="0"/>
              <a:t>Control Report</a:t>
            </a:r>
          </a:p>
          <a:p>
            <a:pPr lvl="2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 smtClean="0"/>
              <a:t>PDCWG Meeting 05/9/18</a:t>
            </a:r>
            <a:endParaRPr lang="en-US" sz="1800" kern="0" dirty="0" smtClean="0"/>
          </a:p>
          <a:p>
            <a:pPr lvl="1"/>
            <a:r>
              <a:rPr lang="en-US" sz="1800" kern="0" dirty="0"/>
              <a:t>NPRR863 – Separation of PFR and RRS Ancillary </a:t>
            </a:r>
            <a:r>
              <a:rPr lang="en-US" sz="1800" kern="0" dirty="0" smtClean="0"/>
              <a:t>Service. ERCOT questions from PDCWG with discussion at June 13 Meeting.</a:t>
            </a:r>
            <a:endParaRPr lang="en-US" sz="1800" kern="0" dirty="0" smtClean="0"/>
          </a:p>
          <a:p>
            <a:pPr lvl="1"/>
            <a:r>
              <a:rPr lang="en-US" sz="1800" kern="0" dirty="0" smtClean="0"/>
              <a:t>NOGRR-174 Status and </a:t>
            </a:r>
            <a:r>
              <a:rPr lang="en-US" sz="1800" kern="0" dirty="0" smtClean="0"/>
              <a:t>Update.  </a:t>
            </a:r>
            <a:r>
              <a:rPr lang="en-US" sz="1800" kern="0" smtClean="0"/>
              <a:t>Impact Analysis </a:t>
            </a:r>
            <a:r>
              <a:rPr lang="en-US" sz="1800" kern="0" dirty="0" smtClean="0"/>
              <a:t>at June 7 ROS Meeting.</a:t>
            </a:r>
            <a:endParaRPr lang="en-US" sz="1800" kern="0" dirty="0" smtClean="0"/>
          </a:p>
          <a:p>
            <a:pPr lvl="1"/>
            <a:r>
              <a:rPr lang="en-US" sz="1800" kern="0" dirty="0"/>
              <a:t>Regulation &amp; Frequency Control </a:t>
            </a:r>
            <a:r>
              <a:rPr lang="en-US" sz="1800" kern="0" dirty="0" smtClean="0"/>
              <a:t>Reports</a:t>
            </a:r>
          </a:p>
          <a:p>
            <a:pPr lvl="1"/>
            <a:r>
              <a:rPr lang="en-US" sz="1800" kern="0" dirty="0" smtClean="0"/>
              <a:t>BAL-001-TRE-001 </a:t>
            </a:r>
          </a:p>
          <a:p>
            <a:pPr lvl="2"/>
            <a:r>
              <a:rPr lang="en-US" sz="1400" kern="0" dirty="0" smtClean="0"/>
              <a:t>Operating </a:t>
            </a:r>
            <a:r>
              <a:rPr lang="en-US" sz="1400" kern="0" dirty="0"/>
              <a:t>Condition Guidelines for PFR </a:t>
            </a:r>
            <a:r>
              <a:rPr lang="en-US" sz="1400" kern="0" dirty="0" smtClean="0"/>
              <a:t>Performance-ERCOT Guidelines finalized</a:t>
            </a:r>
          </a:p>
          <a:p>
            <a:pPr lvl="2"/>
            <a:r>
              <a:rPr lang="en-US" sz="1400" kern="0" dirty="0" smtClean="0"/>
              <a:t>LCRA-Combined </a:t>
            </a:r>
            <a:r>
              <a:rPr lang="en-US" sz="1400" kern="0" dirty="0"/>
              <a:t>Cycle Steam Droop setting </a:t>
            </a:r>
            <a:r>
              <a:rPr lang="en-US" sz="1400" kern="0" dirty="0" smtClean="0"/>
              <a:t>clarification. ERCOT Market Notice on May 4. ERCOT to initiate SAR to remove R9 and R10 for Combined Cycle Plant Steam Droop Setting and update NERC workflow diagrams in attachment.</a:t>
            </a:r>
          </a:p>
          <a:p>
            <a:pPr lvl="2"/>
            <a:r>
              <a:rPr lang="en-US" sz="1400" kern="0" dirty="0" smtClean="0"/>
              <a:t>Performance </a:t>
            </a:r>
            <a:r>
              <a:rPr lang="en-US" sz="1400" kern="0" dirty="0"/>
              <a:t>Evaluation to check for pass/fail before </a:t>
            </a:r>
            <a:r>
              <a:rPr lang="en-US" sz="1400" kern="0" dirty="0" smtClean="0"/>
              <a:t>scoring.  ERCOT Tool being developed for RRS providers.</a:t>
            </a:r>
          </a:p>
          <a:p>
            <a:pPr lvl="2"/>
            <a:r>
              <a:rPr lang="en-US" sz="1400" kern="0" dirty="0"/>
              <a:t>No Evaluation of Resources below </a:t>
            </a:r>
            <a:r>
              <a:rPr lang="en-US" sz="1400" kern="0" dirty="0" smtClean="0"/>
              <a:t>LSL. ERCOT Tool being developed for RRS providers.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There were </a:t>
            </a:r>
            <a:r>
              <a:rPr lang="en-US" sz="2800" dirty="0"/>
              <a:t>2</a:t>
            </a:r>
            <a:r>
              <a:rPr lang="en-US" sz="2800" dirty="0" smtClean="0"/>
              <a:t> FMEs in April</a:t>
            </a:r>
          </a:p>
          <a:p>
            <a:pPr lvl="1"/>
            <a:r>
              <a:rPr lang="en-US" sz="2200" dirty="0"/>
              <a:t>4/14/2018 2:02:07</a:t>
            </a:r>
          </a:p>
          <a:p>
            <a:pPr lvl="2"/>
            <a:r>
              <a:rPr lang="en-US" sz="1900" dirty="0" smtClean="0"/>
              <a:t>Loss of 438 MW</a:t>
            </a:r>
          </a:p>
          <a:p>
            <a:pPr lvl="2"/>
            <a:r>
              <a:rPr lang="en-US" sz="1900" dirty="0" smtClean="0"/>
              <a:t>Interconnection Frequency Response:</a:t>
            </a:r>
          </a:p>
          <a:p>
            <a:pPr lvl="2"/>
            <a:r>
              <a:rPr lang="en-US" sz="1900" dirty="0" smtClean="0"/>
              <a:t>12 of 46 Evaluated Generation </a:t>
            </a:r>
            <a:r>
              <a:rPr lang="en-US" sz="1900" dirty="0"/>
              <a:t>Resources(0 of 23 RRS Providers) </a:t>
            </a:r>
            <a:r>
              <a:rPr lang="en-US" sz="1900" dirty="0" smtClean="0"/>
              <a:t>had less than 75% of their expected Initial Primary Frequency Response.</a:t>
            </a:r>
          </a:p>
          <a:p>
            <a:pPr lvl="2"/>
            <a:r>
              <a:rPr lang="en-US" sz="1900" dirty="0"/>
              <a:t>9</a:t>
            </a:r>
            <a:r>
              <a:rPr lang="en-US" sz="1900" dirty="0" smtClean="0"/>
              <a:t> of 46 Evaluated Generation </a:t>
            </a:r>
            <a:r>
              <a:rPr lang="en-US" sz="1900" dirty="0"/>
              <a:t>Resources(0 of 23 RRS Providers) </a:t>
            </a:r>
            <a:r>
              <a:rPr lang="en-US" sz="1900" dirty="0" smtClean="0"/>
              <a:t>had less than 75% of their expected Sustained Primary Frequency Response.</a:t>
            </a:r>
          </a:p>
          <a:p>
            <a:pPr lvl="1"/>
            <a:r>
              <a:rPr lang="en-US" sz="2200" dirty="0"/>
              <a:t>4/18/2018 10:20:11</a:t>
            </a:r>
          </a:p>
          <a:p>
            <a:pPr lvl="2"/>
            <a:r>
              <a:rPr lang="en-US" sz="1900" dirty="0" smtClean="0"/>
              <a:t>Loss </a:t>
            </a:r>
            <a:r>
              <a:rPr lang="en-US" sz="1900" dirty="0"/>
              <a:t>of </a:t>
            </a:r>
            <a:r>
              <a:rPr lang="en-US" sz="1900" dirty="0" smtClean="0"/>
              <a:t>460 </a:t>
            </a:r>
            <a:r>
              <a:rPr lang="en-US" sz="1900" dirty="0"/>
              <a:t>MW</a:t>
            </a:r>
          </a:p>
          <a:p>
            <a:pPr lvl="2"/>
            <a:r>
              <a:rPr lang="en-US" sz="1900" dirty="0"/>
              <a:t>Interconnection Frequency Response:</a:t>
            </a:r>
          </a:p>
          <a:p>
            <a:pPr lvl="2"/>
            <a:r>
              <a:rPr lang="en-US" sz="1900" dirty="0" smtClean="0"/>
              <a:t>14 </a:t>
            </a:r>
            <a:r>
              <a:rPr lang="en-US" sz="1900" dirty="0"/>
              <a:t>of </a:t>
            </a:r>
            <a:r>
              <a:rPr lang="en-US" sz="1900" dirty="0" smtClean="0"/>
              <a:t>59 </a:t>
            </a:r>
            <a:r>
              <a:rPr lang="en-US" sz="1900" dirty="0"/>
              <a:t>Evaluated Generation Resources(0 of </a:t>
            </a:r>
            <a:r>
              <a:rPr lang="en-US" sz="1900" dirty="0" smtClean="0"/>
              <a:t>21 </a:t>
            </a:r>
            <a:r>
              <a:rPr lang="en-US" sz="1900" dirty="0"/>
              <a:t>RRS Providers)  had less than 75% of their expected Initial Primary Frequency Response.</a:t>
            </a:r>
          </a:p>
          <a:p>
            <a:pPr lvl="2"/>
            <a:r>
              <a:rPr lang="en-US" sz="1900" dirty="0" smtClean="0"/>
              <a:t>14 </a:t>
            </a:r>
            <a:r>
              <a:rPr lang="en-US" sz="1900" dirty="0"/>
              <a:t>of </a:t>
            </a:r>
            <a:r>
              <a:rPr lang="en-US" sz="1900" dirty="0" smtClean="0"/>
              <a:t>59 </a:t>
            </a:r>
            <a:r>
              <a:rPr lang="en-US" sz="1900" dirty="0"/>
              <a:t>Evaluated Generation Resources(0 of 21 RRS Providers)  had less than 75% of their expected Sustained Primary Frequency </a:t>
            </a:r>
            <a:r>
              <a:rPr lang="en-US" sz="1900" dirty="0" smtClean="0"/>
              <a:t>Response.</a:t>
            </a:r>
          </a:p>
          <a:p>
            <a:pPr marL="457200" lvl="1" indent="0">
              <a:buNone/>
            </a:pPr>
            <a:endParaRPr lang="en-US" sz="23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362" y="828675"/>
            <a:ext cx="7924799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35430" y="3360673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1059.59 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April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090" y="828675"/>
            <a:ext cx="8132246" cy="5116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218" y="966363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elements/1.1/"/>
    <ds:schemaRef ds:uri="http://schemas.microsoft.com/office/infopath/2007/PartnerControls"/>
    <ds:schemaRef ds:uri="c34af464-7aa1-4edd-9be4-83dffc1cb926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9973</TotalTime>
  <Words>364</Words>
  <Application>Microsoft Office PowerPoint</Application>
  <PresentationFormat>On-screen Show (4:3)</PresentationFormat>
  <Paragraphs>52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Percy A. Galliguez</cp:lastModifiedBy>
  <cp:revision>403</cp:revision>
  <cp:lastPrinted>2013-01-30T23:16:36Z</cp:lastPrinted>
  <dcterms:created xsi:type="dcterms:W3CDTF">2010-04-12T23:12:02Z</dcterms:created>
  <dcterms:modified xsi:type="dcterms:W3CDTF">2018-06-05T19:50:54Z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