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66" r:id="rId5"/>
    <p:sldId id="26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988" y="-10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6/4/2018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PRR857" TargetMode="External"/><Relationship Id="rId3" Type="http://schemas.openxmlformats.org/officeDocument/2006/relationships/hyperlink" Target="http://ercot.com/mktrules/issues/NPRR837" TargetMode="External"/><Relationship Id="rId7" Type="http://schemas.openxmlformats.org/officeDocument/2006/relationships/hyperlink" Target="http://ercot.com/mktrules/issues/NPRR87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67" TargetMode="External"/><Relationship Id="rId5" Type="http://schemas.openxmlformats.org/officeDocument/2006/relationships/hyperlink" Target="http://ercot.com/mktrules/issues/NPRR851" TargetMode="External"/><Relationship Id="rId4" Type="http://schemas.openxmlformats.org/officeDocument/2006/relationships/hyperlink" Target="http://ercot.com/mktrules/issues/NPRR847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content/wcm/key_documents_lists/138451/10._ROS_Report.zip" TargetMode="External"/><Relationship Id="rId3" Type="http://schemas.openxmlformats.org/officeDocument/2006/relationships/hyperlink" Target="http://ercot.com/content/wcm/key_documents_lists/138451/04._PRS_Report.zip" TargetMode="External"/><Relationship Id="rId7" Type="http://schemas.openxmlformats.org/officeDocument/2006/relationships/hyperlink" Target="http://ercot.com/mktrules/issues/VCMRR021" TargetMode="External"/><Relationship Id="rId12" Type="http://schemas.openxmlformats.org/officeDocument/2006/relationships/hyperlink" Target="http://ercot.com/content/wcm/key_documents_lists/138451/07.__COPS_Update_to_TAC_052418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38451/09._WMS_Report.zip" TargetMode="External"/><Relationship Id="rId11" Type="http://schemas.openxmlformats.org/officeDocument/2006/relationships/hyperlink" Target="http://ercot.com/content/wcm/key_documents_lists/138451/08._RMS_Update_to_TAC__5.24.18_.pptx" TargetMode="External"/><Relationship Id="rId5" Type="http://schemas.openxmlformats.org/officeDocument/2006/relationships/hyperlink" Target="http://ercot.com/mktrules/issues/OBDRR005" TargetMode="External"/><Relationship Id="rId10" Type="http://schemas.openxmlformats.org/officeDocument/2006/relationships/hyperlink" Target="PGRR060" TargetMode="External"/><Relationship Id="rId4" Type="http://schemas.openxmlformats.org/officeDocument/2006/relationships/hyperlink" Target="http://ercot.com/mktrules/issues/OBDRR004" TargetMode="External"/><Relationship Id="rId9" Type="http://schemas.openxmlformats.org/officeDocument/2006/relationships/hyperlink" Target="http://ercot.com/mktrules/issues/PGRR05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51/06._TSRTF_Update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ontent/wcm/key_documents_lists/138451/12._ERCOT_Reports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1400" spc="-30" dirty="0" smtClean="0"/>
              <a:t/>
            </a:r>
            <a:br>
              <a:rPr lang="en-US" sz="1400" spc="-30" dirty="0" smtClean="0"/>
            </a:br>
            <a:r>
              <a:rPr lang="en-US" sz="600" spc="-30" dirty="0"/>
              <a:t/>
            </a:r>
            <a:br>
              <a:rPr lang="en-US" sz="600" spc="-30" dirty="0"/>
            </a:br>
            <a:r>
              <a:rPr lang="en-US" sz="2800" spc="-30" dirty="0" err="1" smtClean="0"/>
              <a:t>TAC</a:t>
            </a:r>
            <a:r>
              <a:rPr lang="en-US" sz="2800" spc="-30" dirty="0" smtClean="0"/>
              <a:t> Update To RMS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Rebecca Reed Zerwas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Nodal Protocol Revision Requests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48737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spc="-60" dirty="0" smtClean="0"/>
              <a:t>The Following Revision Requests Recommended by </a:t>
            </a:r>
            <a:r>
              <a:rPr lang="en-US" i="1" spc="-60" dirty="0" err="1" smtClean="0"/>
              <a:t>TAC</a:t>
            </a:r>
            <a:r>
              <a:rPr lang="en-US" i="1" spc="-60" dirty="0" smtClean="0"/>
              <a:t> for BOD Approval:</a:t>
            </a:r>
          </a:p>
          <a:p>
            <a:pPr marL="0" indent="0">
              <a:buNone/>
            </a:pPr>
            <a:endParaRPr lang="en-US" sz="800" i="1" dirty="0"/>
          </a:p>
          <a:p>
            <a:r>
              <a:rPr lang="en-US" sz="2200" b="1" dirty="0" err="1" smtClean="0">
                <a:hlinkClick r:id="rId3"/>
              </a:rPr>
              <a:t>NPRR837</a:t>
            </a:r>
            <a:r>
              <a:rPr lang="en-US" sz="2200" dirty="0" smtClean="0"/>
              <a:t>, </a:t>
            </a:r>
            <a:r>
              <a:rPr lang="en-US" sz="2100" dirty="0"/>
              <a:t>Regional Planning Group (RPG) Process </a:t>
            </a:r>
            <a:r>
              <a:rPr lang="en-US" sz="2100" dirty="0" smtClean="0"/>
              <a:t>Reform</a:t>
            </a:r>
          </a:p>
          <a:p>
            <a:endParaRPr lang="en-US" sz="600" i="1" dirty="0" smtClean="0"/>
          </a:p>
          <a:p>
            <a:r>
              <a:rPr lang="en-US" sz="2200" b="1" dirty="0" err="1" smtClean="0">
                <a:hlinkClick r:id="rId4"/>
              </a:rPr>
              <a:t>NPRR847</a:t>
            </a:r>
            <a:r>
              <a:rPr lang="en-US" sz="2200" dirty="0" smtClean="0"/>
              <a:t>, </a:t>
            </a:r>
            <a:r>
              <a:rPr lang="en-US" sz="2100" dirty="0"/>
              <a:t>Exceptional Fuel Cost Included in the Mitigated Offer </a:t>
            </a:r>
            <a:r>
              <a:rPr lang="en-US" sz="2100" dirty="0" smtClean="0"/>
              <a:t>Caps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5"/>
              </a:rPr>
              <a:t>NPRR851</a:t>
            </a:r>
            <a:r>
              <a:rPr lang="en-US" sz="2200" dirty="0" smtClean="0"/>
              <a:t>, </a:t>
            </a:r>
            <a:r>
              <a:rPr lang="en-US" sz="2100" dirty="0"/>
              <a:t>Procedure for Managing Disconnections for Bidirectional Electrical Connections at Transmission Level </a:t>
            </a:r>
            <a:r>
              <a:rPr lang="en-US" sz="2100" dirty="0" smtClean="0"/>
              <a:t>Voltages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6"/>
              </a:rPr>
              <a:t>NPRR867</a:t>
            </a:r>
            <a:r>
              <a:rPr lang="en-US" sz="2200" dirty="0" smtClean="0"/>
              <a:t>, </a:t>
            </a:r>
            <a:r>
              <a:rPr lang="en-US" sz="2100" dirty="0"/>
              <a:t>Revisions to </a:t>
            </a:r>
            <a:r>
              <a:rPr lang="en-US" sz="2100" dirty="0" err="1"/>
              <a:t>CRR</a:t>
            </a:r>
            <a:r>
              <a:rPr lang="en-US" sz="2100" dirty="0"/>
              <a:t> Auction Credit Lock Amount to Reduce Excess </a:t>
            </a:r>
            <a:r>
              <a:rPr lang="en-US" sz="2100" dirty="0" smtClean="0"/>
              <a:t>Collateral</a:t>
            </a:r>
          </a:p>
          <a:p>
            <a:endParaRPr lang="en-US" sz="800" i="1" dirty="0" smtClean="0"/>
          </a:p>
          <a:p>
            <a:r>
              <a:rPr lang="en-US" sz="2200" b="1" dirty="0" err="1" smtClean="0">
                <a:hlinkClick r:id="rId7"/>
              </a:rPr>
              <a:t>NPRR870</a:t>
            </a:r>
            <a:r>
              <a:rPr lang="en-US" sz="2200" dirty="0" smtClean="0"/>
              <a:t>, </a:t>
            </a:r>
            <a:r>
              <a:rPr lang="en-US" sz="2100" dirty="0"/>
              <a:t>Eliminate Requirement for Forward Adjustment Factors Report in the MIS Certified </a:t>
            </a:r>
            <a:r>
              <a:rPr lang="en-US" sz="2100" dirty="0" smtClean="0"/>
              <a:t>Area</a:t>
            </a:r>
          </a:p>
          <a:p>
            <a:endParaRPr lang="en-US" sz="2100" dirty="0" smtClean="0"/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 </a:t>
            </a:r>
            <a:r>
              <a:rPr lang="en-US" i="1" dirty="0" smtClean="0"/>
              <a:t>Revision </a:t>
            </a:r>
            <a:r>
              <a:rPr lang="en-US" i="1" dirty="0" smtClean="0"/>
              <a:t>Requests </a:t>
            </a:r>
            <a:r>
              <a:rPr lang="en-US" i="1" dirty="0" smtClean="0"/>
              <a:t>recommended for approval will </a:t>
            </a:r>
            <a:r>
              <a:rPr lang="en-US" i="1" dirty="0" smtClean="0"/>
              <a:t>be considered at the </a:t>
            </a:r>
            <a:r>
              <a:rPr lang="en-US" i="1" dirty="0" smtClean="0"/>
              <a:t>June 12</a:t>
            </a:r>
            <a:r>
              <a:rPr lang="en-US" i="1" baseline="30000" dirty="0" smtClean="0"/>
              <a:t>th</a:t>
            </a:r>
            <a:r>
              <a:rPr lang="en-US" i="1" dirty="0" smtClean="0"/>
              <a:t> BOD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***</a:t>
            </a:r>
          </a:p>
          <a:p>
            <a:pPr marL="0" indent="0">
              <a:buNone/>
            </a:pP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err="1">
                <a:hlinkClick r:id="rId8"/>
              </a:rPr>
              <a:t>NPRR857</a:t>
            </a:r>
            <a:r>
              <a:rPr lang="en-US" dirty="0"/>
              <a:t>, Creation of Direct Current Tie Operator Market Participant </a:t>
            </a:r>
            <a:r>
              <a:rPr lang="en-US" dirty="0" smtClean="0"/>
              <a:t>Role  - Tabled at </a:t>
            </a:r>
            <a:r>
              <a:rPr lang="en-US" dirty="0" err="1" smtClean="0"/>
              <a:t>TAC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Subcommittee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0772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PRS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>
                <a:hlinkClick r:id="rId4"/>
              </a:rPr>
              <a:t>OBDRR004</a:t>
            </a:r>
            <a:r>
              <a:rPr lang="en-US" dirty="0" smtClean="0"/>
              <a:t> Updates </a:t>
            </a:r>
            <a:r>
              <a:rPr lang="en-US" dirty="0"/>
              <a:t>to Emergency Response Service Procurement </a:t>
            </a:r>
            <a:r>
              <a:rPr lang="en-US" dirty="0" smtClean="0"/>
              <a:t>Methodology – sent to BOD</a:t>
            </a:r>
          </a:p>
          <a:p>
            <a:pPr lvl="1"/>
            <a:r>
              <a:rPr lang="en-US" dirty="0" err="1" smtClean="0">
                <a:hlinkClick r:id="rId5"/>
              </a:rPr>
              <a:t>OBDRR005</a:t>
            </a:r>
            <a:r>
              <a:rPr lang="en-US" dirty="0" smtClean="0"/>
              <a:t> Change </a:t>
            </a:r>
            <a:r>
              <a:rPr lang="en-US" dirty="0"/>
              <a:t>to the Generic Maximum Shadow Price for Base Case Transmission </a:t>
            </a:r>
            <a:r>
              <a:rPr lang="en-US" dirty="0" smtClean="0"/>
              <a:t>Constraints – sent to BOD</a:t>
            </a:r>
            <a:endParaRPr lang="en-US" dirty="0"/>
          </a:p>
          <a:p>
            <a:pPr lvl="1"/>
            <a:r>
              <a:rPr lang="en-US" dirty="0" smtClean="0"/>
              <a:t>Update </a:t>
            </a:r>
            <a:r>
              <a:rPr lang="en-US" dirty="0"/>
              <a:t>on 2018 Release Targets – </a:t>
            </a:r>
            <a:r>
              <a:rPr lang="en-US" dirty="0" smtClean="0"/>
              <a:t>BOD approved </a:t>
            </a:r>
            <a:r>
              <a:rPr lang="en-US" dirty="0"/>
              <a:t>r</a:t>
            </a:r>
            <a:r>
              <a:rPr lang="en-US" dirty="0" smtClean="0"/>
              <a:t>evision </a:t>
            </a:r>
            <a:r>
              <a:rPr lang="en-US" dirty="0"/>
              <a:t>r</a:t>
            </a:r>
            <a:r>
              <a:rPr lang="en-US" dirty="0" smtClean="0"/>
              <a:t>equests, proposed rank and priority for pending requests</a:t>
            </a:r>
            <a:endParaRPr lang="en-US" dirty="0" smtClean="0"/>
          </a:p>
          <a:p>
            <a:endParaRPr lang="en-US" sz="6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6"/>
              </a:rPr>
              <a:t>WMS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/>
              <a:t>VCMRR020</a:t>
            </a:r>
            <a:r>
              <a:rPr lang="en-US" dirty="0" smtClean="0"/>
              <a:t>  Delay </a:t>
            </a:r>
            <a:r>
              <a:rPr lang="en-US" dirty="0"/>
              <a:t>the Fuel Adder Sunset Related to </a:t>
            </a:r>
            <a:r>
              <a:rPr lang="en-US" dirty="0" err="1"/>
              <a:t>VCMRR014</a:t>
            </a:r>
            <a:r>
              <a:rPr lang="en-US" dirty="0"/>
              <a:t>, Revise Fuel Adder Factor for Coal and Lignite </a:t>
            </a:r>
            <a:r>
              <a:rPr lang="en-US" dirty="0" smtClean="0"/>
              <a:t>Resources </a:t>
            </a:r>
            <a:r>
              <a:rPr lang="en-US" sz="2400" dirty="0"/>
              <a:t>- </a:t>
            </a:r>
            <a:r>
              <a:rPr lang="en-US" dirty="0"/>
              <a:t>Considered &amp; Endorsed </a:t>
            </a:r>
            <a:endParaRPr lang="en-US" dirty="0" smtClean="0">
              <a:hlinkClick r:id="rId7"/>
            </a:endParaRPr>
          </a:p>
          <a:p>
            <a:pPr lvl="1"/>
            <a:r>
              <a:rPr lang="en-US" sz="2000" dirty="0" err="1" smtClean="0">
                <a:hlinkClick r:id="rId7"/>
              </a:rPr>
              <a:t>VCMRR021</a:t>
            </a:r>
            <a:r>
              <a:rPr lang="en-US" sz="2000" dirty="0" smtClean="0"/>
              <a:t> Related </a:t>
            </a:r>
            <a:r>
              <a:rPr lang="en-US" sz="2000" dirty="0"/>
              <a:t>to </a:t>
            </a:r>
            <a:r>
              <a:rPr lang="en-US" sz="2000" dirty="0" err="1"/>
              <a:t>NPRR847</a:t>
            </a:r>
            <a:r>
              <a:rPr lang="en-US" sz="2000" dirty="0"/>
              <a:t>, Exceptional Fuel Cost Included in the Mitigated Offer </a:t>
            </a:r>
            <a:r>
              <a:rPr lang="en-US" sz="2000" dirty="0" smtClean="0"/>
              <a:t>Cap - </a:t>
            </a:r>
            <a:r>
              <a:rPr lang="en-US" sz="2000" dirty="0"/>
              <a:t>Considered &amp; Endorsed </a:t>
            </a:r>
            <a:endParaRPr lang="en-US" sz="2000" dirty="0" smtClean="0"/>
          </a:p>
          <a:p>
            <a:pPr lvl="1"/>
            <a:r>
              <a:rPr lang="en-US" sz="2000" dirty="0" smtClean="0"/>
              <a:t>Discussed changes to </a:t>
            </a:r>
            <a:r>
              <a:rPr lang="en-US" sz="2000" dirty="0" err="1" smtClean="0"/>
              <a:t>WMS</a:t>
            </a:r>
            <a:r>
              <a:rPr lang="en-US" sz="2000" dirty="0" smtClean="0"/>
              <a:t> scope given settlements move to </a:t>
            </a:r>
            <a:r>
              <a:rPr lang="en-US" sz="2000" dirty="0" err="1" smtClean="0"/>
              <a:t>WMS</a:t>
            </a:r>
            <a:r>
              <a:rPr lang="en-US" sz="2000" dirty="0" smtClean="0"/>
              <a:t> from COPS</a:t>
            </a:r>
          </a:p>
          <a:p>
            <a:pPr marL="365760" lvl="1" indent="0">
              <a:buNone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8"/>
              </a:rPr>
              <a:t>ROS Report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err="1"/>
              <a:t>NOGRR176</a:t>
            </a:r>
            <a:r>
              <a:rPr lang="en-US" sz="1800" dirty="0"/>
              <a:t> Hotline Call Participation - Considered &amp; Endorsed </a:t>
            </a:r>
          </a:p>
          <a:p>
            <a:pPr lvl="1"/>
            <a:r>
              <a:rPr lang="en-US" sz="1800" dirty="0" err="1" smtClean="0">
                <a:hlinkClick r:id="rId9"/>
              </a:rPr>
              <a:t>PGRR059</a:t>
            </a:r>
            <a:r>
              <a:rPr lang="en-US" sz="1800" dirty="0"/>
              <a:t> Related to </a:t>
            </a:r>
            <a:r>
              <a:rPr lang="en-US" sz="1800" dirty="0" err="1"/>
              <a:t>NPRR837</a:t>
            </a:r>
            <a:r>
              <a:rPr lang="en-US" sz="1800" dirty="0"/>
              <a:t>, Regional Planning Group (RPG) Process Reform – sent to </a:t>
            </a:r>
            <a:r>
              <a:rPr lang="en-US" sz="1800" dirty="0" smtClean="0"/>
              <a:t>BOD</a:t>
            </a:r>
          </a:p>
          <a:p>
            <a:pPr lvl="1"/>
            <a:r>
              <a:rPr lang="en-US" sz="1800" dirty="0" err="1" smtClean="0">
                <a:hlinkClick r:id="rId10" action="ppaction://hlinkfile"/>
              </a:rPr>
              <a:t>PGRR060</a:t>
            </a:r>
            <a:r>
              <a:rPr lang="en-US" sz="1800" dirty="0" smtClean="0"/>
              <a:t> </a:t>
            </a:r>
            <a:r>
              <a:rPr lang="en-US" sz="1800" dirty="0"/>
              <a:t>Clarification of Reliability Performance Criteria </a:t>
            </a:r>
            <a:r>
              <a:rPr lang="en-US" sz="1900" dirty="0"/>
              <a:t>– sent to </a:t>
            </a:r>
            <a:r>
              <a:rPr lang="en-US" sz="1900" dirty="0" smtClean="0"/>
              <a:t>BOD</a:t>
            </a:r>
          </a:p>
          <a:p>
            <a:pPr lvl="1"/>
            <a:r>
              <a:rPr lang="en-US" sz="1800" dirty="0" smtClean="0"/>
              <a:t>Reporting on DC Tie curtailments</a:t>
            </a:r>
          </a:p>
          <a:p>
            <a:pPr marL="365760" lvl="1" indent="0">
              <a:buNone/>
            </a:pPr>
            <a:endParaRPr lang="en-US" sz="1800" dirty="0" smtClean="0">
              <a:solidFill>
                <a:srgbClr val="FF0000"/>
              </a:solidFill>
              <a:hlinkClick r:id="rId11"/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11"/>
              </a:rPr>
              <a:t>RMS </a:t>
            </a:r>
            <a:r>
              <a:rPr lang="en-US" dirty="0" smtClean="0">
                <a:solidFill>
                  <a:srgbClr val="FF0000"/>
                </a:solidFill>
                <a:hlinkClick r:id="rId11"/>
              </a:rPr>
              <a:t>Report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12"/>
              </a:rPr>
              <a:t>COPS Report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err="1"/>
              <a:t>TAC</a:t>
            </a:r>
            <a:r>
              <a:rPr lang="en-US" dirty="0"/>
              <a:t> Subcommittee Restructuring Task Force Update</a:t>
            </a:r>
            <a:r>
              <a:rPr lang="en-US" dirty="0" smtClean="0"/>
              <a:t>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077200" cy="5105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  <a:hlinkClick r:id="rId3"/>
              </a:rPr>
              <a:t>TSRTF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 Report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TAC</a:t>
            </a:r>
            <a:r>
              <a:rPr lang="en-US" dirty="0" smtClean="0"/>
              <a:t> approved the following task force related charge requests:</a:t>
            </a:r>
            <a:endParaRPr lang="en-US" dirty="0" smtClean="0"/>
          </a:p>
          <a:p>
            <a:pPr lvl="1"/>
            <a:r>
              <a:rPr lang="en-US" dirty="0" err="1" smtClean="0"/>
              <a:t>TAC</a:t>
            </a:r>
            <a:r>
              <a:rPr lang="en-US" dirty="0" smtClean="0"/>
              <a:t> Procedures     </a:t>
            </a:r>
            <a:endParaRPr lang="en-US" dirty="0"/>
          </a:p>
          <a:p>
            <a:pPr lvl="1"/>
            <a:r>
              <a:rPr lang="en-US" dirty="0" smtClean="0"/>
              <a:t>RMS Procedures     </a:t>
            </a:r>
            <a:endParaRPr lang="en-US" dirty="0"/>
          </a:p>
          <a:p>
            <a:pPr lvl="1"/>
            <a:r>
              <a:rPr lang="en-US" dirty="0" err="1" smtClean="0"/>
              <a:t>RMGRR151</a:t>
            </a:r>
            <a:r>
              <a:rPr lang="en-US" dirty="0"/>
              <a:t>, Updates to Retail Market Guide for </a:t>
            </a:r>
            <a:r>
              <a:rPr lang="en-US" dirty="0" err="1"/>
              <a:t>TAC</a:t>
            </a:r>
            <a:r>
              <a:rPr lang="en-US" dirty="0"/>
              <a:t> Subcommittee </a:t>
            </a:r>
            <a:r>
              <a:rPr lang="en-US" dirty="0" smtClean="0"/>
              <a:t>Restructuring     </a:t>
            </a:r>
            <a:endParaRPr lang="en-US" dirty="0"/>
          </a:p>
          <a:p>
            <a:pPr lvl="1"/>
            <a:r>
              <a:rPr lang="en-US" dirty="0" err="1" smtClean="0"/>
              <a:t>COPMGRR047</a:t>
            </a:r>
            <a:r>
              <a:rPr lang="en-US" dirty="0"/>
              <a:t>, Updates to Commercial Operations Market Guide for </a:t>
            </a:r>
            <a:r>
              <a:rPr lang="en-US" dirty="0" err="1"/>
              <a:t>TAC</a:t>
            </a:r>
            <a:r>
              <a:rPr lang="en-US" dirty="0"/>
              <a:t> Subcommittee </a:t>
            </a:r>
            <a:r>
              <a:rPr lang="en-US" dirty="0" smtClean="0"/>
              <a:t>Restructuring  </a:t>
            </a:r>
            <a:endParaRPr lang="en-US" dirty="0"/>
          </a:p>
          <a:p>
            <a:pPr lvl="1"/>
            <a:r>
              <a:rPr lang="en-US" dirty="0" err="1" smtClean="0"/>
              <a:t>LPGRR064</a:t>
            </a:r>
            <a:r>
              <a:rPr lang="en-US" dirty="0"/>
              <a:t>, Updates to LPG for </a:t>
            </a:r>
            <a:r>
              <a:rPr lang="en-US" dirty="0" err="1"/>
              <a:t>TAC</a:t>
            </a:r>
            <a:r>
              <a:rPr lang="en-US" dirty="0"/>
              <a:t> Subcommittee Restructuring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Remaining Items: </a:t>
            </a:r>
          </a:p>
          <a:p>
            <a:pPr lvl="1"/>
            <a:r>
              <a:rPr lang="en-US" dirty="0" smtClean="0"/>
              <a:t>Discussion of “three strikes rule”</a:t>
            </a:r>
          </a:p>
          <a:p>
            <a:pPr lvl="1"/>
            <a:r>
              <a:rPr lang="en-US" dirty="0" smtClean="0"/>
              <a:t>Moving communications guide to a new </a:t>
            </a:r>
            <a:r>
              <a:rPr lang="en-US" dirty="0" err="1" smtClean="0"/>
              <a:t>OBD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54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ERCOT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5105400"/>
          </a:xfrm>
        </p:spPr>
        <p:txBody>
          <a:bodyPr>
            <a:normAutofit lnSpcReduction="10000"/>
          </a:bodyPr>
          <a:lstStyle/>
          <a:p>
            <a:pPr marL="365760" lvl="1" indent="0">
              <a:spcBef>
                <a:spcPts val="0"/>
              </a:spcBef>
              <a:buNone/>
            </a:pPr>
            <a:endParaRPr lang="en-US" sz="1900" dirty="0" smtClean="0">
              <a:solidFill>
                <a:srgbClr val="FF0000"/>
              </a:solidFill>
            </a:endParaRPr>
          </a:p>
          <a:p>
            <a:pPr marL="365760" lvl="1" indent="0">
              <a:spcBef>
                <a:spcPts val="0"/>
              </a:spcBef>
              <a:buNone/>
            </a:pPr>
            <a:endParaRPr lang="en-US" sz="4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Proposed Bylaws Amendments Update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ERCOT legal provided an update on proposed bylaw amendments </a:t>
            </a:r>
            <a:r>
              <a:rPr lang="en-US" sz="1800" dirty="0" smtClean="0"/>
              <a:t>seeking to clarify </a:t>
            </a:r>
            <a:r>
              <a:rPr lang="en-US" sz="1800" dirty="0"/>
              <a:t>when an Affiliate relationship may arise between two or more ERCOT Members</a:t>
            </a:r>
            <a:r>
              <a:rPr lang="en-US" sz="18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/>
              <a:t>Vistra</a:t>
            </a:r>
            <a:r>
              <a:rPr lang="en-US" sz="1800" dirty="0" smtClean="0"/>
              <a:t> filed comments; </a:t>
            </a:r>
            <a:r>
              <a:rPr lang="en-US" sz="1800" dirty="0" err="1" smtClean="0"/>
              <a:t>TAC</a:t>
            </a:r>
            <a:r>
              <a:rPr lang="en-US" sz="1800" dirty="0" smtClean="0"/>
              <a:t> did not vote on the bylaws 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May</a:t>
            </a:r>
            <a:r>
              <a:rPr lang="en-US" sz="1800" dirty="0" smtClean="0"/>
              <a:t> </a:t>
            </a:r>
            <a:r>
              <a:rPr lang="en-US" sz="1800" dirty="0"/>
              <a:t>be considered </a:t>
            </a:r>
            <a:r>
              <a:rPr lang="en-US" sz="1800" dirty="0" smtClean="0"/>
              <a:t>for a </a:t>
            </a:r>
            <a:r>
              <a:rPr lang="en-US" sz="1800" dirty="0" err="1"/>
              <a:t>TAC</a:t>
            </a:r>
            <a:r>
              <a:rPr lang="en-US" sz="1800" dirty="0"/>
              <a:t> </a:t>
            </a:r>
            <a:r>
              <a:rPr lang="en-US" sz="1800" dirty="0" smtClean="0"/>
              <a:t>vote in </a:t>
            </a:r>
            <a:r>
              <a:rPr lang="en-US" sz="1800" dirty="0" smtClean="0"/>
              <a:t>June</a:t>
            </a:r>
            <a:endParaRPr lang="en-US" sz="1800" dirty="0" smtClean="0"/>
          </a:p>
          <a:p>
            <a:pPr marL="365760" lvl="1" indent="0">
              <a:spcBef>
                <a:spcPts val="0"/>
              </a:spcBef>
              <a:buNone/>
            </a:pPr>
            <a:endParaRPr lang="en-US" sz="1900" dirty="0"/>
          </a:p>
          <a:p>
            <a:pPr>
              <a:spcBef>
                <a:spcPts val="0"/>
              </a:spcBef>
            </a:pPr>
            <a:r>
              <a:rPr lang="en-US" dirty="0"/>
              <a:t>Far West Regional Planning </a:t>
            </a:r>
            <a:r>
              <a:rPr lang="en-US" dirty="0" smtClean="0"/>
              <a:t>Group</a:t>
            </a:r>
          </a:p>
          <a:p>
            <a:pPr lvl="1">
              <a:spcBef>
                <a:spcPts val="0"/>
              </a:spcBef>
            </a:pPr>
            <a:r>
              <a:rPr lang="en-US" sz="1800" dirty="0" err="1" smtClean="0"/>
              <a:t>TAC</a:t>
            </a:r>
            <a:r>
              <a:rPr lang="en-US" sz="1800" dirty="0" smtClean="0"/>
              <a:t> recommended approval – pending at BOD</a:t>
            </a:r>
          </a:p>
          <a:p>
            <a:pPr lvl="1"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dirty="0"/>
              <a:t>Rayburn Study Results </a:t>
            </a:r>
            <a:r>
              <a:rPr lang="en-US" dirty="0" smtClean="0"/>
              <a:t>– Overview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dirty="0" smtClean="0"/>
              <a:t>Update </a:t>
            </a:r>
            <a:r>
              <a:rPr lang="en-US" dirty="0"/>
              <a:t>on </a:t>
            </a:r>
            <a:r>
              <a:rPr lang="en-US" dirty="0" err="1"/>
              <a:t>NERC</a:t>
            </a:r>
            <a:r>
              <a:rPr lang="en-US" dirty="0"/>
              <a:t> Reliability Working Group</a:t>
            </a:r>
            <a:endParaRPr lang="en-US" dirty="0" smtClean="0"/>
          </a:p>
          <a:p>
            <a:pPr marL="548640" lvl="2">
              <a:spcBef>
                <a:spcPts val="0"/>
              </a:spcBef>
              <a:buSzPct val="70000"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***Presentations </a:t>
            </a:r>
            <a:r>
              <a:rPr lang="en-US" dirty="0"/>
              <a:t>available </a:t>
            </a:r>
            <a:r>
              <a:rPr lang="en-US" dirty="0" smtClean="0">
                <a:hlinkClick r:id="rId3"/>
              </a:rPr>
              <a:t>here</a:t>
            </a:r>
            <a:r>
              <a:rPr lang="en-US" dirty="0" smtClean="0"/>
              <a:t>***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	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81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1396</TotalTime>
  <Words>426</Words>
  <Application>Microsoft Office PowerPoint</Application>
  <PresentationFormat>On-screen Show (4:3)</PresentationFormat>
  <Paragraphs>75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   TAC Update To RMS</vt:lpstr>
      <vt:lpstr>Nodal Protocol Revision Requests </vt:lpstr>
      <vt:lpstr>Subcommittee Updates</vt:lpstr>
      <vt:lpstr>TAC Subcommittee Restructuring Task Force Update Update</vt:lpstr>
      <vt:lpstr>ERCOT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Zerwas (Reed), Rebecca</cp:lastModifiedBy>
  <cp:revision>74</cp:revision>
  <dcterms:created xsi:type="dcterms:W3CDTF">2018-01-08T22:15:17Z</dcterms:created>
  <dcterms:modified xsi:type="dcterms:W3CDTF">2018-06-05T03:25:34Z</dcterms:modified>
</cp:coreProperties>
</file>