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57" r:id="rId7"/>
    <p:sldId id="261" r:id="rId8"/>
    <p:sldId id="262" r:id="rId9"/>
    <p:sldId id="263" r:id="rId10"/>
    <p:sldId id="264" r:id="rId11"/>
    <p:sldId id="265" r:id="rId12"/>
    <p:sldId id="270" r:id="rId13"/>
    <p:sldId id="266" r:id="rId14"/>
    <p:sldId id="267" r:id="rId15"/>
    <p:sldId id="269" r:id="rId16"/>
    <p:sldId id="268" r:id="rId17"/>
    <p:sldId id="272" r:id="rId18"/>
    <p:sldId id="271" r:id="rId19"/>
    <p:sldId id="273"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6/4/2018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6/4/2018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0814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075310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3268864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47688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May 2018 PWG Meeting</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May 2018 PWG Meeting</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May 2018 PWG Meeting</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smtClean="0"/>
              <a:t>2017 UFE Analysis</a:t>
            </a:r>
            <a:endParaRPr lang="en-US" sz="2400" b="1" dirty="0"/>
          </a:p>
          <a:p>
            <a:endParaRPr lang="en-US" sz="2000" b="1" dirty="0"/>
          </a:p>
          <a:p>
            <a:endParaRPr lang="en-US" dirty="0" smtClean="0"/>
          </a:p>
          <a:p>
            <a:endParaRPr lang="en-US" dirty="0" smtClean="0"/>
          </a:p>
          <a:p>
            <a:endParaRPr lang="en-US" dirty="0"/>
          </a:p>
          <a:p>
            <a:r>
              <a:rPr lang="en-US" dirty="0" smtClean="0"/>
              <a:t>Randy Roberts</a:t>
            </a:r>
            <a:endParaRPr lang="en-US" dirty="0"/>
          </a:p>
          <a:p>
            <a:r>
              <a:rPr lang="en-US" dirty="0" smtClean="0"/>
              <a:t>May 2018 PWG Meeting</a:t>
            </a:r>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Cost, MWH, and Average MCPE</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10</a:t>
            </a:fld>
            <a:endParaRPr lang="en-US"/>
          </a:p>
        </p:txBody>
      </p:sp>
      <p:pic>
        <p:nvPicPr>
          <p:cNvPr id="9" name="Content Placeholder 8"/>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UFE as Percent of Load</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11</a:t>
            </a:fld>
            <a:endParaRPr lang="en-US"/>
          </a:p>
        </p:txBody>
      </p:sp>
      <p:pic>
        <p:nvPicPr>
          <p:cNvPr id="7" name="Content Placeholder 6"/>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29637672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Transmission Loss Factor Calculation Review</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12</a:t>
            </a:fld>
            <a:endParaRPr lang="en-US"/>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smtClean="0"/>
              <a:t>13.2.3	Transmission Loss Factor Calculations</a:t>
            </a:r>
          </a:p>
          <a:p>
            <a:pPr lvl="1">
              <a:defRPr/>
            </a:pPr>
            <a:r>
              <a:rPr lang="en-US" sz="1400" dirty="0" smtClean="0"/>
              <a:t>The following formulas shall be used to translate the seasonal on-peak and off-peak TLFs into Settlement Interval TLFs.</a:t>
            </a:r>
          </a:p>
          <a:p>
            <a:pPr lvl="1">
              <a:defRPr/>
            </a:pPr>
            <a:endParaRPr lang="en-US" sz="1400" dirty="0" smtClean="0"/>
          </a:p>
          <a:p>
            <a:pPr lvl="2">
              <a:defRPr/>
            </a:pPr>
            <a:r>
              <a:rPr lang="en-US" sz="1200" dirty="0" err="1" smtClean="0"/>
              <a:t>TLF</a:t>
            </a:r>
            <a:r>
              <a:rPr lang="en-US" sz="1200" baseline="-25000" dirty="0" err="1" smtClean="0"/>
              <a:t>i</a:t>
            </a:r>
            <a:r>
              <a:rPr lang="en-US" sz="1200" baseline="-25000" dirty="0" smtClean="0"/>
              <a:t>	</a:t>
            </a:r>
            <a:r>
              <a:rPr lang="en-US" sz="1200" dirty="0" smtClean="0"/>
              <a:t>=	(SSC * </a:t>
            </a:r>
            <a:r>
              <a:rPr lang="en-US" sz="1200" dirty="0" err="1" smtClean="0"/>
              <a:t>SIEL</a:t>
            </a:r>
            <a:r>
              <a:rPr lang="en-US" sz="1200" baseline="-25000" dirty="0" err="1" smtClean="0"/>
              <a:t>i</a:t>
            </a:r>
            <a:r>
              <a:rPr lang="en-US" sz="1200" dirty="0" smtClean="0"/>
              <a:t>) + SIC</a:t>
            </a:r>
          </a:p>
          <a:p>
            <a:pPr lvl="2">
              <a:defRPr/>
            </a:pPr>
            <a:endParaRPr lang="en-US" sz="1200" dirty="0"/>
          </a:p>
          <a:p>
            <a:pPr marL="914400" lvl="2" indent="0">
              <a:buFontTx/>
              <a:buNone/>
              <a:defRPr/>
            </a:pPr>
            <a:endParaRPr lang="en-US" sz="1200" dirty="0" smtClean="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Tree>
    <p:extLst>
      <p:ext uri="{BB962C8B-B14F-4D97-AF65-F5344CB8AC3E}">
        <p14:creationId xmlns:p14="http://schemas.microsoft.com/office/powerpoint/2010/main" val="3639081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700" dirty="0" smtClean="0"/>
              <a:t>2017 Transmission Loss vs. UFE</a:t>
            </a:r>
            <a:endParaRPr lang="en-US" sz="27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13</a:t>
            </a:fld>
            <a:endParaRPr lang="en-US"/>
          </a:p>
        </p:txBody>
      </p:sp>
      <p:pic>
        <p:nvPicPr>
          <p:cNvPr id="6" name="Content Placeholder 5"/>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351485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2018/2019 Transmission Losses (Actual &amp; Forecasted)</a:t>
            </a:r>
            <a:endParaRPr lang="en-US" sz="24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14</a:t>
            </a:fld>
            <a:endParaRPr lang="en-US"/>
          </a:p>
        </p:txBody>
      </p:sp>
      <p:sp>
        <p:nvSpPr>
          <p:cNvPr id="3" name="TextBox 2"/>
          <p:cNvSpPr txBox="1"/>
          <p:nvPr/>
        </p:nvSpPr>
        <p:spPr>
          <a:xfrm>
            <a:off x="6400800" y="2362200"/>
            <a:ext cx="1733376" cy="1477328"/>
          </a:xfrm>
          <a:prstGeom prst="rect">
            <a:avLst/>
          </a:prstGeom>
          <a:noFill/>
        </p:spPr>
        <p:txBody>
          <a:bodyPr wrap="square" rtlCol="0">
            <a:spAutoFit/>
          </a:bodyPr>
          <a:lstStyle/>
          <a:p>
            <a:r>
              <a:rPr lang="en-US" sz="1000" u="sng" dirty="0" smtClean="0"/>
              <a:t>SPECIAL NOTE</a:t>
            </a:r>
          </a:p>
          <a:p>
            <a:r>
              <a:rPr lang="en-US" sz="1000" dirty="0" smtClean="0"/>
              <a:t>See 3/23/2017 TAC Meeting – Key Documents – Item 11. ERCOT Reports – Transmission Loss Factors (TAC March 2017).pptx for additional details on higher than normal TLFs</a:t>
            </a:r>
            <a:endParaRPr lang="en-US" sz="1000" dirty="0"/>
          </a:p>
        </p:txBody>
      </p:sp>
      <p:pic>
        <p:nvPicPr>
          <p:cNvPr id="8" name="Content Placeholder 7"/>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3783021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2017 Transmission </a:t>
            </a:r>
            <a:r>
              <a:rPr lang="en-US" sz="2300" dirty="0" smtClean="0"/>
              <a:t>Losses </a:t>
            </a:r>
            <a:r>
              <a:rPr lang="en-US" sz="2300" dirty="0" smtClean="0"/>
              <a:t>vs. </a:t>
            </a:r>
            <a:r>
              <a:rPr lang="en-US" sz="2300" dirty="0" smtClean="0"/>
              <a:t>2013 </a:t>
            </a:r>
            <a:r>
              <a:rPr lang="en-US" sz="2300" dirty="0"/>
              <a:t>Transmission </a:t>
            </a:r>
            <a:r>
              <a:rPr lang="en-US" sz="2300" dirty="0" smtClean="0"/>
              <a:t>Losses </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15</a:t>
            </a:fld>
            <a:endParaRPr lang="en-US"/>
          </a:p>
        </p:txBody>
      </p:sp>
      <p:pic>
        <p:nvPicPr>
          <p:cNvPr id="7" name="Content Placeholder 6"/>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233187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1</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smtClean="0"/>
              <a:t>UFE (Unaccounted </a:t>
            </a:r>
            <a:r>
              <a:rPr lang="en-US" sz="2000" dirty="0"/>
              <a:t>F</a:t>
            </a:r>
            <a:r>
              <a:rPr lang="en-US" sz="2000" dirty="0" smtClean="0"/>
              <a:t>or </a:t>
            </a:r>
            <a:r>
              <a:rPr lang="en-US" sz="2000" dirty="0"/>
              <a:t>E</a:t>
            </a:r>
            <a:r>
              <a:rPr lang="en-US" sz="2000" dirty="0" smtClean="0"/>
              <a:t>nergy) is computed as follows:</a:t>
            </a:r>
          </a:p>
          <a:p>
            <a:pPr marL="0" indent="0">
              <a:spcBef>
                <a:spcPts val="0"/>
              </a:spcBef>
              <a:buNone/>
            </a:pPr>
            <a:r>
              <a:rPr lang="en-US" sz="1600" dirty="0"/>
              <a:t>	</a:t>
            </a:r>
            <a:r>
              <a:rPr lang="en-US" sz="1600" dirty="0" smtClean="0"/>
              <a:t>       </a:t>
            </a:r>
            <a:r>
              <a:rPr lang="en-US" sz="2000" dirty="0" smtClean="0"/>
              <a:t>UFE = Generation – (Load + Losses)</a:t>
            </a:r>
            <a:endParaRPr lang="en-US" sz="2000" dirty="0"/>
          </a:p>
          <a:p>
            <a:pPr marL="0" indent="0">
              <a:lnSpc>
                <a:spcPct val="150000"/>
              </a:lnSpc>
              <a:buNone/>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endParaRPr lang="en-US" sz="2000" dirty="0" smtClean="0"/>
          </a:p>
          <a:p>
            <a:pPr>
              <a:lnSpc>
                <a:spcPct val="150000"/>
              </a:lnSpc>
            </a:pPr>
            <a:endParaRPr lang="en-US" sz="2000" dirty="0"/>
          </a:p>
          <a:p>
            <a:pPr>
              <a:lnSpc>
                <a:spcPct val="150000"/>
              </a:lnSpc>
            </a:pPr>
            <a:r>
              <a:rPr lang="en-US" sz="2000" dirty="0" smtClean="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smtClean="0"/>
              <a:t>May 2018 PWG Meeting</a:t>
            </a:r>
            <a:endParaRPr lang="en-US"/>
          </a:p>
        </p:txBody>
      </p:sp>
      <p:sp>
        <p:nvSpPr>
          <p:cNvPr id="6" name="Slide Number Placeholder 5"/>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Basics 2</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3</a:t>
            </a:fld>
            <a:endParaRPr lang="en-US"/>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Tree>
    <p:extLst>
      <p:ext uri="{BB962C8B-B14F-4D97-AF65-F5344CB8AC3E}">
        <p14:creationId xmlns:p14="http://schemas.microsoft.com/office/powerpoint/2010/main" val="1324424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smtClean="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a:t>
            </a:r>
            <a:r>
              <a:rPr lang="en-US" altLang="en-US" sz="1800" b="0" dirty="0" err="1"/>
              <a:t>MWhs</a:t>
            </a:r>
            <a:r>
              <a:rPr lang="en-US" altLang="en-US" sz="1800" b="0" dirty="0"/>
              <a:t>;</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Tree>
    <p:extLst>
      <p:ext uri="{BB962C8B-B14F-4D97-AF65-F5344CB8AC3E}">
        <p14:creationId xmlns:p14="http://schemas.microsoft.com/office/powerpoint/2010/main" val="3650375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Data Required Per Protocol Section 11.6.2</a:t>
            </a:r>
            <a:endParaRPr lang="en-US"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78367189"/>
              </p:ext>
            </p:extLst>
          </p:nvPr>
        </p:nvGraphicFramePr>
        <p:xfrm>
          <a:off x="304800" y="1447800"/>
          <a:ext cx="8534400" cy="2397760"/>
        </p:xfrm>
        <a:graphic>
          <a:graphicData uri="http://schemas.openxmlformats.org/drawingml/2006/table">
            <a:tbl>
              <a:tblPr firstRow="1" bandRow="1">
                <a:tableStyleId>{5C22544A-7EE6-4342-B048-85BDC9FD1C3A}</a:tableStyleId>
              </a:tblPr>
              <a:tblGrid>
                <a:gridCol w="1905000"/>
                <a:gridCol w="1447800"/>
                <a:gridCol w="1524000"/>
                <a:gridCol w="1828800"/>
                <a:gridCol w="1828800"/>
              </a:tblGrid>
              <a:tr h="914400">
                <a:tc>
                  <a:txBody>
                    <a:bodyPr/>
                    <a:lstStyle/>
                    <a:p>
                      <a:endParaRPr lang="en-US" dirty="0"/>
                    </a:p>
                  </a:txBody>
                  <a:tcPr/>
                </a:tc>
                <a:tc>
                  <a:txBody>
                    <a:bodyPr/>
                    <a:lstStyle/>
                    <a:p>
                      <a:r>
                        <a:rPr lang="en-US" dirty="0" smtClean="0"/>
                        <a:t>A – Total</a:t>
                      </a:r>
                    </a:p>
                    <a:p>
                      <a:r>
                        <a:rPr lang="en-US" dirty="0" smtClean="0"/>
                        <a:t>UFE MWHs</a:t>
                      </a:r>
                      <a:endParaRPr lang="en-US" dirty="0"/>
                    </a:p>
                  </a:txBody>
                  <a:tcPr/>
                </a:tc>
                <a:tc>
                  <a:txBody>
                    <a:bodyPr/>
                    <a:lstStyle/>
                    <a:p>
                      <a:r>
                        <a:rPr lang="en-US" dirty="0" smtClean="0"/>
                        <a:t>B – Total</a:t>
                      </a:r>
                    </a:p>
                    <a:p>
                      <a:r>
                        <a:rPr lang="en-US" dirty="0" smtClean="0"/>
                        <a:t>UFE Cost</a:t>
                      </a:r>
                      <a:endParaRPr lang="en-US" dirty="0"/>
                    </a:p>
                  </a:txBody>
                  <a:tcPr/>
                </a:tc>
                <a:tc>
                  <a:txBody>
                    <a:bodyPr/>
                    <a:lstStyle/>
                    <a:p>
                      <a:r>
                        <a:rPr lang="en-US" dirty="0" smtClean="0"/>
                        <a:t>C – Percent of</a:t>
                      </a:r>
                    </a:p>
                    <a:p>
                      <a:r>
                        <a:rPr lang="en-US" dirty="0" smtClean="0"/>
                        <a:t>Total UFE to</a:t>
                      </a:r>
                    </a:p>
                    <a:p>
                      <a:r>
                        <a:rPr lang="en-US" dirty="0" smtClean="0"/>
                        <a:t>ERCOT load </a:t>
                      </a:r>
                      <a:endParaRPr lang="en-US" dirty="0"/>
                    </a:p>
                  </a:txBody>
                  <a:tcPr/>
                </a:tc>
                <a:tc>
                  <a:txBody>
                    <a:bodyPr/>
                    <a:lstStyle/>
                    <a:p>
                      <a:r>
                        <a:rPr lang="en-US" dirty="0" smtClean="0"/>
                        <a:t>D – Percent of</a:t>
                      </a:r>
                    </a:p>
                    <a:p>
                      <a:r>
                        <a:rPr lang="en-US" dirty="0" smtClean="0"/>
                        <a:t>Total UFE</a:t>
                      </a:r>
                    </a:p>
                    <a:p>
                      <a:r>
                        <a:rPr lang="en-US" dirty="0" smtClean="0"/>
                        <a:t>Cost</a:t>
                      </a:r>
                      <a:endParaRPr lang="en-US" dirty="0"/>
                    </a:p>
                  </a:txBody>
                  <a:tcPr/>
                </a:tc>
              </a:tr>
              <a:tr h="37084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a:solidFill>
                            <a:srgbClr val="000000"/>
                          </a:solidFill>
                          <a:effectLst/>
                          <a:latin typeface="+Body"/>
                        </a:rPr>
                        <a:t>-452,775</a:t>
                      </a:r>
                    </a:p>
                  </a:txBody>
                  <a:tcPr marL="9525" marR="9525" marT="9525" marB="0" anchor="b"/>
                </a:tc>
                <a:tc>
                  <a:txBody>
                    <a:bodyPr/>
                    <a:lstStyle/>
                    <a:p>
                      <a:pPr algn="ctr" fontAlgn="b"/>
                      <a:r>
                        <a:rPr lang="en-US" sz="1800" b="0" i="0" u="none" strike="noStrike">
                          <a:solidFill>
                            <a:srgbClr val="000000"/>
                          </a:solidFill>
                          <a:effectLst/>
                          <a:latin typeface="+Body"/>
                        </a:rPr>
                        <a:t>($20,469,613)</a:t>
                      </a:r>
                    </a:p>
                  </a:txBody>
                  <a:tcPr marL="9525" marR="9525" marT="9525" marB="0" anchor="b"/>
                </a:tc>
                <a:tc>
                  <a:txBody>
                    <a:bodyPr/>
                    <a:lstStyle/>
                    <a:p>
                      <a:pPr algn="ctr" fontAlgn="b"/>
                      <a:r>
                        <a:rPr lang="en-US" sz="1800" b="0" i="0" u="none" strike="noStrike">
                          <a:solidFill>
                            <a:srgbClr val="000000"/>
                          </a:solidFill>
                          <a:effectLst/>
                          <a:latin typeface="+Body"/>
                        </a:rPr>
                        <a:t>-0.126%</a:t>
                      </a:r>
                    </a:p>
                  </a:txBody>
                  <a:tcPr marL="9525" marR="9525" marT="9525" marB="0" anchor="b"/>
                </a:tc>
                <a:tc>
                  <a:txBody>
                    <a:bodyPr/>
                    <a:lstStyle/>
                    <a:p>
                      <a:pPr algn="ctr" fontAlgn="b"/>
                      <a:r>
                        <a:rPr lang="en-US" sz="1800" b="0" i="0" u="none" strike="noStrike">
                          <a:solidFill>
                            <a:srgbClr val="000000"/>
                          </a:solidFill>
                          <a:effectLst/>
                          <a:latin typeface="+Body"/>
                        </a:rPr>
                        <a:t>100.00%</a:t>
                      </a:r>
                    </a:p>
                  </a:txBody>
                  <a:tcPr marL="9525" marR="9525" marT="9525" marB="0" anchor="b"/>
                </a:tc>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a:solidFill>
                            <a:srgbClr val="000000"/>
                          </a:solidFill>
                          <a:effectLst/>
                          <a:latin typeface="+Body"/>
                        </a:rPr>
                        <a:t>-430,028</a:t>
                      </a:r>
                    </a:p>
                  </a:txBody>
                  <a:tcPr marL="9525" marR="9525" marT="9525" marB="0" anchor="b"/>
                </a:tc>
                <a:tc>
                  <a:txBody>
                    <a:bodyPr/>
                    <a:lstStyle/>
                    <a:p>
                      <a:pPr algn="ctr" fontAlgn="b"/>
                      <a:r>
                        <a:rPr lang="en-US" sz="1800" b="0" i="0" u="none" strike="noStrike">
                          <a:solidFill>
                            <a:srgbClr val="000000"/>
                          </a:solidFill>
                          <a:effectLst/>
                          <a:latin typeface="+Body"/>
                        </a:rPr>
                        <a:t>($19,320,445)</a:t>
                      </a:r>
                    </a:p>
                  </a:txBody>
                  <a:tcPr marL="9525" marR="9525" marT="9525" marB="0" anchor="b"/>
                </a:tc>
                <a:tc>
                  <a:txBody>
                    <a:bodyPr/>
                    <a:lstStyle/>
                    <a:p>
                      <a:pPr algn="ctr" fontAlgn="b"/>
                      <a:r>
                        <a:rPr lang="en-US" sz="1800" b="0" i="0" u="none" strike="noStrike">
                          <a:solidFill>
                            <a:srgbClr val="000000"/>
                          </a:solidFill>
                          <a:effectLst/>
                          <a:latin typeface="+Body"/>
                        </a:rPr>
                        <a:t>-0.120%</a:t>
                      </a:r>
                    </a:p>
                  </a:txBody>
                  <a:tcPr marL="9525" marR="9525" marT="9525" marB="0" anchor="b"/>
                </a:tc>
                <a:tc>
                  <a:txBody>
                    <a:bodyPr/>
                    <a:lstStyle/>
                    <a:p>
                      <a:pPr algn="ctr" fontAlgn="b"/>
                      <a:r>
                        <a:rPr lang="en-US" sz="1800" b="0" i="0" u="none" strike="noStrike" dirty="0" smtClean="0">
                          <a:solidFill>
                            <a:srgbClr val="000000"/>
                          </a:solidFill>
                          <a:effectLst/>
                          <a:latin typeface="+Body"/>
                        </a:rPr>
                        <a:t>94.38%</a:t>
                      </a:r>
                      <a:endParaRPr lang="en-US" sz="1800" b="0" i="0" u="none" strike="noStrike" dirty="0">
                        <a:solidFill>
                          <a:srgbClr val="000000"/>
                        </a:solidFill>
                        <a:effectLst/>
                        <a:latin typeface="+Body"/>
                      </a:endParaRPr>
                    </a:p>
                  </a:txBody>
                  <a:tcPr marL="9525" marR="9525" marT="9525" marB="0" anchor="b"/>
                </a:tc>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a:solidFill>
                            <a:srgbClr val="000000"/>
                          </a:solidFill>
                          <a:effectLst/>
                          <a:latin typeface="+Body"/>
                        </a:rPr>
                        <a:t>-8,973</a:t>
                      </a:r>
                    </a:p>
                  </a:txBody>
                  <a:tcPr marL="9525" marR="9525" marT="9525" marB="0" anchor="b"/>
                </a:tc>
                <a:tc>
                  <a:txBody>
                    <a:bodyPr/>
                    <a:lstStyle/>
                    <a:p>
                      <a:pPr algn="ctr" fontAlgn="b"/>
                      <a:r>
                        <a:rPr lang="en-US" sz="1800" b="0" i="0" u="none" strike="noStrike">
                          <a:solidFill>
                            <a:srgbClr val="000000"/>
                          </a:solidFill>
                          <a:effectLst/>
                          <a:latin typeface="+Body"/>
                        </a:rPr>
                        <a:t>($478,649)</a:t>
                      </a:r>
                    </a:p>
                  </a:txBody>
                  <a:tcPr marL="9525" marR="9525" marT="9525" marB="0" anchor="b"/>
                </a:tc>
                <a:tc>
                  <a:txBody>
                    <a:bodyPr/>
                    <a:lstStyle/>
                    <a:p>
                      <a:pPr algn="ctr" fontAlgn="b"/>
                      <a:r>
                        <a:rPr lang="en-US" sz="1800" b="0" i="0" u="none" strike="noStrike">
                          <a:solidFill>
                            <a:srgbClr val="000000"/>
                          </a:solidFill>
                          <a:effectLst/>
                          <a:latin typeface="+Body"/>
                        </a:rPr>
                        <a:t>-0.002%</a:t>
                      </a:r>
                    </a:p>
                  </a:txBody>
                  <a:tcPr marL="9525" marR="9525" marT="9525" marB="0" anchor="b"/>
                </a:tc>
                <a:tc>
                  <a:txBody>
                    <a:bodyPr/>
                    <a:lstStyle/>
                    <a:p>
                      <a:pPr algn="ctr" fontAlgn="b"/>
                      <a:r>
                        <a:rPr lang="en-US" sz="1800" b="0" i="0" u="none" strike="noStrike">
                          <a:solidFill>
                            <a:srgbClr val="000000"/>
                          </a:solidFill>
                          <a:effectLst/>
                          <a:latin typeface="+Body"/>
                        </a:rPr>
                        <a:t>2.34%</a:t>
                      </a:r>
                    </a:p>
                  </a:txBody>
                  <a:tcPr marL="9525" marR="9525" marT="9525" marB="0" anchor="b"/>
                </a:tc>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a:solidFill>
                            <a:srgbClr val="000000"/>
                          </a:solidFill>
                          <a:effectLst/>
                          <a:latin typeface="+Body"/>
                        </a:rPr>
                        <a:t>-13,774</a:t>
                      </a:r>
                    </a:p>
                  </a:txBody>
                  <a:tcPr marL="9525" marR="9525" marT="9525" marB="0" anchor="b"/>
                </a:tc>
                <a:tc>
                  <a:txBody>
                    <a:bodyPr/>
                    <a:lstStyle/>
                    <a:p>
                      <a:pPr algn="ctr" fontAlgn="b"/>
                      <a:r>
                        <a:rPr lang="en-US" sz="1800" b="0" i="0" u="none" strike="noStrike">
                          <a:solidFill>
                            <a:srgbClr val="000000"/>
                          </a:solidFill>
                          <a:effectLst/>
                          <a:latin typeface="+Body"/>
                        </a:rPr>
                        <a:t>($670,519)</a:t>
                      </a:r>
                    </a:p>
                  </a:txBody>
                  <a:tcPr marL="9525" marR="9525" marT="9525" marB="0" anchor="b"/>
                </a:tc>
                <a:tc>
                  <a:txBody>
                    <a:bodyPr/>
                    <a:lstStyle/>
                    <a:p>
                      <a:pPr algn="ctr" fontAlgn="b"/>
                      <a:r>
                        <a:rPr lang="en-US" sz="1800" b="0" i="0" u="none" strike="noStrike">
                          <a:solidFill>
                            <a:srgbClr val="000000"/>
                          </a:solidFill>
                          <a:effectLst/>
                          <a:latin typeface="+Body"/>
                        </a:rPr>
                        <a:t>-0.004%</a:t>
                      </a:r>
                    </a:p>
                  </a:txBody>
                  <a:tcPr marL="9525" marR="9525" marT="9525" marB="0" anchor="b"/>
                </a:tc>
                <a:tc>
                  <a:txBody>
                    <a:bodyPr/>
                    <a:lstStyle/>
                    <a:p>
                      <a:pPr algn="ctr" fontAlgn="b"/>
                      <a:r>
                        <a:rPr lang="en-US" sz="1800" b="0" i="0" u="none" strike="noStrike" dirty="0">
                          <a:solidFill>
                            <a:srgbClr val="000000"/>
                          </a:solidFill>
                          <a:effectLst/>
                          <a:latin typeface="+Body"/>
                        </a:rPr>
                        <a:t>3.28%</a:t>
                      </a: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gridCol w="1779437"/>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extLst>
      <p:ext uri="{BB962C8B-B14F-4D97-AF65-F5344CB8AC3E}">
        <p14:creationId xmlns:p14="http://schemas.microsoft.com/office/powerpoint/2010/main" val="219823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Average Daily % UFE (sorted low to high)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pic>
        <p:nvPicPr>
          <p:cNvPr id="6" name="Content Placeholder 5"/>
          <p:cNvPicPr>
            <a:picLocks noGrp="1" noChangeAspect="1"/>
          </p:cNvPicPr>
          <p:nvPr>
            <p:ph idx="1"/>
          </p:nvPr>
        </p:nvPicPr>
        <p:blipFill>
          <a:blip r:embed="rId3"/>
          <a:stretch>
            <a:fillRect/>
          </a:stretch>
        </p:blipFill>
        <p:spPr>
          <a:xfrm>
            <a:off x="914400" y="914400"/>
            <a:ext cx="6973941" cy="5053013"/>
          </a:xfrm>
          <a:prstGeom prst="rect">
            <a:avLst/>
          </a:prstGeom>
        </p:spPr>
      </p:pic>
    </p:spTree>
    <p:extLst>
      <p:ext uri="{BB962C8B-B14F-4D97-AF65-F5344CB8AC3E}">
        <p14:creationId xmlns:p14="http://schemas.microsoft.com/office/powerpoint/2010/main" val="2596983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MWH</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pic>
        <p:nvPicPr>
          <p:cNvPr id="6" name="Content Placeholder 5"/>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11417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UFE Monthly Cost</a:t>
            </a:r>
            <a:endParaRPr lang="en-US" b="1" dirty="0">
              <a:solidFill>
                <a:schemeClr val="accent1"/>
              </a:solidFill>
            </a:endParaRPr>
          </a:p>
        </p:txBody>
      </p:sp>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8</a:t>
            </a:fld>
            <a:endParaRPr lang="en-US"/>
          </a:p>
        </p:txBody>
      </p:sp>
      <p:pic>
        <p:nvPicPr>
          <p:cNvPr id="7" name="Content Placeholder 6"/>
          <p:cNvPicPr>
            <a:picLocks noGrp="1" noChangeAspect="1"/>
          </p:cNvPicPr>
          <p:nvPr>
            <p:ph idx="1"/>
          </p:nvPr>
        </p:nvPicPr>
        <p:blipFill>
          <a:blip r:embed="rId3"/>
          <a:stretch>
            <a:fillRect/>
          </a:stretch>
        </p:blipFill>
        <p:spPr>
          <a:xfrm>
            <a:off x="1085029" y="990600"/>
            <a:ext cx="6973941" cy="5053013"/>
          </a:xfrm>
          <a:prstGeom prst="rect">
            <a:avLst/>
          </a:prstGeom>
        </p:spPr>
      </p:pic>
    </p:spTree>
    <p:extLst>
      <p:ext uri="{BB962C8B-B14F-4D97-AF65-F5344CB8AC3E}">
        <p14:creationId xmlns:p14="http://schemas.microsoft.com/office/powerpoint/2010/main" val="1734923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Historical Yearly Values</a:t>
            </a:r>
            <a:endParaRPr lang="en-US"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95676106"/>
              </p:ext>
            </p:extLst>
          </p:nvPr>
        </p:nvGraphicFramePr>
        <p:xfrm>
          <a:off x="304800" y="909953"/>
          <a:ext cx="8534400" cy="5033647"/>
        </p:xfrm>
        <a:graphic>
          <a:graphicData uri="http://schemas.openxmlformats.org/drawingml/2006/table">
            <a:tbl>
              <a:tblPr firstRow="1" bandRow="1">
                <a:tableStyleId>{5C22544A-7EE6-4342-B048-85BDC9FD1C3A}</a:tableStyleId>
              </a:tblPr>
              <a:tblGrid>
                <a:gridCol w="1371600"/>
                <a:gridCol w="1752600"/>
                <a:gridCol w="1905000"/>
                <a:gridCol w="1798320"/>
                <a:gridCol w="1706880"/>
              </a:tblGrid>
              <a:tr h="385247">
                <a:tc>
                  <a:txBody>
                    <a:bodyPr/>
                    <a:lstStyle/>
                    <a:p>
                      <a:endParaRPr lang="en-US" dirty="0"/>
                    </a:p>
                  </a:txBody>
                  <a:tcPr/>
                </a:tc>
                <a:tc>
                  <a:txBody>
                    <a:bodyPr/>
                    <a:lstStyle/>
                    <a:p>
                      <a:r>
                        <a:rPr lang="en-US" dirty="0" smtClean="0"/>
                        <a:t>       MWH</a:t>
                      </a:r>
                      <a:endParaRPr lang="en-US" dirty="0"/>
                    </a:p>
                  </a:txBody>
                  <a:tcPr/>
                </a:tc>
                <a:tc>
                  <a:txBody>
                    <a:bodyPr/>
                    <a:lstStyle/>
                    <a:p>
                      <a:r>
                        <a:rPr lang="en-US" dirty="0" smtClean="0"/>
                        <a:t>       COST</a:t>
                      </a:r>
                      <a:endParaRPr lang="en-US" dirty="0"/>
                    </a:p>
                  </a:txBody>
                  <a:tcPr/>
                </a:tc>
                <a:tc>
                  <a:txBody>
                    <a:bodyPr/>
                    <a:lstStyle/>
                    <a:p>
                      <a:r>
                        <a:rPr lang="en-US" dirty="0" smtClean="0"/>
                        <a:t>  % of LOAD</a:t>
                      </a:r>
                      <a:endParaRPr lang="en-US" dirty="0"/>
                    </a:p>
                  </a:txBody>
                  <a:tcPr/>
                </a:tc>
                <a:tc>
                  <a:txBody>
                    <a:bodyPr/>
                    <a:lstStyle/>
                    <a:p>
                      <a:r>
                        <a:rPr lang="en-US" dirty="0" smtClean="0"/>
                        <a:t>  AVG PRICE</a:t>
                      </a:r>
                      <a:endParaRPr lang="en-US" dirty="0"/>
                    </a:p>
                  </a:txBody>
                  <a:tcPr/>
                </a:tc>
              </a:tr>
              <a:tr h="331813">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tr>
              <a:tr h="316641">
                <a:tc>
                  <a:txBody>
                    <a:bodyPr/>
                    <a:lstStyle/>
                    <a:p>
                      <a:pPr algn="l" fontAlgn="b"/>
                      <a:r>
                        <a:rPr lang="en-US" sz="1400" b="0" i="0" u="none" strike="noStrike">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tr>
              <a:tr h="316641">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tr>
              <a:tr h="316641">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tr>
              <a:tr h="316641">
                <a:tc>
                  <a:txBody>
                    <a:bodyPr/>
                    <a:lstStyle/>
                    <a:p>
                      <a:pPr algn="l" fontAlgn="b"/>
                      <a:r>
                        <a:rPr lang="en-US" sz="1400" b="0" i="0" u="none" strike="noStrike">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tr>
              <a:tr h="316641">
                <a:tc>
                  <a:txBody>
                    <a:bodyPr/>
                    <a:lstStyle/>
                    <a:p>
                      <a:pPr algn="l" fontAlgn="b"/>
                      <a:r>
                        <a:rPr lang="en-US" sz="1400" b="0" i="0" u="none" strike="noStrike">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tr>
              <a:tr h="316641">
                <a:tc>
                  <a:txBody>
                    <a:bodyPr/>
                    <a:lstStyle/>
                    <a:p>
                      <a:pPr algn="l" fontAlgn="b"/>
                      <a:r>
                        <a:rPr lang="en-US" sz="1400" b="0" i="0" u="none" strike="noStrike">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tr>
              <a:tr h="316641">
                <a:tc>
                  <a:txBody>
                    <a:bodyPr/>
                    <a:lstStyle/>
                    <a:p>
                      <a:pPr algn="l" fontAlgn="b"/>
                      <a:r>
                        <a:rPr lang="en-US" sz="1400" b="0" i="0" u="none" strike="noStrike">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tr>
              <a:tr h="316641">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tr>
              <a:tr h="290255">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tr>
              <a:tr h="300809">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tr>
              <a:tr h="279700">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tr>
              <a:tr h="303095">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tr>
              <a:tr h="304800">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tr>
              <a:tr h="304800">
                <a:tc>
                  <a:txBody>
                    <a:bodyPr/>
                    <a:lstStyle/>
                    <a:p>
                      <a:pPr algn="l" fontAlgn="b"/>
                      <a:r>
                        <a:rPr lang="en-US" sz="1400" b="0" i="0" u="none" strike="noStrike" dirty="0" smtClean="0">
                          <a:solidFill>
                            <a:srgbClr val="000000"/>
                          </a:solidFill>
                          <a:effectLst/>
                          <a:latin typeface="+Body"/>
                        </a:rPr>
                        <a:t>2017</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-452,775</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-$20,469,613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smtClean="0">
                          <a:solidFill>
                            <a:srgbClr val="000000"/>
                          </a:solidFill>
                          <a:effectLst/>
                          <a:latin typeface="+Body"/>
                        </a:rPr>
                        <a:t>-0.13%</a:t>
                      </a:r>
                      <a:endParaRPr lang="en-US" sz="1400" b="0" i="0" u="none" strike="noStrike" dirty="0">
                        <a:solidFill>
                          <a:srgbClr val="000000"/>
                        </a:solidFill>
                        <a:effectLst/>
                        <a:latin typeface="+Body"/>
                      </a:endParaRPr>
                    </a:p>
                  </a:txBody>
                  <a:tcPr marL="9525" marR="9525" marT="9525" marB="0" anchor="b"/>
                </a:tc>
                <a:tc>
                  <a:txBody>
                    <a:bodyPr/>
                    <a:lstStyle/>
                    <a:p>
                      <a:pPr algn="ctr" fontAlgn="b"/>
                      <a:r>
                        <a:rPr lang="en-US" sz="1400" b="0" i="0" u="none" strike="noStrike" dirty="0">
                          <a:solidFill>
                            <a:srgbClr val="000000"/>
                          </a:solidFill>
                          <a:effectLst/>
                          <a:latin typeface="+Body"/>
                        </a:rPr>
                        <a:t>$</a:t>
                      </a:r>
                      <a:r>
                        <a:rPr lang="en-US" sz="1400" b="0" i="0" u="none" strike="noStrike" dirty="0" smtClean="0">
                          <a:solidFill>
                            <a:srgbClr val="000000"/>
                          </a:solidFill>
                          <a:effectLst/>
                          <a:latin typeface="+Body"/>
                        </a:rPr>
                        <a:t>26.53 </a:t>
                      </a:r>
                      <a:endParaRPr lang="en-US" sz="1400" b="0" i="0" u="none" strike="noStrike" dirty="0">
                        <a:solidFill>
                          <a:srgbClr val="000000"/>
                        </a:solidFill>
                        <a:effectLst/>
                        <a:latin typeface="+Body"/>
                      </a:endParaRPr>
                    </a:p>
                  </a:txBody>
                  <a:tcPr marL="9525" marR="9525" marT="9525" marB="0" anchor="b"/>
                </a:tc>
              </a:tr>
            </a:tbl>
          </a:graphicData>
        </a:graphic>
      </p:graphicFrame>
      <p:sp>
        <p:nvSpPr>
          <p:cNvPr id="4" name="Footer Placeholder 3"/>
          <p:cNvSpPr>
            <a:spLocks noGrp="1"/>
          </p:cNvSpPr>
          <p:nvPr>
            <p:ph type="ftr" sz="quarter" idx="11"/>
          </p:nvPr>
        </p:nvSpPr>
        <p:spPr/>
        <p:txBody>
          <a:bodyPr/>
          <a:lstStyle/>
          <a:p>
            <a:r>
              <a:rPr lang="en-US" smtClean="0"/>
              <a:t>May 2018 PWG Meeting</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infopath/2007/PartnerControls"/>
    <ds:schemaRef ds:uri="http://purl.org/dc/dcmitype/"/>
    <ds:schemaRef ds:uri="http://www.w3.org/XML/1998/namespace"/>
    <ds:schemaRef ds:uri="http://schemas.microsoft.com/office/2006/documentManagement/types"/>
    <ds:schemaRef ds:uri="http://purl.org/dc/terms/"/>
    <ds:schemaRef ds:uri="http://schemas.microsoft.com/office/2006/metadata/properties"/>
    <ds:schemaRef ds:uri="http://schemas.openxmlformats.org/package/2006/metadata/core-propertie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419</TotalTime>
  <Words>500</Words>
  <Application>Microsoft Office PowerPoint</Application>
  <PresentationFormat>On-screen Show (4:3)</PresentationFormat>
  <Paragraphs>226</Paragraphs>
  <Slides>15</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Historical UFE Cost, MWH, and Average MCPE</vt:lpstr>
      <vt:lpstr>Historical UFE as Percent of Load</vt:lpstr>
      <vt:lpstr>Transmission Loss Factor Calculation Review</vt:lpstr>
      <vt:lpstr>2017 Transmission Loss vs. UFE</vt:lpstr>
      <vt:lpstr>2018/2019 Transmission Losses (Actual &amp; Forecasted)</vt:lpstr>
      <vt:lpstr>2017 Transmission Losses vs. 2013 Transmission Losses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61</cp:revision>
  <cp:lastPrinted>2016-01-21T20:53:15Z</cp:lastPrinted>
  <dcterms:created xsi:type="dcterms:W3CDTF">2016-01-21T15:20:31Z</dcterms:created>
  <dcterms:modified xsi:type="dcterms:W3CDTF">2018-06-04T20:52:34Z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