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63" r:id="rId5"/>
    <p:sldMasterId id="2147483648" r:id="rId6"/>
  </p:sldMasterIdLst>
  <p:notesMasterIdLst>
    <p:notesMasterId r:id="rId13"/>
  </p:notesMasterIdLst>
  <p:handoutMasterIdLst>
    <p:handoutMasterId r:id="rId14"/>
  </p:handoutMasterIdLst>
  <p:sldIdLst>
    <p:sldId id="291" r:id="rId7"/>
    <p:sldId id="292" r:id="rId8"/>
    <p:sldId id="286" r:id="rId9"/>
    <p:sldId id="288" r:id="rId10"/>
    <p:sldId id="289" r:id="rId11"/>
    <p:sldId id="29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3EB"/>
    <a:srgbClr val="E7F2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897" autoAdjust="0"/>
  </p:normalViewPr>
  <p:slideViewPr>
    <p:cSldViewPr showGuides="1">
      <p:cViewPr varScale="1">
        <p:scale>
          <a:sx n="129" d="100"/>
          <a:sy n="129" d="100"/>
        </p:scale>
        <p:origin x="1026" y="12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5/31/2018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5/31/2018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188104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555350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117504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0059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863059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709960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1511820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251697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4236641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74629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38756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56FC1D-C117-4F56-81A2-70C98514147B}" type="datetimeFigureOut">
              <a:rPr lang="en-US" smtClean="0"/>
              <a:t>5/31/2018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1414CB-32C7-4AA0-B6F1-BB632D42F186}" type="slidenum">
              <a:rPr lang="en-US" smtClean="0"/>
              <a:t>‹#›</a:t>
            </a:fld>
            <a:endParaRPr lang="en-US" dirty="0"/>
          </a:p>
        </p:txBody>
      </p:sp>
    </p:spTree>
    <p:extLst>
      <p:ext uri="{BB962C8B-B14F-4D97-AF65-F5344CB8AC3E}">
        <p14:creationId xmlns:p14="http://schemas.microsoft.com/office/powerpoint/2010/main" val="1690185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theme" Target="../theme/theme3.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56FC1D-C117-4F56-81A2-70C98514147B}" type="datetimeFigureOut">
              <a:rPr lang="en-US" smtClean="0"/>
              <a:t>5/31/2018</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414CB-32C7-4AA0-B6F1-BB632D42F186}" type="slidenum">
              <a:rPr lang="en-US" smtClean="0"/>
              <a:t>‹#›</a:t>
            </a:fld>
            <a:endParaRPr lang="en-US" dirty="0"/>
          </a:p>
        </p:txBody>
      </p:sp>
    </p:spTree>
    <p:extLst>
      <p:ext uri="{BB962C8B-B14F-4D97-AF65-F5344CB8AC3E}">
        <p14:creationId xmlns:p14="http://schemas.microsoft.com/office/powerpoint/2010/main" val="2045656692"/>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2092881"/>
          </a:xfrm>
          <a:prstGeom prst="rect">
            <a:avLst/>
          </a:prstGeom>
          <a:noFill/>
        </p:spPr>
        <p:txBody>
          <a:bodyPr wrap="square" rtlCol="0">
            <a:spAutoFit/>
          </a:bodyPr>
          <a:lstStyle/>
          <a:p>
            <a:r>
              <a:rPr lang="en-US" sz="2000" b="1" dirty="0" smtClean="0"/>
              <a:t>ERCOT – Southern Cross Transmission</a:t>
            </a:r>
          </a:p>
          <a:p>
            <a:r>
              <a:rPr lang="en-US" sz="2000" b="1" dirty="0" smtClean="0"/>
              <a:t>ROS/WMS Working Group Assignments</a:t>
            </a:r>
            <a:endParaRPr lang="en-US" sz="2000" b="1" dirty="0"/>
          </a:p>
          <a:p>
            <a:endParaRPr lang="en-US" dirty="0" smtClean="0">
              <a:solidFill>
                <a:schemeClr val="tx2"/>
              </a:solidFill>
            </a:endParaRPr>
          </a:p>
          <a:p>
            <a:r>
              <a:rPr lang="en-US" dirty="0" smtClean="0"/>
              <a:t>Matt Mereness</a:t>
            </a:r>
          </a:p>
          <a:p>
            <a:r>
              <a:rPr lang="en-US" dirty="0" smtClean="0"/>
              <a:t>ERCOT</a:t>
            </a:r>
          </a:p>
          <a:p>
            <a:r>
              <a:rPr lang="en-US" dirty="0" smtClean="0"/>
              <a:t>June 2018</a:t>
            </a:r>
          </a:p>
          <a:p>
            <a:endParaRPr lang="en-US" dirty="0" smtClean="0">
              <a:solidFill>
                <a:schemeClr val="tx2"/>
              </a:solidFill>
            </a:endParaRPr>
          </a:p>
        </p:txBody>
      </p:sp>
    </p:spTree>
    <p:extLst>
      <p:ext uri="{BB962C8B-B14F-4D97-AF65-F5344CB8AC3E}">
        <p14:creationId xmlns:p14="http://schemas.microsoft.com/office/powerpoint/2010/main" val="2330697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ERCOT – Southern Cross Transmission Working Group Assignments </a:t>
            </a:r>
            <a:r>
              <a:rPr lang="en-US" sz="2000" dirty="0" smtClean="0"/>
              <a:t>Status Dashboard</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908448870"/>
              </p:ext>
            </p:extLst>
          </p:nvPr>
        </p:nvGraphicFramePr>
        <p:xfrm>
          <a:off x="271346" y="990600"/>
          <a:ext cx="8534400" cy="4366057"/>
        </p:xfrm>
        <a:graphic>
          <a:graphicData uri="http://schemas.openxmlformats.org/drawingml/2006/table">
            <a:tbl>
              <a:tblPr firstRow="1" bandRow="1">
                <a:tableStyleId>{5C22544A-7EE6-4342-B048-85BDC9FD1C3A}</a:tableStyleId>
              </a:tblPr>
              <a:tblGrid>
                <a:gridCol w="2243254">
                  <a:extLst>
                    <a:ext uri="{9D8B030D-6E8A-4147-A177-3AD203B41FA5}">
                      <a16:colId xmlns="" xmlns:a16="http://schemas.microsoft.com/office/drawing/2014/main" val="20000"/>
                    </a:ext>
                  </a:extLst>
                </a:gridCol>
                <a:gridCol w="4648200">
                  <a:extLst>
                    <a:ext uri="{9D8B030D-6E8A-4147-A177-3AD203B41FA5}">
                      <a16:colId xmlns="" xmlns:a16="http://schemas.microsoft.com/office/drawing/2014/main" val="20001"/>
                    </a:ext>
                  </a:extLst>
                </a:gridCol>
                <a:gridCol w="1642946">
                  <a:extLst>
                    <a:ext uri="{9D8B030D-6E8A-4147-A177-3AD203B41FA5}">
                      <a16:colId xmlns="" xmlns:a16="http://schemas.microsoft.com/office/drawing/2014/main" val="20002"/>
                    </a:ext>
                  </a:extLst>
                </a:gridCol>
              </a:tblGrid>
              <a:tr h="152400">
                <a:tc>
                  <a:txBody>
                    <a:bodyPr/>
                    <a:lstStyle/>
                    <a:p>
                      <a:pPr algn="ctr"/>
                      <a:r>
                        <a:rPr lang="en-US" sz="1300" dirty="0" smtClean="0"/>
                        <a:t>Directive</a:t>
                      </a:r>
                      <a:endParaRPr lang="en-US" sz="1300" dirty="0"/>
                    </a:p>
                  </a:txBody>
                  <a:tcPr/>
                </a:tc>
                <a:tc>
                  <a:txBody>
                    <a:bodyPr/>
                    <a:lstStyle/>
                    <a:p>
                      <a:pPr algn="ctr"/>
                      <a:r>
                        <a:rPr lang="en-US" sz="1300" dirty="0" smtClean="0"/>
                        <a:t>Status</a:t>
                      </a:r>
                      <a:endParaRPr lang="en-US" sz="1300" dirty="0"/>
                    </a:p>
                  </a:txBody>
                  <a:tcPr/>
                </a:tc>
                <a:tc>
                  <a:txBody>
                    <a:bodyPr/>
                    <a:lstStyle/>
                    <a:p>
                      <a:pPr algn="ctr"/>
                      <a:r>
                        <a:rPr lang="en-US" sz="1300" dirty="0" smtClean="0"/>
                        <a:t>Target Dates </a:t>
                      </a:r>
                      <a:endParaRPr lang="en-US" sz="1300" dirty="0"/>
                    </a:p>
                  </a:txBody>
                  <a:tcPr/>
                </a:tc>
                <a:extLst>
                  <a:ext uri="{0D108BD9-81ED-4DB2-BD59-A6C34878D82A}">
                    <a16:rowId xmlns="" xmlns:a16="http://schemas.microsoft.com/office/drawing/2014/main" val="10000"/>
                  </a:ext>
                </a:extLst>
              </a:tr>
              <a:tr h="344561">
                <a:tc>
                  <a:txBody>
                    <a:bodyPr/>
                    <a:lstStyle/>
                    <a:p>
                      <a:r>
                        <a:rPr lang="en-US" sz="1050" b="0" dirty="0">
                          <a:solidFill>
                            <a:schemeClr val="tx1"/>
                          </a:solidFill>
                        </a:rPr>
                        <a:t>Directive #</a:t>
                      </a:r>
                      <a:r>
                        <a:rPr lang="en-US" sz="1050" b="0" dirty="0" smtClean="0">
                          <a:solidFill>
                            <a:schemeClr val="tx1"/>
                          </a:solidFill>
                        </a:rPr>
                        <a:t>1 – Registration and market segment</a:t>
                      </a:r>
                      <a:endParaRPr lang="en-US" sz="1050" b="0" dirty="0">
                        <a:solidFill>
                          <a:schemeClr val="tx1"/>
                        </a:solidFill>
                      </a:endParaRPr>
                    </a:p>
                  </a:txBody>
                  <a:tcPr>
                    <a:solidFill>
                      <a:srgbClr val="CBE3EB"/>
                    </a:solidFill>
                  </a:tcPr>
                </a:tc>
                <a:tc>
                  <a:txBody>
                    <a:bodyPr/>
                    <a:lstStyle/>
                    <a:p>
                      <a:r>
                        <a:rPr lang="en-US" sz="1050" b="0" u="sng" dirty="0" smtClean="0">
                          <a:solidFill>
                            <a:schemeClr val="tx1"/>
                          </a:solidFill>
                        </a:rPr>
                        <a:t>TAC</a:t>
                      </a:r>
                      <a:r>
                        <a:rPr lang="en-US" sz="1050" b="0" baseline="0" dirty="0" smtClean="0">
                          <a:solidFill>
                            <a:schemeClr val="tx1"/>
                          </a:solidFill>
                        </a:rPr>
                        <a:t> </a:t>
                      </a:r>
                    </a:p>
                    <a:p>
                      <a:r>
                        <a:rPr lang="en-US" sz="1050" b="0" baseline="0" dirty="0" smtClean="0">
                          <a:solidFill>
                            <a:schemeClr val="tx1"/>
                          </a:solidFill>
                        </a:rPr>
                        <a:t>NPRR857 for registration.  Endorsed at WMS, ROS and PRS.  Currently at TAC for endorsement.</a:t>
                      </a:r>
                    </a:p>
                    <a:p>
                      <a:endParaRPr lang="en-US" sz="1050" b="0" baseline="0" dirty="0" smtClean="0">
                        <a:solidFill>
                          <a:schemeClr val="tx1"/>
                        </a:solidFill>
                      </a:endParaRPr>
                    </a:p>
                    <a:p>
                      <a:r>
                        <a:rPr lang="en-US" sz="1050" b="0" baseline="0" dirty="0" smtClean="0">
                          <a:solidFill>
                            <a:schemeClr val="tx1"/>
                          </a:solidFill>
                        </a:rPr>
                        <a:t>NOGRR177 language endorsed at ROS (5/3/18).  Currently at ROS for IA consideration.  If endorsed, it will move to TAC for endorsement.  </a:t>
                      </a:r>
                    </a:p>
                    <a:p>
                      <a:endParaRPr lang="en-US" sz="1050" b="0" baseline="0" dirty="0" smtClean="0">
                        <a:solidFill>
                          <a:schemeClr val="tx1"/>
                        </a:solidFill>
                      </a:endParaRPr>
                    </a:p>
                    <a:p>
                      <a:r>
                        <a:rPr lang="en-US" sz="1050" b="0" baseline="0" dirty="0" smtClean="0">
                          <a:solidFill>
                            <a:schemeClr val="tx1"/>
                          </a:solidFill>
                        </a:rPr>
                        <a:t>Proposed bylaw segment definition amendment withdrawn at this time.  Expected to be reinitiated when there is more certainty that the SCT project will be interconnected with ERCOT.</a:t>
                      </a:r>
                    </a:p>
                  </a:txBody>
                  <a:tcPr>
                    <a:solidFill>
                      <a:srgbClr val="CBE3E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b="0"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50" b="0" baseline="0" dirty="0" smtClean="0">
                          <a:solidFill>
                            <a:schemeClr val="tx1"/>
                          </a:solidFill>
                        </a:rPr>
                        <a:t>TAC 6/28/18</a:t>
                      </a:r>
                      <a:endParaRPr lang="en-US" sz="1050" b="0" dirty="0" smtClean="0">
                        <a:solidFill>
                          <a:schemeClr val="tx1"/>
                        </a:solidFill>
                      </a:endParaRPr>
                    </a:p>
                    <a:p>
                      <a:endParaRPr lang="en-US" sz="1050" b="0" baseline="0" dirty="0" smtClean="0">
                        <a:solidFill>
                          <a:schemeClr val="tx1"/>
                        </a:solidFill>
                      </a:endParaRPr>
                    </a:p>
                    <a:p>
                      <a:endParaRPr lang="en-US" sz="1050" b="0" baseline="0" dirty="0" smtClean="0">
                        <a:solidFill>
                          <a:schemeClr val="tx1"/>
                        </a:solidFill>
                      </a:endParaRPr>
                    </a:p>
                    <a:p>
                      <a:r>
                        <a:rPr lang="en-US" sz="1050" b="0" baseline="0" dirty="0" smtClean="0">
                          <a:solidFill>
                            <a:schemeClr val="tx1"/>
                          </a:solidFill>
                        </a:rPr>
                        <a:t>ROS 6/7/18</a:t>
                      </a:r>
                    </a:p>
                    <a:p>
                      <a:r>
                        <a:rPr lang="en-US" sz="1050" b="0" baseline="0" dirty="0" smtClean="0">
                          <a:solidFill>
                            <a:schemeClr val="tx1"/>
                          </a:solidFill>
                        </a:rPr>
                        <a:t>TAC 6/28/18</a:t>
                      </a:r>
                    </a:p>
                    <a:p>
                      <a:endParaRPr lang="en-US" sz="1050" b="0" baseline="0" dirty="0" smtClean="0">
                        <a:solidFill>
                          <a:schemeClr val="tx1"/>
                        </a:solidFill>
                      </a:endParaRPr>
                    </a:p>
                    <a:p>
                      <a:endParaRPr lang="en-US" sz="1050" b="0" baseline="0" dirty="0" smtClean="0">
                        <a:solidFill>
                          <a:schemeClr val="tx1"/>
                        </a:solidFill>
                      </a:endParaRPr>
                    </a:p>
                    <a:p>
                      <a:r>
                        <a:rPr lang="en-US" sz="1050" b="0" baseline="0" dirty="0" smtClean="0">
                          <a:solidFill>
                            <a:schemeClr val="tx1"/>
                          </a:solidFill>
                        </a:rPr>
                        <a:t>No planned activity</a:t>
                      </a:r>
                    </a:p>
                  </a:txBody>
                  <a:tcPr>
                    <a:solidFill>
                      <a:srgbClr val="CBE3EB"/>
                    </a:solidFill>
                  </a:tcPr>
                </a:tc>
                <a:extLst>
                  <a:ext uri="{0D108BD9-81ED-4DB2-BD59-A6C34878D82A}">
                    <a16:rowId xmlns="" xmlns:a16="http://schemas.microsoft.com/office/drawing/2014/main" val="4164978374"/>
                  </a:ext>
                </a:extLst>
              </a:tr>
              <a:tr h="344561">
                <a:tc>
                  <a:txBody>
                    <a:bodyPr/>
                    <a:lstStyle/>
                    <a:p>
                      <a:r>
                        <a:rPr lang="en-US" sz="1050" dirty="0">
                          <a:solidFill>
                            <a:schemeClr val="tx1"/>
                          </a:solidFill>
                        </a:rPr>
                        <a:t>Directive #</a:t>
                      </a:r>
                      <a:r>
                        <a:rPr lang="en-US" sz="1050" dirty="0" smtClean="0">
                          <a:solidFill>
                            <a:schemeClr val="tx1"/>
                          </a:solidFill>
                        </a:rPr>
                        <a:t>5 - </a:t>
                      </a:r>
                      <a:r>
                        <a:rPr lang="en-US" sz="1050" dirty="0">
                          <a:solidFill>
                            <a:schemeClr val="tx1"/>
                          </a:solidFill>
                        </a:rPr>
                        <a:t>Planning model considerations</a:t>
                      </a:r>
                    </a:p>
                  </a:txBody>
                  <a:tcPr/>
                </a:tc>
                <a:tc>
                  <a:txBody>
                    <a:bodyPr/>
                    <a:lstStyle/>
                    <a:p>
                      <a:r>
                        <a:rPr lang="en-US" sz="1050" u="sng" dirty="0" smtClean="0">
                          <a:solidFill>
                            <a:schemeClr val="tx1"/>
                          </a:solidFill>
                        </a:rPr>
                        <a:t>PLWG (ROS)</a:t>
                      </a:r>
                    </a:p>
                    <a:p>
                      <a:r>
                        <a:rPr lang="en-US" sz="1050" kern="1200" dirty="0" smtClean="0">
                          <a:solidFill>
                            <a:schemeClr val="dk1"/>
                          </a:solidFill>
                          <a:effectLst/>
                          <a:latin typeface="+mn-lt"/>
                          <a:ea typeface="+mn-ea"/>
                          <a:cs typeface="+mn-cs"/>
                        </a:rPr>
                        <a:t>Whitepaper outlining Planning model assumptions and documenting that ERCOT proposes no changes to criteria for transmission system improvements endorsed by ROS (4/5/18).  Currently at TAC for endorsement.  </a:t>
                      </a:r>
                    </a:p>
                    <a:p>
                      <a:endParaRPr lang="en-US" sz="1050" kern="1200" dirty="0" smtClean="0">
                        <a:solidFill>
                          <a:schemeClr val="dk1"/>
                        </a:solidFill>
                        <a:effectLst/>
                        <a:latin typeface="+mn-lt"/>
                        <a:ea typeface="+mn-ea"/>
                        <a:cs typeface="+mn-cs"/>
                      </a:endParaRPr>
                    </a:p>
                    <a:p>
                      <a:r>
                        <a:rPr lang="en-US" sz="1050" kern="1200" dirty="0" smtClean="0">
                          <a:solidFill>
                            <a:schemeClr val="dk1"/>
                          </a:solidFill>
                          <a:effectLst/>
                          <a:latin typeface="+mn-lt"/>
                          <a:ea typeface="+mn-ea"/>
                          <a:cs typeface="+mn-cs"/>
                        </a:rPr>
                        <a:t>ERCOT will draft a PGRR describing when a new DC Tie should be added to the Planning Models for PLWG/ROS consideration.</a:t>
                      </a:r>
                      <a:endParaRPr lang="en-US" sz="1050" kern="1200" dirty="0">
                        <a:solidFill>
                          <a:schemeClr val="dk1"/>
                        </a:solidFill>
                        <a:effectLst/>
                        <a:latin typeface="+mn-lt"/>
                        <a:ea typeface="+mn-ea"/>
                        <a:cs typeface="+mn-cs"/>
                      </a:endParaRPr>
                    </a:p>
                  </a:txBody>
                  <a:tcPr/>
                </a:tc>
                <a:tc>
                  <a:txBody>
                    <a:bodyPr/>
                    <a:lstStyle/>
                    <a:p>
                      <a:endParaRPr lang="en-US" sz="1050" baseline="0" dirty="0" smtClean="0">
                        <a:solidFill>
                          <a:schemeClr val="tx1"/>
                        </a:solidFill>
                      </a:endParaRPr>
                    </a:p>
                    <a:p>
                      <a:endParaRPr lang="en-US" sz="1050" baseline="0" dirty="0" smtClean="0">
                        <a:solidFill>
                          <a:schemeClr val="tx1"/>
                        </a:solidFill>
                      </a:endParaRPr>
                    </a:p>
                    <a:p>
                      <a:r>
                        <a:rPr lang="en-US" sz="1050" baseline="0" dirty="0" smtClean="0">
                          <a:solidFill>
                            <a:schemeClr val="tx1"/>
                          </a:solidFill>
                        </a:rPr>
                        <a:t>TAC 6/28/18</a:t>
                      </a:r>
                    </a:p>
                    <a:p>
                      <a:endParaRPr lang="en-US" sz="1050" baseline="0" dirty="0" smtClean="0">
                        <a:solidFill>
                          <a:schemeClr val="tx1"/>
                        </a:solidFill>
                      </a:endParaRPr>
                    </a:p>
                    <a:p>
                      <a:endParaRPr lang="en-US" sz="1050" baseline="0" dirty="0" smtClean="0">
                        <a:solidFill>
                          <a:schemeClr val="tx1"/>
                        </a:solidFill>
                      </a:endParaRPr>
                    </a:p>
                    <a:p>
                      <a:endParaRPr lang="en-US" sz="1050" baseline="0" dirty="0" smtClean="0">
                        <a:solidFill>
                          <a:schemeClr val="tx1"/>
                        </a:solidFill>
                      </a:endParaRPr>
                    </a:p>
                    <a:p>
                      <a:r>
                        <a:rPr lang="en-US" sz="1050" baseline="0" dirty="0" smtClean="0">
                          <a:solidFill>
                            <a:schemeClr val="tx1"/>
                          </a:solidFill>
                        </a:rPr>
                        <a:t>PLWG pending</a:t>
                      </a:r>
                    </a:p>
                  </a:txBody>
                  <a:tcPr/>
                </a:tc>
                <a:extLst>
                  <a:ext uri="{0D108BD9-81ED-4DB2-BD59-A6C34878D82A}">
                    <a16:rowId xmlns="" xmlns:a16="http://schemas.microsoft.com/office/drawing/2014/main" val="10001"/>
                  </a:ext>
                </a:extLst>
              </a:tr>
              <a:tr h="441757">
                <a:tc>
                  <a:txBody>
                    <a:bodyPr/>
                    <a:lstStyle/>
                    <a:p>
                      <a:r>
                        <a:rPr lang="en-US" sz="1050" dirty="0">
                          <a:solidFill>
                            <a:schemeClr val="tx1"/>
                          </a:solidFill>
                        </a:rPr>
                        <a:t>Directive #</a:t>
                      </a:r>
                      <a:r>
                        <a:rPr lang="en-US" sz="1050" dirty="0" smtClean="0">
                          <a:solidFill>
                            <a:schemeClr val="tx1"/>
                          </a:solidFill>
                        </a:rPr>
                        <a:t>6 - </a:t>
                      </a:r>
                      <a:r>
                        <a:rPr lang="en-US" sz="1050" dirty="0">
                          <a:solidFill>
                            <a:schemeClr val="tx1"/>
                          </a:solidFill>
                        </a:rPr>
                        <a:t>Planning studies</a:t>
                      </a:r>
                      <a:r>
                        <a:rPr lang="en-US" sz="1050" baseline="0" dirty="0">
                          <a:solidFill>
                            <a:schemeClr val="tx1"/>
                          </a:solidFill>
                        </a:rPr>
                        <a:t> for transmission upgrades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smtClean="0">
                          <a:solidFill>
                            <a:schemeClr val="tx1"/>
                          </a:solidFill>
                        </a:rPr>
                        <a:t>RPG (Other)</a:t>
                      </a:r>
                      <a:r>
                        <a:rPr lang="en-US" sz="1050" u="none" dirty="0" smtClean="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aseline="0" dirty="0" smtClean="0">
                          <a:solidFill>
                            <a:schemeClr val="tx1"/>
                          </a:solidFill>
                        </a:rPr>
                        <a:t>Studies underway.</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Results by 12/31/18</a:t>
                      </a:r>
                      <a:endParaRPr lang="en-US" sz="1050" dirty="0">
                        <a:solidFill>
                          <a:schemeClr val="tx1"/>
                        </a:solidFill>
                      </a:endParaRPr>
                    </a:p>
                  </a:txBody>
                  <a:tcPr/>
                </a:tc>
                <a:extLst>
                  <a:ext uri="{0D108BD9-81ED-4DB2-BD59-A6C34878D82A}">
                    <a16:rowId xmlns="" xmlns:a16="http://schemas.microsoft.com/office/drawing/2014/main" val="10002"/>
                  </a:ext>
                </a:extLst>
              </a:tr>
              <a:tr h="441757">
                <a:tc>
                  <a:txBody>
                    <a:bodyPr/>
                    <a:lstStyle/>
                    <a:p>
                      <a:r>
                        <a:rPr lang="en-US" sz="1050" dirty="0">
                          <a:solidFill>
                            <a:schemeClr val="tx1"/>
                          </a:solidFill>
                        </a:rPr>
                        <a:t>Directive </a:t>
                      </a:r>
                      <a:r>
                        <a:rPr lang="en-US" sz="1050" dirty="0" smtClean="0">
                          <a:solidFill>
                            <a:schemeClr val="tx1"/>
                          </a:solidFill>
                        </a:rPr>
                        <a:t>#7</a:t>
                      </a:r>
                      <a:r>
                        <a:rPr lang="en-US" sz="1050" baseline="0" dirty="0" smtClean="0">
                          <a:solidFill>
                            <a:schemeClr val="tx1"/>
                          </a:solidFill>
                        </a:rPr>
                        <a:t> </a:t>
                      </a:r>
                      <a:r>
                        <a:rPr lang="en-US" sz="1050" dirty="0" smtClean="0">
                          <a:solidFill>
                            <a:schemeClr val="tx1"/>
                          </a:solidFill>
                        </a:rPr>
                        <a:t>– Congestion management</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Joint </a:t>
                      </a:r>
                      <a:r>
                        <a:rPr lang="en-US" sz="1050" u="sng" dirty="0" smtClean="0">
                          <a:solidFill>
                            <a:schemeClr val="tx1"/>
                          </a:solidFill>
                        </a:rPr>
                        <a:t>QMWG/CMWG (WMS)</a:t>
                      </a:r>
                      <a:r>
                        <a:rPr lang="en-US" sz="1050" u="none" dirty="0" smtClean="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u="none" dirty="0" smtClean="0">
                          <a:solidFill>
                            <a:schemeClr val="tx1"/>
                          </a:solidFill>
                        </a:rPr>
                        <a:t>Discussions</a:t>
                      </a:r>
                      <a:r>
                        <a:rPr lang="en-US" sz="1050" dirty="0" smtClean="0">
                          <a:solidFill>
                            <a:schemeClr val="tx1"/>
                          </a:solidFill>
                        </a:rPr>
                        <a:t> starting Q2-18 postponed pending results of Directive #6 planning studies for transmission upgrades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QMWG/CMWG pending</a:t>
                      </a:r>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8513699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ERCOT – Southern Cross Transmission Working Group Assignments </a:t>
            </a:r>
            <a:r>
              <a:rPr lang="en-US" sz="2000" dirty="0" smtClean="0"/>
              <a:t>Status Dashboard</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851079596"/>
              </p:ext>
            </p:extLst>
          </p:nvPr>
        </p:nvGraphicFramePr>
        <p:xfrm>
          <a:off x="271346" y="990600"/>
          <a:ext cx="8534400" cy="3764280"/>
        </p:xfrm>
        <a:graphic>
          <a:graphicData uri="http://schemas.openxmlformats.org/drawingml/2006/table">
            <a:tbl>
              <a:tblPr firstRow="1" bandRow="1">
                <a:tableStyleId>{5C22544A-7EE6-4342-B048-85BDC9FD1C3A}</a:tableStyleId>
              </a:tblPr>
              <a:tblGrid>
                <a:gridCol w="2243254">
                  <a:extLst>
                    <a:ext uri="{9D8B030D-6E8A-4147-A177-3AD203B41FA5}">
                      <a16:colId xmlns="" xmlns:a16="http://schemas.microsoft.com/office/drawing/2014/main" val="20000"/>
                    </a:ext>
                  </a:extLst>
                </a:gridCol>
                <a:gridCol w="4648200">
                  <a:extLst>
                    <a:ext uri="{9D8B030D-6E8A-4147-A177-3AD203B41FA5}">
                      <a16:colId xmlns="" xmlns:a16="http://schemas.microsoft.com/office/drawing/2014/main" val="20001"/>
                    </a:ext>
                  </a:extLst>
                </a:gridCol>
                <a:gridCol w="1642946">
                  <a:extLst>
                    <a:ext uri="{9D8B030D-6E8A-4147-A177-3AD203B41FA5}">
                      <a16:colId xmlns="" xmlns:a16="http://schemas.microsoft.com/office/drawing/2014/main" val="20002"/>
                    </a:ext>
                  </a:extLst>
                </a:gridCol>
              </a:tblGrid>
              <a:tr h="152400">
                <a:tc>
                  <a:txBody>
                    <a:bodyPr/>
                    <a:lstStyle/>
                    <a:p>
                      <a:pPr algn="ctr"/>
                      <a:r>
                        <a:rPr lang="en-US" sz="1300" dirty="0" smtClean="0"/>
                        <a:t>Directive</a:t>
                      </a:r>
                      <a:endParaRPr lang="en-US" sz="1300" dirty="0"/>
                    </a:p>
                  </a:txBody>
                  <a:tcPr/>
                </a:tc>
                <a:tc>
                  <a:txBody>
                    <a:bodyPr/>
                    <a:lstStyle/>
                    <a:p>
                      <a:pPr algn="ctr"/>
                      <a:r>
                        <a:rPr lang="en-US" sz="1300" dirty="0" smtClean="0"/>
                        <a:t>Status</a:t>
                      </a:r>
                      <a:endParaRPr lang="en-US" sz="1300" dirty="0"/>
                    </a:p>
                  </a:txBody>
                  <a:tcPr/>
                </a:tc>
                <a:tc>
                  <a:txBody>
                    <a:bodyPr/>
                    <a:lstStyle/>
                    <a:p>
                      <a:pPr algn="ctr"/>
                      <a:r>
                        <a:rPr lang="en-US" sz="1300" dirty="0" smtClean="0"/>
                        <a:t>Target Dates </a:t>
                      </a:r>
                      <a:endParaRPr lang="en-US" sz="1300" dirty="0"/>
                    </a:p>
                  </a:txBody>
                  <a:tcPr/>
                </a:tc>
                <a:extLst>
                  <a:ext uri="{0D108BD9-81ED-4DB2-BD59-A6C34878D82A}">
                    <a16:rowId xmlns="" xmlns:a16="http://schemas.microsoft.com/office/drawing/2014/main" val="10000"/>
                  </a:ext>
                </a:extLst>
              </a:tr>
              <a:tr h="344561">
                <a:tc>
                  <a:txBody>
                    <a:bodyPr/>
                    <a:lstStyle/>
                    <a:p>
                      <a:r>
                        <a:rPr lang="en-US" sz="1050" dirty="0">
                          <a:solidFill>
                            <a:schemeClr val="tx1"/>
                          </a:solidFill>
                        </a:rPr>
                        <a:t>Directive #</a:t>
                      </a:r>
                      <a:r>
                        <a:rPr lang="en-US" sz="1050" dirty="0" smtClean="0">
                          <a:solidFill>
                            <a:schemeClr val="tx1"/>
                          </a:solidFill>
                        </a:rPr>
                        <a:t>8 -</a:t>
                      </a:r>
                      <a:r>
                        <a:rPr lang="en-US" sz="1050" baseline="0" dirty="0" smtClean="0">
                          <a:solidFill>
                            <a:schemeClr val="tx1"/>
                          </a:solidFill>
                        </a:rPr>
                        <a:t> </a:t>
                      </a:r>
                      <a:r>
                        <a:rPr lang="en-US" sz="1050" baseline="0" dirty="0">
                          <a:solidFill>
                            <a:schemeClr val="tx1"/>
                          </a:solidFill>
                        </a:rPr>
                        <a:t>Frequency </a:t>
                      </a:r>
                      <a:r>
                        <a:rPr lang="en-US" sz="1050" baseline="0" dirty="0" smtClean="0">
                          <a:solidFill>
                            <a:schemeClr val="tx1"/>
                          </a:solidFill>
                        </a:rPr>
                        <a:t>response and </a:t>
                      </a:r>
                      <a:r>
                        <a:rPr lang="en-US" sz="1050" baseline="0" dirty="0">
                          <a:solidFill>
                            <a:schemeClr val="tx1"/>
                          </a:solidFill>
                        </a:rPr>
                        <a:t>v</a:t>
                      </a:r>
                      <a:r>
                        <a:rPr lang="en-US" sz="1050" baseline="0" dirty="0" smtClean="0">
                          <a:solidFill>
                            <a:schemeClr val="tx1"/>
                          </a:solidFill>
                        </a:rPr>
                        <a:t>oltage </a:t>
                      </a:r>
                      <a:r>
                        <a:rPr lang="en-US" sz="1050" baseline="0" dirty="0">
                          <a:solidFill>
                            <a:schemeClr val="tx1"/>
                          </a:solidFill>
                        </a:rPr>
                        <a:t>support</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smtClean="0">
                          <a:solidFill>
                            <a:schemeClr val="tx1"/>
                          </a:solidFill>
                        </a:rPr>
                        <a:t>PDCWG (ROS)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Primary </a:t>
                      </a:r>
                      <a:r>
                        <a:rPr lang="en-US" sz="1050" dirty="0">
                          <a:solidFill>
                            <a:schemeClr val="tx1"/>
                          </a:solidFill>
                        </a:rPr>
                        <a:t>frequency response </a:t>
                      </a:r>
                      <a:r>
                        <a:rPr lang="en-US" sz="1050" dirty="0" smtClean="0">
                          <a:solidFill>
                            <a:schemeClr val="tx1"/>
                          </a:solidFill>
                        </a:rPr>
                        <a:t>whitepaper endorsed by ROS (4/5/18).</a:t>
                      </a:r>
                      <a:r>
                        <a:rPr lang="en-US" sz="1050" baseline="0" dirty="0" smtClean="0">
                          <a:solidFill>
                            <a:schemeClr val="tx1"/>
                          </a:solidFill>
                        </a:rPr>
                        <a:t>  Currently at TAC seeking endorsement.</a:t>
                      </a: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smtClean="0">
                          <a:solidFill>
                            <a:schemeClr val="tx1"/>
                          </a:solidFill>
                        </a:rPr>
                        <a:t>RPG (Other)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aseline="0" dirty="0" smtClean="0">
                          <a:solidFill>
                            <a:schemeClr val="tx1"/>
                          </a:solidFill>
                        </a:rPr>
                        <a:t>Studies </a:t>
                      </a:r>
                      <a:r>
                        <a:rPr lang="en-US" sz="1050" baseline="0" dirty="0" smtClean="0">
                          <a:solidFill>
                            <a:schemeClr val="tx1"/>
                          </a:solidFill>
                        </a:rPr>
                        <a:t>underway to consider whether voltage support is needed.</a:t>
                      </a:r>
                      <a:endParaRPr lang="en-US" sz="1050" dirty="0">
                        <a:solidFill>
                          <a:schemeClr val="tx1"/>
                        </a:solidFill>
                      </a:endParaRPr>
                    </a:p>
                  </a:txBody>
                  <a:tcPr/>
                </a:tc>
                <a:tc>
                  <a:txBody>
                    <a:bodyPr/>
                    <a:lstStyle/>
                    <a:p>
                      <a:endParaRPr lang="en-US" sz="1050" dirty="0" smtClean="0">
                        <a:solidFill>
                          <a:schemeClr val="tx1"/>
                        </a:solidFill>
                      </a:endParaRPr>
                    </a:p>
                    <a:p>
                      <a:r>
                        <a:rPr lang="en-US" sz="1050" dirty="0" smtClean="0">
                          <a:solidFill>
                            <a:schemeClr val="tx1"/>
                          </a:solidFill>
                        </a:rPr>
                        <a:t>TAC 6/28/18</a:t>
                      </a:r>
                    </a:p>
                    <a:p>
                      <a:endParaRPr lang="en-US" sz="1050" dirty="0" smtClean="0">
                        <a:solidFill>
                          <a:schemeClr val="tx1"/>
                        </a:solidFill>
                      </a:endParaRPr>
                    </a:p>
                    <a:p>
                      <a:endParaRPr lang="en-US" sz="1050" dirty="0" smtClean="0">
                        <a:solidFill>
                          <a:schemeClr val="tx1"/>
                        </a:solidFill>
                      </a:endParaRPr>
                    </a:p>
                    <a:p>
                      <a:endParaRPr lang="en-US" sz="105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smtClean="0">
                          <a:solidFill>
                            <a:schemeClr val="tx1"/>
                          </a:solidFill>
                        </a:rPr>
                        <a:t>Results by 12/31/18</a:t>
                      </a:r>
                    </a:p>
                  </a:txBody>
                  <a:tcPr/>
                </a:tc>
              </a:tr>
              <a:tr h="344561">
                <a:tc>
                  <a:txBody>
                    <a:bodyPr/>
                    <a:lstStyle/>
                    <a:p>
                      <a:r>
                        <a:rPr lang="en-US" sz="1050" dirty="0">
                          <a:solidFill>
                            <a:schemeClr val="tx1"/>
                          </a:solidFill>
                        </a:rPr>
                        <a:t>Directive #</a:t>
                      </a:r>
                      <a:r>
                        <a:rPr lang="en-US" sz="1050" dirty="0" smtClean="0">
                          <a:solidFill>
                            <a:schemeClr val="tx1"/>
                          </a:solidFill>
                        </a:rPr>
                        <a:t>9 -</a:t>
                      </a:r>
                      <a:r>
                        <a:rPr lang="en-US" sz="1050" baseline="0" dirty="0" smtClean="0">
                          <a:solidFill>
                            <a:schemeClr val="tx1"/>
                          </a:solidFill>
                        </a:rPr>
                        <a:t> </a:t>
                      </a:r>
                      <a:r>
                        <a:rPr lang="en-US" sz="1050" baseline="0" dirty="0">
                          <a:solidFill>
                            <a:schemeClr val="tx1"/>
                          </a:solidFill>
                        </a:rPr>
                        <a:t>Ancillary </a:t>
                      </a:r>
                      <a:r>
                        <a:rPr lang="en-US" sz="1050" baseline="0" dirty="0" smtClean="0">
                          <a:solidFill>
                            <a:schemeClr val="tx1"/>
                          </a:solidFill>
                        </a:rPr>
                        <a:t>services</a:t>
                      </a:r>
                      <a:endParaRPr lang="en-US" sz="1050" dirty="0">
                        <a:solidFill>
                          <a:schemeClr val="tx1"/>
                        </a:solidFill>
                      </a:endParaRPr>
                    </a:p>
                  </a:txBody>
                  <a:tcPr/>
                </a:tc>
                <a:tc>
                  <a:txBody>
                    <a:bodyPr/>
                    <a:lstStyle/>
                    <a:p>
                      <a:pPr>
                        <a:buFont typeface="+mj-lt"/>
                        <a:buNone/>
                      </a:pPr>
                      <a:r>
                        <a:rPr lang="en-US" sz="1050" u="sng" dirty="0" smtClean="0">
                          <a:solidFill>
                            <a:schemeClr val="tx1"/>
                          </a:solidFill>
                        </a:rPr>
                        <a:t>OWG &amp; PDCWG (ROS)</a:t>
                      </a:r>
                    </a:p>
                    <a:p>
                      <a:pPr>
                        <a:buFont typeface="+mj-lt"/>
                        <a:buNone/>
                      </a:pPr>
                      <a:r>
                        <a:rPr lang="en-US" sz="1050" dirty="0" smtClean="0">
                          <a:solidFill>
                            <a:schemeClr val="tx1"/>
                          </a:solidFill>
                        </a:rPr>
                        <a:t>Draft whitepaper for MSSC issue reviewed at OWG (4/19/18).</a:t>
                      </a:r>
                    </a:p>
                    <a:p>
                      <a:pPr>
                        <a:buFont typeface="+mj-lt"/>
                        <a:buNone/>
                      </a:pPr>
                      <a:endParaRPr lang="en-US" sz="1050" dirty="0" smtClean="0">
                        <a:solidFill>
                          <a:schemeClr val="tx1"/>
                        </a:solidFill>
                      </a:endParaRPr>
                    </a:p>
                    <a:p>
                      <a:pPr>
                        <a:buFont typeface="+mj-lt"/>
                        <a:buNone/>
                      </a:pPr>
                      <a:r>
                        <a:rPr lang="en-US" sz="1050" u="sng" dirty="0" smtClean="0">
                          <a:solidFill>
                            <a:schemeClr val="tx1"/>
                          </a:solidFill>
                        </a:rPr>
                        <a:t>PDCWG (ROS)</a:t>
                      </a:r>
                    </a:p>
                    <a:p>
                      <a:pPr>
                        <a:buFont typeface="+mj-lt"/>
                        <a:buNone/>
                      </a:pPr>
                      <a:r>
                        <a:rPr lang="en-US" sz="1050" dirty="0" smtClean="0">
                          <a:solidFill>
                            <a:schemeClr val="tx1"/>
                          </a:solidFill>
                        </a:rPr>
                        <a:t>Address issues related to NSRS and Regulation Service will follow the MSSC determination</a:t>
                      </a:r>
                    </a:p>
                    <a:p>
                      <a:pPr>
                        <a:buFont typeface="+mj-lt"/>
                        <a:buNone/>
                      </a:pPr>
                      <a:endParaRPr lang="en-US" sz="1050" dirty="0" smtClean="0">
                        <a:solidFill>
                          <a:schemeClr val="tx1"/>
                        </a:solidFill>
                      </a:endParaRPr>
                    </a:p>
                    <a:p>
                      <a:pPr>
                        <a:buFont typeface="+mj-lt"/>
                        <a:buNone/>
                      </a:pPr>
                      <a:r>
                        <a:rPr lang="en-US" sz="1050" u="sng" dirty="0" smtClean="0">
                          <a:solidFill>
                            <a:schemeClr val="tx1"/>
                          </a:solidFill>
                        </a:rPr>
                        <a:t>DWG (ROS)</a:t>
                      </a:r>
                    </a:p>
                    <a:p>
                      <a:pPr>
                        <a:buFont typeface="+mj-lt"/>
                        <a:buNone/>
                      </a:pPr>
                      <a:r>
                        <a:rPr lang="en-US" sz="1050" dirty="0" smtClean="0">
                          <a:solidFill>
                            <a:schemeClr val="tx1"/>
                          </a:solidFill>
                        </a:rPr>
                        <a:t>Address issues related to study frequency overshoot and LRs UFR setting will follow the MSSC determination</a:t>
                      </a:r>
                      <a:endParaRPr lang="en-US" sz="1050" dirty="0">
                        <a:solidFill>
                          <a:schemeClr val="tx1"/>
                        </a:solidFill>
                      </a:endParaRPr>
                    </a:p>
                  </a:txBody>
                  <a:tcPr/>
                </a:tc>
                <a:tc>
                  <a:txBody>
                    <a:bodyPr/>
                    <a:lstStyle/>
                    <a:p>
                      <a:endParaRPr lang="en-US" sz="1050" dirty="0" smtClean="0">
                        <a:solidFill>
                          <a:schemeClr val="tx1"/>
                        </a:solidFill>
                      </a:endParaRPr>
                    </a:p>
                    <a:p>
                      <a:r>
                        <a:rPr lang="en-US" sz="1050" dirty="0" smtClean="0">
                          <a:solidFill>
                            <a:schemeClr val="tx1"/>
                          </a:solidFill>
                        </a:rPr>
                        <a:t>OWG</a:t>
                      </a:r>
                      <a:r>
                        <a:rPr lang="en-US" sz="1050" baseline="0" dirty="0" smtClean="0">
                          <a:solidFill>
                            <a:schemeClr val="tx1"/>
                          </a:solidFill>
                        </a:rPr>
                        <a:t> 6/21/18</a:t>
                      </a:r>
                    </a:p>
                    <a:p>
                      <a:endParaRPr lang="en-US" sz="1050" baseline="0" dirty="0" smtClean="0">
                        <a:solidFill>
                          <a:schemeClr val="tx1"/>
                        </a:solidFill>
                      </a:endParaRPr>
                    </a:p>
                    <a:p>
                      <a:endParaRPr lang="en-US" sz="1050" baseline="0" dirty="0" smtClean="0">
                        <a:solidFill>
                          <a:schemeClr val="tx1"/>
                        </a:solidFill>
                      </a:endParaRPr>
                    </a:p>
                    <a:p>
                      <a:r>
                        <a:rPr lang="en-US" sz="1050" baseline="0" dirty="0" smtClean="0">
                          <a:solidFill>
                            <a:schemeClr val="tx1"/>
                          </a:solidFill>
                        </a:rPr>
                        <a:t>PDCWG pending</a:t>
                      </a:r>
                    </a:p>
                    <a:p>
                      <a:endParaRPr lang="en-US" sz="1050" baseline="0" dirty="0" smtClean="0">
                        <a:solidFill>
                          <a:schemeClr val="tx1"/>
                        </a:solidFill>
                      </a:endParaRPr>
                    </a:p>
                    <a:p>
                      <a:endParaRPr lang="en-US" sz="1050" baseline="0" dirty="0" smtClean="0">
                        <a:solidFill>
                          <a:schemeClr val="tx1"/>
                        </a:solidFill>
                      </a:endParaRPr>
                    </a:p>
                    <a:p>
                      <a:endParaRPr lang="en-US" sz="1050" baseline="0" dirty="0" smtClean="0">
                        <a:solidFill>
                          <a:schemeClr val="tx1"/>
                        </a:solidFill>
                      </a:endParaRPr>
                    </a:p>
                    <a:p>
                      <a:r>
                        <a:rPr lang="en-US" sz="1050" baseline="0" dirty="0" smtClean="0">
                          <a:solidFill>
                            <a:schemeClr val="tx1"/>
                          </a:solidFill>
                        </a:rPr>
                        <a:t>DWG pending</a:t>
                      </a:r>
                      <a:endParaRPr lang="en-US" sz="1050" dirty="0" smtClean="0">
                        <a:solidFill>
                          <a:schemeClr val="tx1"/>
                        </a:solidFill>
                      </a:endParaRPr>
                    </a:p>
                  </a:txBody>
                  <a:tcPr/>
                </a:tc>
              </a:tr>
              <a:tr h="344561">
                <a:tc>
                  <a:txBody>
                    <a:bodyPr/>
                    <a:lstStyle/>
                    <a:p>
                      <a:r>
                        <a:rPr lang="en-US" sz="1050" b="0" dirty="0">
                          <a:solidFill>
                            <a:schemeClr val="tx1"/>
                          </a:solidFill>
                        </a:rPr>
                        <a:t>Directive #10 – Price </a:t>
                      </a:r>
                      <a:r>
                        <a:rPr lang="en-US" sz="1050" b="0" dirty="0" smtClean="0">
                          <a:solidFill>
                            <a:schemeClr val="tx1"/>
                          </a:solidFill>
                        </a:rPr>
                        <a:t>formation in emergency conditions</a:t>
                      </a:r>
                      <a:endParaRPr lang="en-US" sz="1050" b="0" dirty="0">
                        <a:solidFill>
                          <a:schemeClr val="tx1"/>
                        </a:solidFill>
                      </a:endParaRPr>
                    </a:p>
                  </a:txBody>
                  <a:tcPr/>
                </a:tc>
                <a:tc>
                  <a:txBody>
                    <a:bodyPr/>
                    <a:lstStyle/>
                    <a:p>
                      <a:r>
                        <a:rPr lang="en-US" sz="1050" b="0" u="sng" dirty="0" smtClean="0">
                          <a:solidFill>
                            <a:schemeClr val="tx1"/>
                          </a:solidFill>
                        </a:rPr>
                        <a:t>QMWG (WMS)</a:t>
                      </a:r>
                    </a:p>
                    <a:p>
                      <a:r>
                        <a:rPr lang="en-US" sz="1050" b="0" u="none" dirty="0" smtClean="0">
                          <a:solidFill>
                            <a:schemeClr val="tx1"/>
                          </a:solidFill>
                        </a:rPr>
                        <a:t>Reviewed whitepaper on price formation in emergency</a:t>
                      </a:r>
                      <a:r>
                        <a:rPr lang="en-US" sz="1050" b="0" u="none" baseline="0" dirty="0" smtClean="0">
                          <a:solidFill>
                            <a:schemeClr val="tx1"/>
                          </a:solidFill>
                        </a:rPr>
                        <a:t> conditions at QMWG (5/14/18).  Currently at QMWG seeking endorsement.  Following QMWG, ERCOT will seek endorsement of the whitepaper at WMS.</a:t>
                      </a:r>
                      <a:endParaRPr lang="en-US" sz="1050" b="0" u="none" dirty="0">
                        <a:solidFill>
                          <a:schemeClr val="tx1"/>
                        </a:solidFill>
                      </a:endParaRPr>
                    </a:p>
                  </a:txBody>
                  <a:tcPr/>
                </a:tc>
                <a:tc>
                  <a:txBody>
                    <a:bodyPr/>
                    <a:lstStyle/>
                    <a:p>
                      <a:endParaRPr lang="en-US" sz="1050" b="0" dirty="0" smtClean="0">
                        <a:solidFill>
                          <a:schemeClr val="tx1"/>
                        </a:solidFill>
                      </a:endParaRPr>
                    </a:p>
                    <a:p>
                      <a:r>
                        <a:rPr lang="en-US" sz="1050" b="0" dirty="0" smtClean="0">
                          <a:solidFill>
                            <a:schemeClr val="tx1"/>
                          </a:solidFill>
                        </a:rPr>
                        <a:t>QMWG 6/4/18</a:t>
                      </a:r>
                    </a:p>
                    <a:p>
                      <a:r>
                        <a:rPr lang="en-US" sz="1050" b="0" dirty="0" smtClean="0">
                          <a:solidFill>
                            <a:schemeClr val="tx1"/>
                          </a:solidFill>
                        </a:rPr>
                        <a:t>WMS 7/11/18</a:t>
                      </a:r>
                      <a:endParaRPr lang="en-US" sz="1050" b="0" dirty="0">
                        <a:solidFill>
                          <a:schemeClr val="tx1"/>
                        </a:solidFill>
                      </a:endParaRPr>
                    </a:p>
                  </a:txBody>
                  <a:tcPr/>
                </a:tc>
              </a:tr>
            </a:tbl>
          </a:graphicData>
        </a:graphic>
      </p:graphicFrame>
    </p:spTree>
    <p:extLst>
      <p:ext uri="{BB962C8B-B14F-4D97-AF65-F5344CB8AC3E}">
        <p14:creationId xmlns:p14="http://schemas.microsoft.com/office/powerpoint/2010/main" val="751944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Appendix</a:t>
            </a:r>
            <a:endParaRPr lang="en-US" dirty="0"/>
          </a:p>
        </p:txBody>
      </p:sp>
    </p:spTree>
    <p:extLst>
      <p:ext uri="{BB962C8B-B14F-4D97-AF65-F5344CB8AC3E}">
        <p14:creationId xmlns:p14="http://schemas.microsoft.com/office/powerpoint/2010/main" val="3687567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PUC Order 46304 Directives</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894396546"/>
              </p:ext>
            </p:extLst>
          </p:nvPr>
        </p:nvGraphicFramePr>
        <p:xfrm>
          <a:off x="304800" y="838200"/>
          <a:ext cx="8415454" cy="5467350"/>
        </p:xfrm>
        <a:graphic>
          <a:graphicData uri="http://schemas.openxmlformats.org/drawingml/2006/table">
            <a:tbl>
              <a:tblPr firstRow="1" bandRow="1">
                <a:tableStyleId>{5C22544A-7EE6-4342-B048-85BDC9FD1C3A}</a:tableStyleId>
              </a:tblPr>
              <a:tblGrid>
                <a:gridCol w="1328854">
                  <a:extLst>
                    <a:ext uri="{9D8B030D-6E8A-4147-A177-3AD203B41FA5}">
                      <a16:colId xmlns="" xmlns:a16="http://schemas.microsoft.com/office/drawing/2014/main" val="20000"/>
                    </a:ext>
                  </a:extLst>
                </a:gridCol>
                <a:gridCol w="6096000">
                  <a:extLst>
                    <a:ext uri="{9D8B030D-6E8A-4147-A177-3AD203B41FA5}">
                      <a16:colId xmlns="" xmlns:a16="http://schemas.microsoft.com/office/drawing/2014/main" val="20001"/>
                    </a:ext>
                  </a:extLst>
                </a:gridCol>
                <a:gridCol w="990600"/>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smtClean="0"/>
                        <a:t>Anticipated Start</a:t>
                      </a:r>
                      <a:endParaRPr lang="en-US" sz="1000" dirty="0"/>
                    </a:p>
                  </a:txBody>
                  <a:tcPr/>
                </a:tc>
                <a:extLst>
                  <a:ext uri="{0D108BD9-81ED-4DB2-BD59-A6C34878D82A}">
                    <a16:rowId xmlns="" xmlns:a16="http://schemas.microsoft.com/office/drawing/2014/main" val="10000"/>
                  </a:ext>
                </a:extLst>
              </a:tr>
              <a:tr h="344561">
                <a:tc>
                  <a:txBody>
                    <a:bodyPr/>
                    <a:lstStyle/>
                    <a:p>
                      <a:r>
                        <a:rPr lang="en-US" sz="1000" b="0" dirty="0">
                          <a:solidFill>
                            <a:schemeClr val="tx1"/>
                          </a:solidFill>
                          <a:latin typeface="+mn-lt"/>
                        </a:rPr>
                        <a:t>Directive #</a:t>
                      </a:r>
                      <a:r>
                        <a:rPr lang="en-US" sz="1000" b="0" dirty="0" smtClean="0">
                          <a:solidFill>
                            <a:schemeClr val="tx1"/>
                          </a:solidFill>
                          <a:latin typeface="+mn-lt"/>
                        </a:rPr>
                        <a:t>1 – Registration and market segment</a:t>
                      </a:r>
                      <a:endParaRPr lang="en-US" sz="1000" b="0" dirty="0">
                        <a:solidFill>
                          <a:schemeClr val="tx1"/>
                        </a:solidFill>
                        <a:latin typeface="+mn-lt"/>
                      </a:endParaRPr>
                    </a:p>
                  </a:txBody>
                  <a:tcPr>
                    <a:solidFill>
                      <a:srgbClr val="CBE3EB"/>
                    </a:solidFill>
                  </a:tcPr>
                </a:tc>
                <a:tc>
                  <a:txBody>
                    <a:bodyPr/>
                    <a:lstStyle/>
                    <a:p>
                      <a:pPr marL="0" marR="0">
                        <a:spcBef>
                          <a:spcPts val="0"/>
                        </a:spcBef>
                        <a:spcAft>
                          <a:spcPts val="0"/>
                        </a:spcAft>
                      </a:pPr>
                      <a:r>
                        <a:rPr lang="en-US" sz="1000" dirty="0" smtClean="0">
                          <a:effectLst/>
                          <a:latin typeface="+mn-lt"/>
                        </a:rPr>
                        <a:t>ERCOT shall (a) determine the appropriate market participation category for Southern Cross Transmission LLC and for any other entity associated with the Southern Cross DC tie for which a new market participant category may be appropriate (creating new ones if necessary), (b) implement the modifications to the standard-form market-participant agreement and its protocols, bylaws, operating guides, and systems required for Southern Cross Transmission's participation and any other entity’s participation, and (c) determine the appropriate market segment for Southern Cross Transmission and any other entity.</a:t>
                      </a:r>
                      <a:endParaRPr lang="en-US" sz="1000" dirty="0">
                        <a:effectLst/>
                        <a:latin typeface="+mn-lt"/>
                        <a:ea typeface="Times New Roman" panose="02020603050405020304" pitchFamily="18" charset="0"/>
                      </a:endParaRPr>
                    </a:p>
                  </a:txBody>
                  <a:tcP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 xmlns:a16="http://schemas.microsoft.com/office/drawing/2014/main" val="4164978374"/>
                  </a:ext>
                </a:extLst>
              </a:tr>
              <a:tr h="344561">
                <a:tc>
                  <a:txBody>
                    <a:bodyPr/>
                    <a:lstStyle/>
                    <a:p>
                      <a:r>
                        <a:rPr lang="en-US" sz="1000" dirty="0" smtClean="0">
                          <a:solidFill>
                            <a:schemeClr val="tx1"/>
                          </a:solidFill>
                          <a:latin typeface="+mn-lt"/>
                        </a:rPr>
                        <a:t>Directive # 2 – Coordination agreement</a:t>
                      </a:r>
                      <a:endParaRPr lang="en-US" sz="1000" dirty="0">
                        <a:solidFill>
                          <a:schemeClr val="tx1"/>
                        </a:solidFill>
                        <a:latin typeface="+mn-lt"/>
                      </a:endParaRPr>
                    </a:p>
                  </a:txBody>
                  <a:tcPr/>
                </a:tc>
                <a:tc>
                  <a:txBody>
                    <a:bodyPr/>
                    <a:lstStyle/>
                    <a:p>
                      <a:pPr marL="0" marR="0">
                        <a:spcBef>
                          <a:spcPts val="0"/>
                        </a:spcBef>
                        <a:spcAft>
                          <a:spcPts val="0"/>
                        </a:spcAft>
                      </a:pPr>
                      <a:r>
                        <a:rPr lang="en-US" sz="1000" dirty="0" smtClean="0">
                          <a:effectLst/>
                          <a:latin typeface="+mn-lt"/>
                        </a:rPr>
                        <a:t>ERCOT shall execute a coordination agreement or agreements with any necessary independent system operator, regional transmission organization, or reliability coordinator on the eastern end of the Southern Cross line.  ERCOT shall consult Southern Cross Transmission as needed during negotiations of such agreement(s) for technical input and guidance.</a:t>
                      </a:r>
                      <a:endParaRPr lang="en-US" sz="1000" dirty="0">
                        <a:effectLst/>
                        <a:latin typeface="+mn-lt"/>
                        <a:ea typeface="Times New Roman" panose="02020603050405020304" pitchFamily="18" charset="0"/>
                      </a:endParaRPr>
                    </a:p>
                  </a:txBody>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tr>
              <a:tr h="344561">
                <a:tc>
                  <a:txBody>
                    <a:bodyPr/>
                    <a:lstStyle/>
                    <a:p>
                      <a:pPr marL="0" marR="0">
                        <a:spcBef>
                          <a:spcPts val="0"/>
                        </a:spcBef>
                        <a:spcAft>
                          <a:spcPts val="0"/>
                        </a:spcAft>
                      </a:pPr>
                      <a:r>
                        <a:rPr lang="en-US" sz="1000" dirty="0" smtClean="0">
                          <a:effectLst/>
                          <a:latin typeface="+mn-lt"/>
                        </a:rPr>
                        <a:t>Directive #3 -- Ramp rate restrictions</a:t>
                      </a:r>
                      <a:endParaRPr lang="en-US" sz="1000" dirty="0" smtClean="0">
                        <a:effectLst/>
                        <a:latin typeface="+mn-lt"/>
                        <a:ea typeface="Times New Roman" panose="02020603050405020304" pitchFamily="18" charset="0"/>
                      </a:endParaRPr>
                    </a:p>
                  </a:txBody>
                  <a:tcPr/>
                </a:tc>
                <a:tc>
                  <a:txBody>
                    <a:bodyPr/>
                    <a:lstStyle/>
                    <a:p>
                      <a:r>
                        <a:rPr lang="en-US" sz="1000" kern="1200" dirty="0" smtClean="0">
                          <a:solidFill>
                            <a:schemeClr val="dk1"/>
                          </a:solidFill>
                          <a:effectLst/>
                          <a:latin typeface="+mn-lt"/>
                          <a:ea typeface="+mn-ea"/>
                          <a:cs typeface="+mn-cs"/>
                        </a:rPr>
                        <a:t>ERCOT shall determine what ramp rate restrictions, if any, will be necessary to accommodate the interconnection of the Southern Cross DC tie and shall implement those restrictions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tr>
              <a:tr h="344561">
                <a:tc>
                  <a:txBody>
                    <a:bodyPr/>
                    <a:lstStyle/>
                    <a:p>
                      <a:pPr marL="0" marR="0">
                        <a:spcBef>
                          <a:spcPts val="0"/>
                        </a:spcBef>
                        <a:spcAft>
                          <a:spcPts val="0"/>
                        </a:spcAft>
                      </a:pPr>
                      <a:r>
                        <a:rPr lang="en-US" sz="1000" dirty="0" smtClean="0">
                          <a:effectLst/>
                          <a:latin typeface="+mn-lt"/>
                        </a:rPr>
                        <a:t>Directive #4 -- Outage coordination</a:t>
                      </a:r>
                      <a:endParaRPr lang="en-US" sz="1000" dirty="0" smtClean="0">
                        <a:effectLst/>
                        <a:latin typeface="+mn-lt"/>
                        <a:ea typeface="Times New Roman" panose="02020603050405020304" pitchFamily="18" charset="0"/>
                      </a:endParaRPr>
                    </a:p>
                  </a:txBody>
                  <a:tcPr/>
                </a:tc>
                <a:tc>
                  <a:txBody>
                    <a:bodyPr/>
                    <a:lstStyle/>
                    <a:p>
                      <a:r>
                        <a:rPr lang="en-US" sz="1000" kern="1200" dirty="0" smtClean="0">
                          <a:solidFill>
                            <a:schemeClr val="dk1"/>
                          </a:solidFill>
                          <a:effectLst/>
                          <a:latin typeface="+mn-lt"/>
                          <a:ea typeface="+mn-ea"/>
                          <a:cs typeface="+mn-cs"/>
                        </a:rPr>
                        <a:t>ERCOT shall develop and implement a methodology to reliably and cost-effectively coordinate outages following the interconnection of the Southern Cross DC tie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tr>
              <a:tr h="344561">
                <a:tc>
                  <a:txBody>
                    <a:bodyPr/>
                    <a:lstStyle/>
                    <a:p>
                      <a:r>
                        <a:rPr lang="en-US" sz="1000" dirty="0">
                          <a:solidFill>
                            <a:schemeClr val="tx1"/>
                          </a:solidFill>
                          <a:latin typeface="+mn-lt"/>
                        </a:rPr>
                        <a:t>Directive #</a:t>
                      </a:r>
                      <a:r>
                        <a:rPr lang="en-US" sz="1000" dirty="0" smtClean="0">
                          <a:solidFill>
                            <a:schemeClr val="tx1"/>
                          </a:solidFill>
                          <a:latin typeface="+mn-lt"/>
                        </a:rPr>
                        <a:t>5 - </a:t>
                      </a:r>
                      <a:r>
                        <a:rPr lang="en-US" sz="1000" dirty="0">
                          <a:solidFill>
                            <a:schemeClr val="tx1"/>
                          </a:solidFill>
                          <a:latin typeface="+mn-lt"/>
                        </a:rPr>
                        <a:t>Planning model considerations</a:t>
                      </a:r>
                    </a:p>
                  </a:txBody>
                  <a:tcPr/>
                </a:tc>
                <a:tc>
                  <a:txBody>
                    <a:bodyPr/>
                    <a:lstStyle/>
                    <a:p>
                      <a:pPr marL="0" marR="0"/>
                      <a:r>
                        <a:rPr lang="en-US" sz="1000" dirty="0">
                          <a:effectLst/>
                          <a:latin typeface="+mn-lt"/>
                          <a:ea typeface="Times New Roman" panose="02020603050405020304" pitchFamily="18" charset="0"/>
                        </a:rPr>
                        <a:t>ERCOT shall study and determine how best to model the Southern Cross DC tie in its transmission planning cases,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1"/>
                  </a:ext>
                </a:extLst>
              </a:tr>
              <a:tr h="441757">
                <a:tc>
                  <a:txBody>
                    <a:bodyPr/>
                    <a:lstStyle/>
                    <a:p>
                      <a:r>
                        <a:rPr lang="en-US" sz="1000" dirty="0">
                          <a:solidFill>
                            <a:schemeClr val="tx1"/>
                          </a:solidFill>
                          <a:latin typeface="+mn-lt"/>
                        </a:rPr>
                        <a:t>Directive #</a:t>
                      </a:r>
                      <a:r>
                        <a:rPr lang="en-US" sz="1000" dirty="0" smtClean="0">
                          <a:solidFill>
                            <a:schemeClr val="tx1"/>
                          </a:solidFill>
                          <a:latin typeface="+mn-lt"/>
                        </a:rPr>
                        <a:t>6 - </a:t>
                      </a:r>
                      <a:r>
                        <a:rPr lang="en-US" sz="1000" dirty="0">
                          <a:solidFill>
                            <a:schemeClr val="tx1"/>
                          </a:solidFill>
                          <a:latin typeface="+mn-lt"/>
                        </a:rPr>
                        <a:t>Planning studies</a:t>
                      </a:r>
                      <a:r>
                        <a:rPr lang="en-US" sz="1000" baseline="0" dirty="0">
                          <a:solidFill>
                            <a:schemeClr val="tx1"/>
                          </a:solidFill>
                          <a:latin typeface="+mn-lt"/>
                        </a:rPr>
                        <a:t> for transmission upgrades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study and determine what transmission upgrades, if any, are necessary to manage congestion resulting from power flows over the Southern Cross DC tie,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2"/>
                  </a:ext>
                </a:extLst>
              </a:tr>
              <a:tr h="441757">
                <a:tc>
                  <a:txBody>
                    <a:bodyPr/>
                    <a:lstStyle/>
                    <a:p>
                      <a:r>
                        <a:rPr lang="en-US" sz="1000" dirty="0">
                          <a:solidFill>
                            <a:schemeClr val="tx1"/>
                          </a:solidFill>
                          <a:latin typeface="+mn-lt"/>
                        </a:rPr>
                        <a:t>Directive </a:t>
                      </a:r>
                      <a:r>
                        <a:rPr lang="en-US" sz="1000" dirty="0" smtClean="0">
                          <a:solidFill>
                            <a:schemeClr val="tx1"/>
                          </a:solidFill>
                          <a:latin typeface="+mn-lt"/>
                        </a:rPr>
                        <a:t>#7</a:t>
                      </a:r>
                      <a:r>
                        <a:rPr lang="en-US" sz="1000" baseline="0" dirty="0" smtClean="0">
                          <a:solidFill>
                            <a:schemeClr val="tx1"/>
                          </a:solidFill>
                          <a:latin typeface="+mn-lt"/>
                        </a:rPr>
                        <a:t> </a:t>
                      </a:r>
                      <a:r>
                        <a:rPr lang="en-US" sz="1000" dirty="0" smtClean="0">
                          <a:solidFill>
                            <a:schemeClr val="tx1"/>
                          </a:solidFill>
                          <a:latin typeface="+mn-lt"/>
                        </a:rPr>
                        <a:t>– Congestion management</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study and determine whether some or all DC ties should be economically dispatched or whether implementing a congestion-management plan or special protection scheme would more reliably and cost-effectively manage congestion caused by DC tie flows, (b) implement any necessary revisions to its protocols, guides, standards, and systems as appropriate, and (c)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6" name="Flowchart: Terminator 5"/>
          <p:cNvSpPr/>
          <p:nvPr/>
        </p:nvSpPr>
        <p:spPr>
          <a:xfrm>
            <a:off x="7787268" y="2547747"/>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Q2-2020</a:t>
            </a:r>
            <a:endParaRPr lang="en-US" sz="1100" dirty="0"/>
          </a:p>
        </p:txBody>
      </p:sp>
      <p:sp>
        <p:nvSpPr>
          <p:cNvPr id="7" name="Flowchart: Terminator 6"/>
          <p:cNvSpPr/>
          <p:nvPr/>
        </p:nvSpPr>
        <p:spPr>
          <a:xfrm>
            <a:off x="7787268" y="320894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Q1-2019</a:t>
            </a:r>
            <a:endParaRPr lang="en-US" sz="1100" dirty="0"/>
          </a:p>
        </p:txBody>
      </p:sp>
      <p:sp>
        <p:nvSpPr>
          <p:cNvPr id="8" name="Flowchart: Terminator 7"/>
          <p:cNvSpPr/>
          <p:nvPr/>
        </p:nvSpPr>
        <p:spPr>
          <a:xfrm>
            <a:off x="7787268" y="3752724"/>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Q1-2019</a:t>
            </a:r>
            <a:endParaRPr lang="en-US" sz="1100" dirty="0"/>
          </a:p>
        </p:txBody>
      </p:sp>
      <p:sp>
        <p:nvSpPr>
          <p:cNvPr id="9" name="Flowchart: Terminator 8"/>
          <p:cNvSpPr/>
          <p:nvPr/>
        </p:nvSpPr>
        <p:spPr>
          <a:xfrm>
            <a:off x="7787268" y="4320319"/>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1" name="Flowchart: Terminator 10"/>
          <p:cNvSpPr/>
          <p:nvPr/>
        </p:nvSpPr>
        <p:spPr>
          <a:xfrm>
            <a:off x="7787266" y="5717130"/>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Q1-2019</a:t>
            </a:r>
          </a:p>
        </p:txBody>
      </p:sp>
      <p:sp>
        <p:nvSpPr>
          <p:cNvPr id="13" name="Flowchart: Terminator 12"/>
          <p:cNvSpPr/>
          <p:nvPr/>
        </p:nvSpPr>
        <p:spPr>
          <a:xfrm>
            <a:off x="7787265" y="4905060"/>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Tree>
    <p:extLst>
      <p:ext uri="{BB962C8B-B14F-4D97-AF65-F5344CB8AC3E}">
        <p14:creationId xmlns:p14="http://schemas.microsoft.com/office/powerpoint/2010/main" val="3986934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PUC Order 46304 Directives</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661993145"/>
              </p:ext>
            </p:extLst>
          </p:nvPr>
        </p:nvGraphicFramePr>
        <p:xfrm>
          <a:off x="304800" y="838200"/>
          <a:ext cx="8415454" cy="5108804"/>
        </p:xfrm>
        <a:graphic>
          <a:graphicData uri="http://schemas.openxmlformats.org/drawingml/2006/table">
            <a:tbl>
              <a:tblPr firstRow="1" bandRow="1">
                <a:tableStyleId>{5C22544A-7EE6-4342-B048-85BDC9FD1C3A}</a:tableStyleId>
              </a:tblPr>
              <a:tblGrid>
                <a:gridCol w="1328854">
                  <a:extLst>
                    <a:ext uri="{9D8B030D-6E8A-4147-A177-3AD203B41FA5}">
                      <a16:colId xmlns="" xmlns:a16="http://schemas.microsoft.com/office/drawing/2014/main" val="20000"/>
                    </a:ext>
                  </a:extLst>
                </a:gridCol>
                <a:gridCol w="6096000">
                  <a:extLst>
                    <a:ext uri="{9D8B030D-6E8A-4147-A177-3AD203B41FA5}">
                      <a16:colId xmlns="" xmlns:a16="http://schemas.microsoft.com/office/drawing/2014/main" val="20001"/>
                    </a:ext>
                  </a:extLst>
                </a:gridCol>
                <a:gridCol w="990600"/>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smtClean="0"/>
                        <a:t>Anticipated Start</a:t>
                      </a:r>
                      <a:endParaRPr lang="en-US" sz="1000" dirty="0"/>
                    </a:p>
                  </a:txBody>
                  <a:tcPr/>
                </a:tc>
                <a:extLst>
                  <a:ext uri="{0D108BD9-81ED-4DB2-BD59-A6C34878D82A}">
                    <a16:rowId xmlns="" xmlns:a16="http://schemas.microsoft.com/office/drawing/2014/main" val="10000"/>
                  </a:ext>
                </a:extLst>
              </a:tr>
              <a:tr h="344561">
                <a:tc>
                  <a:txBody>
                    <a:bodyPr/>
                    <a:lstStyle/>
                    <a:p>
                      <a:r>
                        <a:rPr lang="en-US" sz="1000" dirty="0" smtClean="0">
                          <a:solidFill>
                            <a:schemeClr val="tx1"/>
                          </a:solidFill>
                          <a:latin typeface="+mn-lt"/>
                        </a:rPr>
                        <a:t>Directive #8 -</a:t>
                      </a:r>
                      <a:r>
                        <a:rPr lang="en-US" sz="1000" baseline="0" dirty="0" smtClean="0">
                          <a:solidFill>
                            <a:schemeClr val="tx1"/>
                          </a:solidFill>
                          <a:latin typeface="+mn-lt"/>
                        </a:rPr>
                        <a:t> Frequency response and voltage support</a:t>
                      </a:r>
                      <a:endParaRPr lang="en-US" sz="1000" dirty="0">
                        <a:solidFill>
                          <a:schemeClr val="tx1"/>
                        </a:solidFill>
                        <a:latin typeface="+mn-lt"/>
                      </a:endParaRPr>
                    </a:p>
                  </a:txBody>
                  <a:tcPr>
                    <a:solidFill>
                      <a:srgbClr val="CBE3EB"/>
                    </a:solidFill>
                  </a:tcPr>
                </a:tc>
                <a:tc>
                  <a:txBody>
                    <a:bodyPr/>
                    <a:lstStyle/>
                    <a:p>
                      <a:pPr marL="0" marR="0"/>
                      <a:r>
                        <a:rPr lang="en-US" sz="1000" dirty="0">
                          <a:effectLst/>
                          <a:latin typeface="+mn-lt"/>
                          <a:ea typeface="Times New Roman" panose="02020603050405020304" pitchFamily="18" charset="0"/>
                        </a:rPr>
                        <a:t>ERCOT shall (a) study and determine whether Southern Cross Transmission or any other entity scheduling flows across the Southern Cross DC tie should be required to provide or procure voltage support service or primary frequency response, or their technical equivalents, (b) implement any necessary revisions to its standards, guides, systems, and protocols, as appropriate, and (c) certify to the Commission when it has completed these actions.</a:t>
                      </a:r>
                    </a:p>
                  </a:txBody>
                  <a:tcPr marL="47625" marR="47625" marT="47625" marB="47625" anchor="ct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 xmlns:a16="http://schemas.microsoft.com/office/drawing/2014/main" val="4164978374"/>
                  </a:ext>
                </a:extLst>
              </a:tr>
              <a:tr h="344561">
                <a:tc>
                  <a:txBody>
                    <a:bodyPr/>
                    <a:lstStyle/>
                    <a:p>
                      <a:r>
                        <a:rPr lang="en-US" sz="1000" dirty="0" smtClean="0">
                          <a:solidFill>
                            <a:schemeClr val="tx1"/>
                          </a:solidFill>
                          <a:latin typeface="+mn-lt"/>
                        </a:rPr>
                        <a:t>Directive #9 -</a:t>
                      </a:r>
                      <a:r>
                        <a:rPr lang="en-US" sz="1000" baseline="0" dirty="0" smtClean="0">
                          <a:solidFill>
                            <a:schemeClr val="tx1"/>
                          </a:solidFill>
                          <a:latin typeface="+mn-lt"/>
                        </a:rPr>
                        <a:t> Ancillary services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evaluate what modifications to existing and additional ancillary services, if any, are necessary for the reliable interconnection of the Southern Cross DC tie, (b) implement any needed modifications to ancillary-services procurement, (c) recommend how the costs of such required ancillary services are to be allocated, and (d) certify to the Commission when it has completed these actions. </a:t>
                      </a:r>
                    </a:p>
                  </a:txBody>
                  <a:tcPr marL="47625" marR="47625" marT="47625" marB="47625" anchor="ct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tr>
              <a:tr h="344561">
                <a:tc>
                  <a:txBody>
                    <a:bodyPr/>
                    <a:lstStyle/>
                    <a:p>
                      <a:r>
                        <a:rPr lang="en-US" sz="1000" b="0" dirty="0" smtClean="0">
                          <a:solidFill>
                            <a:schemeClr val="tx1"/>
                          </a:solidFill>
                          <a:latin typeface="+mn-lt"/>
                        </a:rPr>
                        <a:t>Directive #10 – Price formation under emergency conditions</a:t>
                      </a:r>
                      <a:endParaRPr lang="en-US" sz="1000" b="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price formation issues to determine whether, to avoid the flows over the DC ties adversely affecting price formation in the ERCOT wholesale market or otherwise causing outcomes inconsistent with a properly functioning energy market, any changes to pricing within the ERCOT market during emergencies are necessary.  ERCOT shall certify to the Commission when it has completed these actions. </a:t>
                      </a:r>
                    </a:p>
                  </a:txBody>
                  <a:tcPr marL="47625" marR="47625" marT="47625" marB="47625" anchor="ctr"/>
                </a:tc>
                <a:tc>
                  <a:txBody>
                    <a:bodyPr/>
                    <a:lstStyle/>
                    <a:p>
                      <a:endParaRPr lang="en-US" sz="1000" u="none" dirty="0">
                        <a:solidFill>
                          <a:schemeClr val="tx1"/>
                        </a:solidFill>
                        <a:latin typeface="+mn-lt"/>
                      </a:endParaRPr>
                    </a:p>
                  </a:txBody>
                  <a:tcPr/>
                </a:tc>
              </a:tr>
              <a:tr h="344561">
                <a:tc>
                  <a:txBody>
                    <a:bodyPr/>
                    <a:lstStyle/>
                    <a:p>
                      <a:pPr marL="0" marR="0">
                        <a:spcBef>
                          <a:spcPts val="0"/>
                        </a:spcBef>
                        <a:spcAft>
                          <a:spcPts val="0"/>
                        </a:spcAft>
                      </a:pPr>
                      <a:r>
                        <a:rPr lang="en-US" sz="1000" dirty="0" smtClean="0">
                          <a:effectLst/>
                          <a:latin typeface="+mn-lt"/>
                        </a:rPr>
                        <a:t>Directive #11</a:t>
                      </a:r>
                      <a:endParaRPr lang="en-US" sz="1000" dirty="0" smtClean="0">
                        <a:effectLst/>
                        <a:latin typeface="+mn-lt"/>
                        <a:ea typeface="Times New Roman" panose="02020603050405020304" pitchFamily="18" charset="0"/>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recommend appropriate responsibility for, and allocation of, the costs identified in the Commission's final order in Docket No. 45624, including costs common to the ERCOT system and special costs that are specific to the Garland line and Southern Cross DC tie, and shall identify any existing protocols that need to be modified or new protocols that need to be created, or (if appropriate) any existing Commission rules that need to be modified or new rules that need to be enacted, to appropriately address those costs.</a:t>
                      </a:r>
                    </a:p>
                  </a:txBody>
                  <a:tcPr marL="47625" marR="47625" marT="47625" marB="47625" anchor="ctr"/>
                </a:tc>
                <a:tc>
                  <a:txBody>
                    <a:bodyPr/>
                    <a:lstStyle/>
                    <a:p>
                      <a:endParaRPr lang="en-US" sz="1000" u="none" dirty="0">
                        <a:solidFill>
                          <a:schemeClr val="tx1"/>
                        </a:solidFill>
                        <a:latin typeface="+mn-lt"/>
                      </a:endParaRPr>
                    </a:p>
                  </a:txBody>
                  <a:tcPr/>
                </a:tc>
              </a:tr>
              <a:tr h="344561">
                <a:tc>
                  <a:txBody>
                    <a:bodyPr/>
                    <a:lstStyle/>
                    <a:p>
                      <a:r>
                        <a:rPr lang="en-US" sz="1000" dirty="0">
                          <a:solidFill>
                            <a:schemeClr val="tx1"/>
                          </a:solidFill>
                          <a:latin typeface="+mn-lt"/>
                        </a:rPr>
                        <a:t>Directive </a:t>
                      </a:r>
                      <a:r>
                        <a:rPr lang="en-US" sz="1000" dirty="0" smtClean="0">
                          <a:solidFill>
                            <a:schemeClr val="tx1"/>
                          </a:solidFill>
                          <a:latin typeface="+mn-lt"/>
                        </a:rPr>
                        <a:t>#12</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determine for export-related costs whether the qualified scheduling entity should be assigned costs that ordinarily would ultimately be paid by the end-use customer.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1"/>
                  </a:ext>
                </a:extLst>
              </a:tr>
              <a:tr h="441757">
                <a:tc>
                  <a:txBody>
                    <a:bodyPr/>
                    <a:lstStyle/>
                    <a:p>
                      <a:r>
                        <a:rPr lang="en-US" sz="1000" dirty="0" smtClean="0">
                          <a:solidFill>
                            <a:schemeClr val="tx1"/>
                          </a:solidFill>
                          <a:latin typeface="+mn-lt"/>
                        </a:rPr>
                        <a:t>Directive #13 – Status</a:t>
                      </a:r>
                      <a:r>
                        <a:rPr lang="en-US" sz="1000" baseline="0" dirty="0" smtClean="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periodically update the Commission regarding its progress in completing the above tasks.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2"/>
                  </a:ext>
                </a:extLst>
              </a:tr>
              <a:tr h="441757">
                <a:tc>
                  <a:txBody>
                    <a:bodyPr/>
                    <a:lstStyle/>
                    <a:p>
                      <a:r>
                        <a:rPr lang="en-US" sz="1000" dirty="0" smtClean="0">
                          <a:solidFill>
                            <a:schemeClr val="tx1"/>
                          </a:solidFill>
                          <a:latin typeface="+mn-lt"/>
                        </a:rPr>
                        <a:t>Directive #14 – Status</a:t>
                      </a:r>
                      <a:r>
                        <a:rPr lang="en-US" sz="1000" baseline="0" dirty="0" smtClean="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as soon as practicable, notify the Commission of reasonable completion dates for the above tasks and shall report any changes to those completion dates as changes become known.</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p>
        </p:txBody>
      </p:sp>
      <p:sp>
        <p:nvSpPr>
          <p:cNvPr id="8" name="Flowchart: Terminator 7"/>
          <p:cNvSpPr/>
          <p:nvPr/>
        </p:nvSpPr>
        <p:spPr>
          <a:xfrm>
            <a:off x="7787265" y="401912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TBD</a:t>
            </a:r>
            <a:endParaRPr lang="en-US" sz="1100" dirty="0"/>
          </a:p>
        </p:txBody>
      </p:sp>
      <p:sp>
        <p:nvSpPr>
          <p:cNvPr id="11" name="Flowchart: Terminator 10"/>
          <p:cNvSpPr/>
          <p:nvPr/>
        </p:nvSpPr>
        <p:spPr>
          <a:xfrm>
            <a:off x="7787264" y="5158885"/>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Ongoing</a:t>
            </a:r>
            <a:endParaRPr lang="en-US" sz="1100" dirty="0"/>
          </a:p>
        </p:txBody>
      </p:sp>
      <p:sp>
        <p:nvSpPr>
          <p:cNvPr id="12" name="Flowchart: Terminator 11"/>
          <p:cNvSpPr/>
          <p:nvPr/>
        </p:nvSpPr>
        <p:spPr>
          <a:xfrm>
            <a:off x="7787266" y="2315593"/>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Started</a:t>
            </a:r>
            <a:endParaRPr lang="en-US" sz="1100" dirty="0"/>
          </a:p>
        </p:txBody>
      </p:sp>
      <p:sp>
        <p:nvSpPr>
          <p:cNvPr id="13" name="Flowchart: Terminator 12"/>
          <p:cNvSpPr/>
          <p:nvPr/>
        </p:nvSpPr>
        <p:spPr>
          <a:xfrm>
            <a:off x="7787266" y="3074181"/>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Started</a:t>
            </a:r>
          </a:p>
        </p:txBody>
      </p:sp>
      <p:sp>
        <p:nvSpPr>
          <p:cNvPr id="14" name="Flowchart: Terminator 13"/>
          <p:cNvSpPr/>
          <p:nvPr/>
        </p:nvSpPr>
        <p:spPr>
          <a:xfrm>
            <a:off x="7787264" y="470568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TBD</a:t>
            </a:r>
            <a:endParaRPr lang="en-US" sz="1100" dirty="0"/>
          </a:p>
        </p:txBody>
      </p:sp>
      <p:sp>
        <p:nvSpPr>
          <p:cNvPr id="16" name="Flowchart: Terminator 15"/>
          <p:cNvSpPr/>
          <p:nvPr/>
        </p:nvSpPr>
        <p:spPr>
          <a:xfrm>
            <a:off x="7787263" y="5572057"/>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Ongoing</a:t>
            </a:r>
            <a:endParaRPr lang="en-US" sz="1100" dirty="0"/>
          </a:p>
        </p:txBody>
      </p:sp>
    </p:spTree>
    <p:extLst>
      <p:ext uri="{BB962C8B-B14F-4D97-AF65-F5344CB8AC3E}">
        <p14:creationId xmlns:p14="http://schemas.microsoft.com/office/powerpoint/2010/main" val="2390469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dcmitype/"/>
    <ds:schemaRef ds:uri="http://www.w3.org/XML/1998/namespace"/>
    <ds:schemaRef ds:uri="http://purl.org/dc/elements/1.1/"/>
    <ds:schemaRef ds:uri="http://schemas.openxmlformats.org/package/2006/metadata/core-properties"/>
    <ds:schemaRef ds:uri="http://purl.org/dc/terms/"/>
    <ds:schemaRef ds:uri="http://schemas.microsoft.com/office/2006/metadata/properties"/>
    <ds:schemaRef ds:uri="http://schemas.microsoft.com/office/2006/documentManagement/types"/>
    <ds:schemaRef ds:uri="c34af464-7aa1-4edd-9be4-83dffc1cb926"/>
    <ds:schemaRef ds:uri="http://schemas.microsoft.com/office/infopath/2007/PartnerControls"/>
  </ds:schemaRefs>
</ds:datastoreItem>
</file>

<file path=customXml/itemProps2.xml><?xml version="1.0" encoding="utf-8"?>
<ds:datastoreItem xmlns:ds="http://schemas.openxmlformats.org/officeDocument/2006/customXml" ds:itemID="{B64CD9AA-98CE-4B6E-AD86-260792973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4616</TotalTime>
  <Words>1272</Words>
  <Application>Microsoft Office PowerPoint</Application>
  <PresentationFormat>On-screen Show (4:3)</PresentationFormat>
  <Paragraphs>139</Paragraphs>
  <Slides>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Calibri Light</vt:lpstr>
      <vt:lpstr>Times New Roman</vt:lpstr>
      <vt:lpstr>1_Custom Design</vt:lpstr>
      <vt:lpstr>Custom Design</vt:lpstr>
      <vt:lpstr>Office Theme</vt:lpstr>
      <vt:lpstr>PowerPoint Presentation</vt:lpstr>
      <vt:lpstr>ERCOT – Southern Cross Transmission Working Group Assignments Status Dashboard</vt:lpstr>
      <vt:lpstr>ERCOT – Southern Cross Transmission Working Group Assignments Status Dashboard</vt:lpstr>
      <vt:lpstr>Appendix</vt:lpstr>
      <vt:lpstr>PUC Order 46304 Directives</vt:lpstr>
      <vt:lpstr>PUC Order 46304 Directives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156</cp:revision>
  <cp:lastPrinted>2017-09-19T15:00:37Z</cp:lastPrinted>
  <dcterms:created xsi:type="dcterms:W3CDTF">2016-01-21T15:20:31Z</dcterms:created>
  <dcterms:modified xsi:type="dcterms:W3CDTF">2018-05-31T20:18:34Z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