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46"/>
  </p:notesMasterIdLst>
  <p:handoutMasterIdLst>
    <p:handoutMasterId r:id="rId47"/>
  </p:handoutMasterIdLst>
  <p:sldIdLst>
    <p:sldId id="445" r:id="rId7"/>
    <p:sldId id="463" r:id="rId8"/>
    <p:sldId id="491" r:id="rId9"/>
    <p:sldId id="456" r:id="rId10"/>
    <p:sldId id="487" r:id="rId11"/>
    <p:sldId id="488" r:id="rId12"/>
    <p:sldId id="489" r:id="rId13"/>
    <p:sldId id="501" r:id="rId14"/>
    <p:sldId id="497" r:id="rId15"/>
    <p:sldId id="468" r:id="rId16"/>
    <p:sldId id="465" r:id="rId17"/>
    <p:sldId id="482" r:id="rId18"/>
    <p:sldId id="492" r:id="rId19"/>
    <p:sldId id="493" r:id="rId20"/>
    <p:sldId id="494" r:id="rId21"/>
    <p:sldId id="495" r:id="rId22"/>
    <p:sldId id="499" r:id="rId23"/>
    <p:sldId id="466" r:id="rId24"/>
    <p:sldId id="490" r:id="rId25"/>
    <p:sldId id="498" r:id="rId26"/>
    <p:sldId id="467" r:id="rId27"/>
    <p:sldId id="474" r:id="rId28"/>
    <p:sldId id="473" r:id="rId29"/>
    <p:sldId id="453" r:id="rId30"/>
    <p:sldId id="455" r:id="rId31"/>
    <p:sldId id="454" r:id="rId32"/>
    <p:sldId id="464" r:id="rId33"/>
    <p:sldId id="500" r:id="rId34"/>
    <p:sldId id="476" r:id="rId35"/>
    <p:sldId id="477" r:id="rId36"/>
    <p:sldId id="478" r:id="rId37"/>
    <p:sldId id="479" r:id="rId38"/>
    <p:sldId id="483" r:id="rId39"/>
    <p:sldId id="484" r:id="rId40"/>
    <p:sldId id="485" r:id="rId41"/>
    <p:sldId id="486" r:id="rId42"/>
    <p:sldId id="461" r:id="rId43"/>
    <p:sldId id="462" r:id="rId44"/>
    <p:sldId id="475" r:id="rId4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0485" autoAdjust="0"/>
  </p:normalViewPr>
  <p:slideViewPr>
    <p:cSldViewPr showGuides="1">
      <p:cViewPr varScale="1">
        <p:scale>
          <a:sx n="94" d="100"/>
          <a:sy n="94" d="100"/>
        </p:scale>
        <p:origin x="462" y="78"/>
      </p:cViewPr>
      <p:guideLst>
        <p:guide orient="horz" pos="2160"/>
        <p:guide pos="384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commentAuthors" Target="commentAuthors.xml"/><Relationship Id="rId8" Type="http://schemas.openxmlformats.org/officeDocument/2006/relationships/slide" Target="slides/slide2.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6/18/2018</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6/18/2018</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25513092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12</a:t>
            </a:fld>
            <a:endParaRPr lang="en-US"/>
          </a:p>
        </p:txBody>
      </p:sp>
    </p:spTree>
    <p:extLst>
      <p:ext uri="{BB962C8B-B14F-4D97-AF65-F5344CB8AC3E}">
        <p14:creationId xmlns:p14="http://schemas.microsoft.com/office/powerpoint/2010/main" val="40178898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13</a:t>
            </a:fld>
            <a:endParaRPr lang="en-US"/>
          </a:p>
        </p:txBody>
      </p:sp>
    </p:spTree>
    <p:extLst>
      <p:ext uri="{BB962C8B-B14F-4D97-AF65-F5344CB8AC3E}">
        <p14:creationId xmlns:p14="http://schemas.microsoft.com/office/powerpoint/2010/main" val="33408717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14</a:t>
            </a:fld>
            <a:endParaRPr lang="en-US"/>
          </a:p>
        </p:txBody>
      </p:sp>
    </p:spTree>
    <p:extLst>
      <p:ext uri="{BB962C8B-B14F-4D97-AF65-F5344CB8AC3E}">
        <p14:creationId xmlns:p14="http://schemas.microsoft.com/office/powerpoint/2010/main" val="23665090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15</a:t>
            </a:fld>
            <a:endParaRPr lang="en-US"/>
          </a:p>
        </p:txBody>
      </p:sp>
    </p:spTree>
    <p:extLst>
      <p:ext uri="{BB962C8B-B14F-4D97-AF65-F5344CB8AC3E}">
        <p14:creationId xmlns:p14="http://schemas.microsoft.com/office/powerpoint/2010/main" val="15549521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16</a:t>
            </a:fld>
            <a:endParaRPr lang="en-US"/>
          </a:p>
        </p:txBody>
      </p:sp>
    </p:spTree>
    <p:extLst>
      <p:ext uri="{BB962C8B-B14F-4D97-AF65-F5344CB8AC3E}">
        <p14:creationId xmlns:p14="http://schemas.microsoft.com/office/powerpoint/2010/main" val="15999691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17</a:t>
            </a:fld>
            <a:endParaRPr lang="en-US"/>
          </a:p>
        </p:txBody>
      </p:sp>
    </p:spTree>
    <p:extLst>
      <p:ext uri="{BB962C8B-B14F-4D97-AF65-F5344CB8AC3E}">
        <p14:creationId xmlns:p14="http://schemas.microsoft.com/office/powerpoint/2010/main" val="39802705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30314965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19</a:t>
            </a:fld>
            <a:endParaRPr lang="en-US"/>
          </a:p>
        </p:txBody>
      </p:sp>
    </p:spTree>
    <p:extLst>
      <p:ext uri="{BB962C8B-B14F-4D97-AF65-F5344CB8AC3E}">
        <p14:creationId xmlns:p14="http://schemas.microsoft.com/office/powerpoint/2010/main" val="8502018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20</a:t>
            </a:fld>
            <a:endParaRPr lang="en-US"/>
          </a:p>
        </p:txBody>
      </p:sp>
    </p:spTree>
    <p:extLst>
      <p:ext uri="{BB962C8B-B14F-4D97-AF65-F5344CB8AC3E}">
        <p14:creationId xmlns:p14="http://schemas.microsoft.com/office/powerpoint/2010/main" val="1634523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21</a:t>
            </a:fld>
            <a:endParaRPr lang="en-US"/>
          </a:p>
        </p:txBody>
      </p:sp>
    </p:spTree>
    <p:extLst>
      <p:ext uri="{BB962C8B-B14F-4D97-AF65-F5344CB8AC3E}">
        <p14:creationId xmlns:p14="http://schemas.microsoft.com/office/powerpoint/2010/main" val="7945857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33276547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23</a:t>
            </a:fld>
            <a:endParaRPr lang="en-US"/>
          </a:p>
        </p:txBody>
      </p:sp>
    </p:spTree>
    <p:extLst>
      <p:ext uri="{BB962C8B-B14F-4D97-AF65-F5344CB8AC3E}">
        <p14:creationId xmlns:p14="http://schemas.microsoft.com/office/powerpoint/2010/main" val="8690996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24</a:t>
            </a:fld>
            <a:endParaRPr lang="en-US"/>
          </a:p>
        </p:txBody>
      </p:sp>
    </p:spTree>
    <p:extLst>
      <p:ext uri="{BB962C8B-B14F-4D97-AF65-F5344CB8AC3E}">
        <p14:creationId xmlns:p14="http://schemas.microsoft.com/office/powerpoint/2010/main" val="42568701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25</a:t>
            </a:fld>
            <a:endParaRPr lang="en-US"/>
          </a:p>
        </p:txBody>
      </p:sp>
    </p:spTree>
    <p:extLst>
      <p:ext uri="{BB962C8B-B14F-4D97-AF65-F5344CB8AC3E}">
        <p14:creationId xmlns:p14="http://schemas.microsoft.com/office/powerpoint/2010/main" val="59921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26</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27</a:t>
            </a:fld>
            <a:endParaRPr lang="en-US"/>
          </a:p>
        </p:txBody>
      </p:sp>
    </p:spTree>
    <p:extLst>
      <p:ext uri="{BB962C8B-B14F-4D97-AF65-F5344CB8AC3E}">
        <p14:creationId xmlns:p14="http://schemas.microsoft.com/office/powerpoint/2010/main" val="23491410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28</a:t>
            </a:fld>
            <a:endParaRPr lang="en-US"/>
          </a:p>
        </p:txBody>
      </p:sp>
    </p:spTree>
    <p:extLst>
      <p:ext uri="{BB962C8B-B14F-4D97-AF65-F5344CB8AC3E}">
        <p14:creationId xmlns:p14="http://schemas.microsoft.com/office/powerpoint/2010/main" val="21633199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29</a:t>
            </a:fld>
            <a:endParaRPr lang="en-US">
              <a:solidFill>
                <a:prstClr val="black"/>
              </a:solidFill>
            </a:endParaRPr>
          </a:p>
        </p:txBody>
      </p:sp>
    </p:spTree>
    <p:extLst>
      <p:ext uri="{BB962C8B-B14F-4D97-AF65-F5344CB8AC3E}">
        <p14:creationId xmlns:p14="http://schemas.microsoft.com/office/powerpoint/2010/main" val="21251612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30</a:t>
            </a:fld>
            <a:endParaRPr lang="en-US">
              <a:solidFill>
                <a:prstClr val="black"/>
              </a:solidFill>
            </a:endParaRPr>
          </a:p>
        </p:txBody>
      </p:sp>
    </p:spTree>
    <p:extLst>
      <p:ext uri="{BB962C8B-B14F-4D97-AF65-F5344CB8AC3E}">
        <p14:creationId xmlns:p14="http://schemas.microsoft.com/office/powerpoint/2010/main" val="32342645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402030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31</a:t>
            </a:fld>
            <a:endParaRPr lang="en-US">
              <a:solidFill>
                <a:prstClr val="black"/>
              </a:solidFill>
            </a:endParaRPr>
          </a:p>
        </p:txBody>
      </p:sp>
    </p:spTree>
    <p:extLst>
      <p:ext uri="{BB962C8B-B14F-4D97-AF65-F5344CB8AC3E}">
        <p14:creationId xmlns:p14="http://schemas.microsoft.com/office/powerpoint/2010/main" val="15011074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32</a:t>
            </a:fld>
            <a:endParaRPr lang="en-US">
              <a:solidFill>
                <a:prstClr val="black"/>
              </a:solidFill>
            </a:endParaRPr>
          </a:p>
        </p:txBody>
      </p:sp>
    </p:spTree>
    <p:extLst>
      <p:ext uri="{BB962C8B-B14F-4D97-AF65-F5344CB8AC3E}">
        <p14:creationId xmlns:p14="http://schemas.microsoft.com/office/powerpoint/2010/main" val="398252548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33</a:t>
            </a:fld>
            <a:endParaRPr lang="en-US"/>
          </a:p>
        </p:txBody>
      </p:sp>
    </p:spTree>
    <p:extLst>
      <p:ext uri="{BB962C8B-B14F-4D97-AF65-F5344CB8AC3E}">
        <p14:creationId xmlns:p14="http://schemas.microsoft.com/office/powerpoint/2010/main" val="294461150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34</a:t>
            </a:fld>
            <a:endParaRPr lang="en-US"/>
          </a:p>
        </p:txBody>
      </p:sp>
    </p:spTree>
    <p:extLst>
      <p:ext uri="{BB962C8B-B14F-4D97-AF65-F5344CB8AC3E}">
        <p14:creationId xmlns:p14="http://schemas.microsoft.com/office/powerpoint/2010/main" val="4516262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35</a:t>
            </a:fld>
            <a:endParaRPr lang="en-US"/>
          </a:p>
        </p:txBody>
      </p:sp>
    </p:spTree>
    <p:extLst>
      <p:ext uri="{BB962C8B-B14F-4D97-AF65-F5344CB8AC3E}">
        <p14:creationId xmlns:p14="http://schemas.microsoft.com/office/powerpoint/2010/main" val="9076389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36</a:t>
            </a:fld>
            <a:endParaRPr lang="en-US"/>
          </a:p>
        </p:txBody>
      </p:sp>
    </p:spTree>
    <p:extLst>
      <p:ext uri="{BB962C8B-B14F-4D97-AF65-F5344CB8AC3E}">
        <p14:creationId xmlns:p14="http://schemas.microsoft.com/office/powerpoint/2010/main" val="137544216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37</a:t>
            </a:fld>
            <a:endParaRPr lang="en-US"/>
          </a:p>
        </p:txBody>
      </p:sp>
    </p:spTree>
    <p:extLst>
      <p:ext uri="{BB962C8B-B14F-4D97-AF65-F5344CB8AC3E}">
        <p14:creationId xmlns:p14="http://schemas.microsoft.com/office/powerpoint/2010/main" val="423366124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2 necessary to check model (may need to re-aggregate if wind) and telemetry and inform PMU requirements</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38</a:t>
            </a:fld>
            <a:endParaRPr lang="en-US"/>
          </a:p>
        </p:txBody>
      </p:sp>
    </p:spTree>
    <p:extLst>
      <p:ext uri="{BB962C8B-B14F-4D97-AF65-F5344CB8AC3E}">
        <p14:creationId xmlns:p14="http://schemas.microsoft.com/office/powerpoint/2010/main" val="8905230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39</a:t>
            </a:fld>
            <a:endParaRPr lang="en-US">
              <a:solidFill>
                <a:prstClr val="black"/>
              </a:solidFill>
            </a:endParaRPr>
          </a:p>
        </p:txBody>
      </p:sp>
    </p:spTree>
    <p:extLst>
      <p:ext uri="{BB962C8B-B14F-4D97-AF65-F5344CB8AC3E}">
        <p14:creationId xmlns:p14="http://schemas.microsoft.com/office/powerpoint/2010/main" val="4118108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784378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35958202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3249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17512215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40878505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3049079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hyperlink" Target="mailto:GINR@ercot.com" TargetMode="External"/><Relationship Id="rId2" Type="http://schemas.openxmlformats.org/officeDocument/2006/relationships/notesSlide" Target="../notesSlides/notesSlide25.xml"/><Relationship Id="rId1" Type="http://schemas.openxmlformats.org/officeDocument/2006/relationships/slideLayout" Target="../slideLayouts/slideLayout4.xml"/><Relationship Id="rId4" Type="http://schemas.openxmlformats.org/officeDocument/2006/relationships/hyperlink" Target="mailto:ResourceIntegrationDepartment@ercot.com"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1754326"/>
          </a:xfrm>
          <a:prstGeom prst="rect">
            <a:avLst/>
          </a:prstGeom>
          <a:noFill/>
        </p:spPr>
        <p:txBody>
          <a:bodyPr wrap="square" rtlCol="0">
            <a:spAutoFit/>
          </a:bodyPr>
          <a:lstStyle/>
          <a:p>
            <a:r>
              <a:rPr lang="en-US" b="1" dirty="0"/>
              <a:t>Resource Integration Workshop  </a:t>
            </a:r>
          </a:p>
          <a:p>
            <a:endParaRPr lang="en-US" dirty="0"/>
          </a:p>
          <a:p>
            <a:r>
              <a:rPr lang="en-US" dirty="0"/>
              <a:t>ERCOT</a:t>
            </a:r>
          </a:p>
          <a:p>
            <a:r>
              <a:rPr lang="en-US" dirty="0"/>
              <a:t>Jay Teixeira</a:t>
            </a:r>
          </a:p>
          <a:p>
            <a:endParaRPr lang="en-US" dirty="0"/>
          </a:p>
          <a:p>
            <a:r>
              <a:rPr lang="en-US" dirty="0" smtClean="0"/>
              <a:t>June 26, 2018</a:t>
            </a:r>
            <a:endParaRPr lang="en-US" dirty="0"/>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sz="2800" dirty="0"/>
              <a:t>IE/TSP agreement on FIS </a:t>
            </a:r>
            <a:r>
              <a:rPr lang="en-US" sz="2800" dirty="0"/>
              <a:t>scope </a:t>
            </a:r>
            <a:r>
              <a:rPr lang="en-US" sz="2800" dirty="0"/>
              <a:t>- Clock starts ticking towards 60 day deadline at FIS Kickoff Meeting - 5.4.2.1 (6)</a:t>
            </a:r>
          </a:p>
          <a:p>
            <a:r>
              <a:rPr lang="en-US" sz="2800" dirty="0"/>
              <a:t>Minimum COD date to accept in a GINR application</a:t>
            </a:r>
          </a:p>
          <a:p>
            <a:pPr lvl="1"/>
            <a:r>
              <a:rPr lang="en-US" dirty="0"/>
              <a:t>18 to 24 months typical time frame to go from application to commissioning – 5.2.1(4</a:t>
            </a:r>
            <a:r>
              <a:rPr lang="en-US" dirty="0" smtClean="0"/>
              <a:t>), </a:t>
            </a:r>
            <a:r>
              <a:rPr lang="en-US" dirty="0" smtClean="0">
                <a:solidFill>
                  <a:srgbClr val="FF0000"/>
                </a:solidFill>
              </a:rPr>
              <a:t>changed to 15 months</a:t>
            </a:r>
            <a:endParaRPr lang="en-US" dirty="0">
              <a:solidFill>
                <a:srgbClr val="FF0000"/>
              </a:solidFill>
            </a:endParaRPr>
          </a:p>
          <a:p>
            <a:r>
              <a:rPr lang="en-US" sz="2800" dirty="0"/>
              <a:t>Alter PG section 5.9 Quarterly Stability Assessment</a:t>
            </a:r>
          </a:p>
          <a:p>
            <a:pPr lvl="1"/>
            <a:r>
              <a:rPr lang="en-US" dirty="0"/>
              <a:t>Add new deadline </a:t>
            </a:r>
            <a:r>
              <a:rPr lang="en-US" dirty="0"/>
              <a:t>to meet PG 6.9 Addition of Proposed Generation to the Planning </a:t>
            </a:r>
            <a:r>
              <a:rPr lang="en-US" dirty="0"/>
              <a:t>Models so that models can be validated prior to last day to meet prerequisites – 5.9(4)(a) and 5.9(4)(c</a:t>
            </a:r>
            <a:r>
              <a:rPr lang="en-US" dirty="0" smtClean="0"/>
              <a:t>) – </a:t>
            </a:r>
            <a:r>
              <a:rPr lang="en-US" dirty="0" smtClean="0">
                <a:solidFill>
                  <a:srgbClr val="FF0000"/>
                </a:solidFill>
              </a:rPr>
              <a:t>changed to provided data</a:t>
            </a:r>
            <a:endParaRPr lang="en-US" dirty="0">
              <a:solidFill>
                <a:srgbClr val="FF0000"/>
              </a:solidFill>
            </a:endParaRPr>
          </a:p>
          <a:p>
            <a:pPr marL="0"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39826682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Under Discussion</a:t>
            </a:r>
            <a:br>
              <a:rPr lang="en-US" dirty="0" smtClean="0"/>
            </a:br>
            <a:r>
              <a:rPr lang="en-US" dirty="0" smtClean="0"/>
              <a:t>This Workshop</a:t>
            </a:r>
            <a:endParaRPr lang="en-US" dirty="0"/>
          </a:p>
        </p:txBody>
      </p:sp>
    </p:spTree>
    <p:extLst>
      <p:ext uri="{BB962C8B-B14F-4D97-AF65-F5344CB8AC3E}">
        <p14:creationId xmlns:p14="http://schemas.microsoft.com/office/powerpoint/2010/main" val="15913676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6400" y="1219200"/>
            <a:ext cx="11328400" cy="5605546"/>
          </a:xfrm>
        </p:spPr>
        <p:txBody>
          <a:bodyPr/>
          <a:lstStyle/>
          <a:p>
            <a:r>
              <a:rPr lang="en-US" dirty="0" smtClean="0"/>
              <a:t>POIs </a:t>
            </a:r>
            <a:r>
              <a:rPr lang="en-US" dirty="0"/>
              <a:t>consisting of a non-</a:t>
            </a:r>
            <a:r>
              <a:rPr lang="en-US" dirty="0" err="1"/>
              <a:t>breakered</a:t>
            </a:r>
            <a:r>
              <a:rPr lang="en-US" dirty="0"/>
              <a:t> tap to an existing line will not be accepted in future FIS </a:t>
            </a:r>
            <a:r>
              <a:rPr lang="en-US" dirty="0" smtClean="0"/>
              <a:t>reports</a:t>
            </a:r>
          </a:p>
          <a:p>
            <a:pPr lvl="1"/>
            <a:r>
              <a:rPr lang="en-US" dirty="0" smtClean="0"/>
              <a:t>Change will apply to all projects where the FIS has not been approved by ERCOT effective May 31, 2018</a:t>
            </a:r>
          </a:p>
          <a:p>
            <a:pPr lvl="1"/>
            <a:r>
              <a:rPr lang="en-US" dirty="0" smtClean="0"/>
              <a:t>Going forward, ERCOT will not approve FIS reports for this type of configuration</a:t>
            </a:r>
          </a:p>
          <a:p>
            <a:pPr lvl="1"/>
            <a:r>
              <a:rPr lang="en-US" dirty="0" smtClean="0"/>
              <a:t>Need </a:t>
            </a:r>
            <a:r>
              <a:rPr lang="en-US" dirty="0"/>
              <a:t>for exit strategies will be determined for existing non-</a:t>
            </a:r>
            <a:r>
              <a:rPr lang="en-US" dirty="0" err="1"/>
              <a:t>breakered</a:t>
            </a:r>
            <a:r>
              <a:rPr lang="en-US" dirty="0"/>
              <a:t> </a:t>
            </a:r>
            <a:r>
              <a:rPr lang="en-US" dirty="0" smtClean="0"/>
              <a:t>POIs with Resource Commissioning Date after January 1, 2013</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a:t>
            </a:r>
            <a:endParaRPr lang="en-US" dirty="0"/>
          </a:p>
        </p:txBody>
      </p:sp>
    </p:spTree>
    <p:extLst>
      <p:ext uri="{BB962C8B-B14F-4D97-AF65-F5344CB8AC3E}">
        <p14:creationId xmlns:p14="http://schemas.microsoft.com/office/powerpoint/2010/main" val="17873073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2" name="Picture 1"/>
          <p:cNvPicPr>
            <a:picLocks noChangeAspect="1"/>
          </p:cNvPicPr>
          <p:nvPr/>
        </p:nvPicPr>
        <p:blipFill>
          <a:blip r:embed="rId3"/>
          <a:stretch>
            <a:fillRect/>
          </a:stretch>
        </p:blipFill>
        <p:spPr>
          <a:xfrm>
            <a:off x="1142999" y="1676400"/>
            <a:ext cx="10272113" cy="4343400"/>
          </a:xfrm>
          <a:prstGeom prst="rect">
            <a:avLst/>
          </a:prstGeom>
        </p:spPr>
      </p:pic>
    </p:spTree>
    <p:extLst>
      <p:ext uri="{BB962C8B-B14F-4D97-AF65-F5344CB8AC3E}">
        <p14:creationId xmlns:p14="http://schemas.microsoft.com/office/powerpoint/2010/main" val="40707945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8" name="Picture 7"/>
          <p:cNvPicPr>
            <a:picLocks noChangeAspect="1"/>
          </p:cNvPicPr>
          <p:nvPr/>
        </p:nvPicPr>
        <p:blipFill>
          <a:blip r:embed="rId3"/>
          <a:stretch>
            <a:fillRect/>
          </a:stretch>
        </p:blipFill>
        <p:spPr>
          <a:xfrm>
            <a:off x="1237650" y="1219201"/>
            <a:ext cx="8896950" cy="5308684"/>
          </a:xfrm>
          <a:prstGeom prst="rect">
            <a:avLst/>
          </a:prstGeom>
        </p:spPr>
      </p:pic>
    </p:spTree>
    <p:extLst>
      <p:ext uri="{BB962C8B-B14F-4D97-AF65-F5344CB8AC3E}">
        <p14:creationId xmlns:p14="http://schemas.microsoft.com/office/powerpoint/2010/main" val="31757608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6" name="Picture 5"/>
          <p:cNvPicPr>
            <a:picLocks noChangeAspect="1"/>
          </p:cNvPicPr>
          <p:nvPr/>
        </p:nvPicPr>
        <p:blipFill>
          <a:blip r:embed="rId3"/>
          <a:stretch>
            <a:fillRect/>
          </a:stretch>
        </p:blipFill>
        <p:spPr>
          <a:xfrm>
            <a:off x="609600" y="2286000"/>
            <a:ext cx="10440326" cy="3089365"/>
          </a:xfrm>
          <a:prstGeom prst="rect">
            <a:avLst/>
          </a:prstGeom>
        </p:spPr>
      </p:pic>
    </p:spTree>
    <p:extLst>
      <p:ext uri="{BB962C8B-B14F-4D97-AF65-F5344CB8AC3E}">
        <p14:creationId xmlns:p14="http://schemas.microsoft.com/office/powerpoint/2010/main" val="7145808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2" name="Picture 1"/>
          <p:cNvPicPr>
            <a:picLocks noChangeAspect="1"/>
          </p:cNvPicPr>
          <p:nvPr/>
        </p:nvPicPr>
        <p:blipFill>
          <a:blip r:embed="rId3"/>
          <a:stretch>
            <a:fillRect/>
          </a:stretch>
        </p:blipFill>
        <p:spPr>
          <a:xfrm>
            <a:off x="914400" y="2514600"/>
            <a:ext cx="9829800" cy="1388819"/>
          </a:xfrm>
          <a:prstGeom prst="rect">
            <a:avLst/>
          </a:prstGeom>
        </p:spPr>
      </p:pic>
    </p:spTree>
    <p:extLst>
      <p:ext uri="{BB962C8B-B14F-4D97-AF65-F5344CB8AC3E}">
        <p14:creationId xmlns:p14="http://schemas.microsoft.com/office/powerpoint/2010/main" val="42523197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17</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a:t>
            </a:r>
            <a:r>
              <a:rPr lang="en-US" dirty="0" smtClean="0"/>
              <a:t>Additional Information</a:t>
            </a:r>
            <a:endParaRPr lang="en-US" dirty="0"/>
          </a:p>
        </p:txBody>
      </p:sp>
      <p:sp>
        <p:nvSpPr>
          <p:cNvPr id="2" name="TextBox 1"/>
          <p:cNvSpPr txBox="1"/>
          <p:nvPr/>
        </p:nvSpPr>
        <p:spPr>
          <a:xfrm>
            <a:off x="762000" y="2590800"/>
            <a:ext cx="10515600" cy="1477328"/>
          </a:xfrm>
          <a:prstGeom prst="rect">
            <a:avLst/>
          </a:prstGeom>
          <a:noFill/>
        </p:spPr>
        <p:txBody>
          <a:bodyPr wrap="square" rtlCol="0">
            <a:spAutoFit/>
          </a:bodyPr>
          <a:lstStyle/>
          <a:p>
            <a:r>
              <a:rPr lang="en-US" sz="2400" dirty="0" smtClean="0"/>
              <a:t>Any </a:t>
            </a:r>
            <a:r>
              <a:rPr lang="en-US" sz="2400" dirty="0"/>
              <a:t>planned FIS containing a hard tap that was submitted and </a:t>
            </a:r>
            <a:r>
              <a:rPr lang="en-US" sz="2400" b="1" dirty="0"/>
              <a:t>approved</a:t>
            </a:r>
            <a:r>
              <a:rPr lang="en-US" sz="2400" dirty="0"/>
              <a:t> before May 31, 2018, but isn’t energized, can proceed with the hard tap plan, but still needs to have an exit strategy</a:t>
            </a:r>
          </a:p>
          <a:p>
            <a:endParaRPr lang="en-US" dirty="0"/>
          </a:p>
        </p:txBody>
      </p:sp>
    </p:spTree>
    <p:extLst>
      <p:ext uri="{BB962C8B-B14F-4D97-AF65-F5344CB8AC3E}">
        <p14:creationId xmlns:p14="http://schemas.microsoft.com/office/powerpoint/2010/main" val="31405280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 Next</a:t>
            </a:r>
            <a:br>
              <a:rPr lang="en-US" dirty="0" smtClean="0"/>
            </a:br>
            <a:r>
              <a:rPr lang="en-US" dirty="0" smtClean="0"/>
              <a:t>Discussion next Workshop</a:t>
            </a:r>
            <a:endParaRPr lang="en-US" dirty="0"/>
          </a:p>
        </p:txBody>
      </p:sp>
    </p:spTree>
    <p:extLst>
      <p:ext uri="{BB962C8B-B14F-4D97-AF65-F5344CB8AC3E}">
        <p14:creationId xmlns:p14="http://schemas.microsoft.com/office/powerpoint/2010/main" val="9490541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dirty="0" smtClean="0"/>
              <a:t>Language to require IE submit Reactive Study prior to TSP start of FIS Stability Study</a:t>
            </a:r>
          </a:p>
          <a:p>
            <a:pPr lvl="1"/>
            <a:r>
              <a:rPr lang="en-US" dirty="0" smtClean="0"/>
              <a:t>IE need SC info from TSP to do reactive study</a:t>
            </a:r>
          </a:p>
          <a:p>
            <a:pPr lvl="1"/>
            <a:r>
              <a:rPr lang="en-US" dirty="0" smtClean="0"/>
              <a:t>TSP do VRT first and need reactive study</a:t>
            </a:r>
          </a:p>
          <a:p>
            <a:pPr lvl="1"/>
            <a:r>
              <a:rPr lang="en-US" dirty="0" smtClean="0"/>
              <a:t>Reactive Study can be done at same time as steady state study</a:t>
            </a:r>
          </a:p>
          <a:p>
            <a:pPr lvl="1"/>
            <a:r>
              <a:rPr lang="en-US" dirty="0" smtClean="0"/>
              <a:t>How can TSPs provide SC info</a:t>
            </a:r>
          </a:p>
          <a:p>
            <a:pPr lvl="2"/>
            <a:r>
              <a:rPr lang="en-US" dirty="0" smtClean="0"/>
              <a:t>Provide after study scope agreement is signed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19</a:t>
            </a:fld>
            <a:endParaRPr lang="en-US"/>
          </a:p>
        </p:txBody>
      </p:sp>
    </p:spTree>
    <p:extLst>
      <p:ext uri="{BB962C8B-B14F-4D97-AF65-F5344CB8AC3E}">
        <p14:creationId xmlns:p14="http://schemas.microsoft.com/office/powerpoint/2010/main" val="4159876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5.9</a:t>
            </a:r>
            <a:endParaRPr lang="en-US" dirty="0"/>
          </a:p>
          <a:p>
            <a:r>
              <a:rPr lang="en-US" sz="2800" dirty="0" smtClean="0"/>
              <a:t>Next Deadline for QSA</a:t>
            </a:r>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a:p>
          <a:p>
            <a:endParaRPr lang="en-US" sz="2800" dirty="0" smtClean="0"/>
          </a:p>
          <a:p>
            <a:endParaRPr lang="en-US" sz="2800" dirty="0" smtClean="0"/>
          </a:p>
          <a:p>
            <a:r>
              <a:rPr lang="en-US" sz="2800" dirty="0" smtClean="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gridCol w="2489200"/>
                <a:gridCol w="2489200"/>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November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6" name="Right Arrow 5"/>
          <p:cNvSpPr/>
          <p:nvPr/>
        </p:nvSpPr>
        <p:spPr>
          <a:xfrm>
            <a:off x="1066800" y="2895600"/>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sz="2800" dirty="0"/>
              <a:t>Tightening of timeline for TSP to complete FIS studies</a:t>
            </a:r>
          </a:p>
          <a:p>
            <a:pPr lvl="1"/>
            <a:r>
              <a:rPr lang="en-US" dirty="0"/>
              <a:t>Dependent on IE submittal of necessary data for each stage of FIS</a:t>
            </a:r>
          </a:p>
          <a:p>
            <a:pPr lvl="2"/>
            <a:r>
              <a:rPr lang="en-US" sz="2800" dirty="0"/>
              <a:t>Many data problems</a:t>
            </a:r>
          </a:p>
          <a:p>
            <a:pPr lvl="2"/>
            <a:r>
              <a:rPr lang="en-US" sz="2800" dirty="0"/>
              <a:t>TSP put timeline in study scope</a:t>
            </a:r>
          </a:p>
          <a:p>
            <a:pPr lvl="2"/>
            <a:r>
              <a:rPr lang="en-US" sz="2800" dirty="0"/>
              <a:t>TSP report minimum 180 days under ideal conditions</a:t>
            </a:r>
          </a:p>
          <a:p>
            <a:r>
              <a:rPr lang="en-US" sz="2800" dirty="0"/>
              <a:t>Alter PG section 5.4.8 (8) from “before meeting Section 6.9” to “before Initial Synchronization”.</a:t>
            </a:r>
          </a:p>
          <a:p>
            <a:pPr lvl="1"/>
            <a:r>
              <a:rPr lang="en-US" dirty="0"/>
              <a:t>Removed from PGRR062, added to </a:t>
            </a:r>
            <a:r>
              <a:rPr lang="en-US" dirty="0" err="1"/>
              <a:t>PGRRxxx</a:t>
            </a:r>
            <a:endParaRPr lang="en-US"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20</a:t>
            </a:fld>
            <a:endParaRPr lang="en-US"/>
          </a:p>
        </p:txBody>
      </p:sp>
    </p:spTree>
    <p:extLst>
      <p:ext uri="{BB962C8B-B14F-4D97-AF65-F5344CB8AC3E}">
        <p14:creationId xmlns:p14="http://schemas.microsoft.com/office/powerpoint/2010/main" val="34940452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PGRR’s Submitted</a:t>
            </a:r>
            <a:endParaRPr lang="en-US" dirty="0"/>
          </a:p>
        </p:txBody>
      </p:sp>
    </p:spTree>
    <p:extLst>
      <p:ext uri="{BB962C8B-B14F-4D97-AF65-F5344CB8AC3E}">
        <p14:creationId xmlns:p14="http://schemas.microsoft.com/office/powerpoint/2010/main" val="3981734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PGRR’s Submitted</a:t>
            </a:r>
            <a:endParaRPr lang="en-US" dirty="0"/>
          </a:p>
        </p:txBody>
      </p:sp>
      <p:sp>
        <p:nvSpPr>
          <p:cNvPr id="3" name="Content Placeholder 2"/>
          <p:cNvSpPr>
            <a:spLocks noGrp="1"/>
          </p:cNvSpPr>
          <p:nvPr>
            <p:ph idx="1"/>
          </p:nvPr>
        </p:nvSpPr>
        <p:spPr>
          <a:xfrm>
            <a:off x="533400" y="1371600"/>
            <a:ext cx="10134600" cy="4800600"/>
          </a:xfrm>
        </p:spPr>
        <p:txBody>
          <a:bodyPr/>
          <a:lstStyle/>
          <a:p>
            <a:r>
              <a:rPr lang="en-US" dirty="0"/>
              <a:t>062PGRR - Updates to Generation Interconnection or Change Request (GINR) </a:t>
            </a:r>
            <a:r>
              <a:rPr lang="en-US" dirty="0" smtClean="0"/>
              <a:t>Process – PLWG approval on May 23.  Next at June 7 ROS meeting</a:t>
            </a:r>
          </a:p>
          <a:p>
            <a:r>
              <a:rPr lang="en-US" dirty="0" err="1" smtClean="0"/>
              <a:t>xxxPGRR</a:t>
            </a:r>
            <a:r>
              <a:rPr lang="en-US" dirty="0"/>
              <a:t> - Interconnection Request Status </a:t>
            </a:r>
            <a:r>
              <a:rPr lang="en-US" dirty="0" smtClean="0"/>
              <a:t>Management – language review and IA review internal to ERCOT</a:t>
            </a:r>
          </a:p>
          <a:p>
            <a:r>
              <a:rPr lang="en-US" dirty="0" err="1"/>
              <a:t>xxxPGRR</a:t>
            </a:r>
            <a:r>
              <a:rPr lang="en-US" dirty="0"/>
              <a:t> </a:t>
            </a:r>
            <a:r>
              <a:rPr lang="en-US" dirty="0" smtClean="0"/>
              <a:t>– Re-Power Clarification – </a:t>
            </a:r>
            <a:r>
              <a:rPr lang="en-US" dirty="0"/>
              <a:t>language review and IA review internal to </a:t>
            </a:r>
            <a:r>
              <a:rPr lang="en-US" dirty="0" smtClean="0"/>
              <a:t>ERCOT</a:t>
            </a:r>
          </a:p>
          <a:p>
            <a:pPr marL="0"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22</a:t>
            </a:fld>
            <a:endParaRPr lang="en-US">
              <a:solidFill>
                <a:prstClr val="black">
                  <a:tint val="75000"/>
                </a:prstClr>
              </a:solidFill>
            </a:endParaRPr>
          </a:p>
        </p:txBody>
      </p:sp>
    </p:spTree>
    <p:extLst>
      <p:ext uri="{BB962C8B-B14F-4D97-AF65-F5344CB8AC3E}">
        <p14:creationId xmlns:p14="http://schemas.microsoft.com/office/powerpoint/2010/main" val="23487261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 Log</a:t>
            </a:r>
            <a:endParaRPr lang="en-US" dirty="0"/>
          </a:p>
        </p:txBody>
      </p:sp>
    </p:spTree>
    <p:extLst>
      <p:ext uri="{BB962C8B-B14F-4D97-AF65-F5344CB8AC3E}">
        <p14:creationId xmlns:p14="http://schemas.microsoft.com/office/powerpoint/2010/main" val="29857829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a:t>Projects must have a unique name</a:t>
            </a:r>
          </a:p>
        </p:txBody>
      </p:sp>
      <p:sp>
        <p:nvSpPr>
          <p:cNvPr id="3" name="Content Placeholder 2"/>
          <p:cNvSpPr>
            <a:spLocks noGrp="1"/>
          </p:cNvSpPr>
          <p:nvPr>
            <p:ph idx="1"/>
          </p:nvPr>
        </p:nvSpPr>
        <p:spPr>
          <a:xfrm>
            <a:off x="533400" y="1371600"/>
            <a:ext cx="10134600" cy="4800600"/>
          </a:xfrm>
        </p:spPr>
        <p:txBody>
          <a:bodyPr/>
          <a:lstStyle/>
          <a:p>
            <a:r>
              <a:rPr lang="en-US" dirty="0"/>
              <a:t>Interconnection requests must include a name that is not in use anywhere else in the ERCOT system and not too similar to any other name</a:t>
            </a:r>
          </a:p>
          <a:p>
            <a:pPr lvl="1"/>
            <a:r>
              <a:rPr lang="en-US" dirty="0"/>
              <a:t>Use ERCOT Planning Data Dictionary and GIS Report</a:t>
            </a:r>
          </a:p>
          <a:p>
            <a:pPr lvl="1"/>
            <a:r>
              <a:rPr lang="en-US" dirty="0"/>
              <a:t>ERCOT Operations uses NMMS model name but REs and TSPs may use different name.  It is critical that equipment names are unique, easy to spell, and pronounce, and used by all</a:t>
            </a:r>
          </a:p>
          <a:p>
            <a:pPr lvl="1"/>
            <a:r>
              <a:rPr lang="en-US" dirty="0"/>
              <a:t>Once a project name is acceptable to ERCOT it will not be changed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24</a:t>
            </a:fld>
            <a:endParaRPr lang="en-US"/>
          </a:p>
        </p:txBody>
      </p:sp>
    </p:spTree>
    <p:extLst>
      <p:ext uri="{BB962C8B-B14F-4D97-AF65-F5344CB8AC3E}">
        <p14:creationId xmlns:p14="http://schemas.microsoft.com/office/powerpoint/2010/main" val="15786168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a:t>Possible Changes to Interconnection Process	</a:t>
            </a:r>
            <a:br>
              <a:rPr lang="en-US" dirty="0"/>
            </a:br>
            <a:r>
              <a:rPr lang="en-US" dirty="0"/>
              <a:t>Propose new fee structure (Backlogged)</a:t>
            </a:r>
          </a:p>
        </p:txBody>
      </p:sp>
      <p:sp>
        <p:nvSpPr>
          <p:cNvPr id="3" name="Content Placeholder 2"/>
          <p:cNvSpPr>
            <a:spLocks noGrp="1"/>
          </p:cNvSpPr>
          <p:nvPr>
            <p:ph idx="1"/>
          </p:nvPr>
        </p:nvSpPr>
        <p:spPr>
          <a:xfrm>
            <a:off x="762000" y="1333500"/>
            <a:ext cx="10363200" cy="5194384"/>
          </a:xfrm>
        </p:spPr>
        <p:txBody>
          <a:bodyPr/>
          <a:lstStyle/>
          <a:p>
            <a:r>
              <a:rPr lang="en-US" dirty="0"/>
              <a:t>Propose a new fee structure to make sure that INRs are serious propositions and not fishing.</a:t>
            </a:r>
          </a:p>
          <a:p>
            <a:pPr lvl="1"/>
            <a:r>
              <a:rPr lang="en-US" dirty="0"/>
              <a:t>Overloads ERCOT staff with extraneous studies</a:t>
            </a:r>
          </a:p>
          <a:p>
            <a:pPr lvl="1"/>
            <a:r>
              <a:rPr lang="en-US" dirty="0"/>
              <a:t>More attention needs to be paid to screening study results where generation deliverability is shown to affected</a:t>
            </a:r>
          </a:p>
          <a:p>
            <a:pPr lvl="1"/>
            <a:r>
              <a:rPr lang="en-US" dirty="0"/>
              <a:t>Graduated scale </a:t>
            </a:r>
            <a:r>
              <a:rPr lang="en-US" dirty="0"/>
              <a:t>(</a:t>
            </a:r>
            <a:r>
              <a:rPr lang="en-US" dirty="0" err="1"/>
              <a:t>inc</a:t>
            </a:r>
            <a:r>
              <a:rPr lang="en-US" dirty="0"/>
              <a:t>) </a:t>
            </a:r>
            <a:r>
              <a:rPr lang="en-US" dirty="0" smtClean="0"/>
              <a:t>for </a:t>
            </a:r>
            <a:r>
              <a:rPr lang="en-US" dirty="0"/>
              <a:t>subsequent INR </a:t>
            </a:r>
            <a:r>
              <a:rPr lang="en-US" dirty="0" smtClean="0"/>
              <a:t>requests?</a:t>
            </a:r>
            <a:endParaRPr lang="en-US" dirty="0"/>
          </a:p>
          <a:p>
            <a:pPr lvl="1"/>
            <a:r>
              <a:rPr lang="en-US" dirty="0"/>
              <a:t>Higher fee for INR to voltage less than 345 </a:t>
            </a:r>
            <a:r>
              <a:rPr lang="en-US" dirty="0" smtClean="0"/>
              <a:t>kV </a:t>
            </a:r>
            <a:r>
              <a:rPr lang="en-US" dirty="0"/>
              <a:t>since studies are more involved and lines more congested?</a:t>
            </a:r>
            <a:endParaRPr lang="en-US" dirty="0"/>
          </a:p>
          <a:p>
            <a:pPr lvl="1"/>
            <a:r>
              <a:rPr lang="en-US" dirty="0"/>
              <a:t>Non-responsive INR’s moved to TBD status </a:t>
            </a:r>
            <a:r>
              <a:rPr lang="en-US" dirty="0"/>
              <a:t>must </a:t>
            </a:r>
            <a:r>
              <a:rPr lang="en-US" dirty="0"/>
              <a:t>pay fee to move forward from that status</a:t>
            </a:r>
          </a:p>
        </p:txBody>
      </p:sp>
      <p:sp>
        <p:nvSpPr>
          <p:cNvPr id="4" name="Slide Number Placeholder 3"/>
          <p:cNvSpPr>
            <a:spLocks noGrp="1"/>
          </p:cNvSpPr>
          <p:nvPr>
            <p:ph type="sldNum" sz="quarter" idx="4"/>
          </p:nvPr>
        </p:nvSpPr>
        <p:spPr/>
        <p:txBody>
          <a:bodyPr/>
          <a:lstStyle/>
          <a:p>
            <a:fld id="{1D93BD3E-1E9A-4970-A6F7-E7AC52762E0C}" type="slidenum">
              <a:rPr lang="en-US" smtClean="0"/>
              <a:pPr/>
              <a:t>25</a:t>
            </a:fld>
            <a:endParaRPr lang="en-US"/>
          </a:p>
        </p:txBody>
      </p:sp>
    </p:spTree>
    <p:extLst>
      <p:ext uri="{BB962C8B-B14F-4D97-AF65-F5344CB8AC3E}">
        <p14:creationId xmlns:p14="http://schemas.microsoft.com/office/powerpoint/2010/main" val="27941390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a:hlinkClick r:id="rId3"/>
              </a:rPr>
              <a:t>GINR@ercot.com</a:t>
            </a:r>
            <a:r>
              <a:rPr lang="en-US" dirty="0"/>
              <a:t> - still used for INR activity</a:t>
            </a:r>
          </a:p>
          <a:p>
            <a:r>
              <a:rPr lang="en-US" dirty="0">
                <a:hlinkClick r:id="rId4"/>
              </a:rPr>
              <a:t>ResourceIntegrationDepartment@ercot.com</a:t>
            </a:r>
            <a:r>
              <a:rPr lang="en-US" dirty="0"/>
              <a:t> is distribution list for Resource Integration department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26</a:t>
            </a:fld>
            <a:endParaRPr lang="en-US"/>
          </a:p>
        </p:txBody>
      </p:sp>
    </p:spTree>
    <p:extLst>
      <p:ext uri="{BB962C8B-B14F-4D97-AF65-F5344CB8AC3E}">
        <p14:creationId xmlns:p14="http://schemas.microsoft.com/office/powerpoint/2010/main" val="33040181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spTree>
    <p:extLst>
      <p:ext uri="{BB962C8B-B14F-4D97-AF65-F5344CB8AC3E}">
        <p14:creationId xmlns:p14="http://schemas.microsoft.com/office/powerpoint/2010/main" val="39948612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following are old slides for reference only</a:t>
            </a:r>
            <a:endParaRPr lang="en-US" dirty="0"/>
          </a:p>
        </p:txBody>
      </p:sp>
    </p:spTree>
    <p:extLst>
      <p:ext uri="{BB962C8B-B14F-4D97-AF65-F5344CB8AC3E}">
        <p14:creationId xmlns:p14="http://schemas.microsoft.com/office/powerpoint/2010/main" val="27013795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TBD Status</a:t>
            </a:r>
            <a:endParaRPr lang="en-US" dirty="0"/>
          </a:p>
        </p:txBody>
      </p:sp>
      <p:sp>
        <p:nvSpPr>
          <p:cNvPr id="3" name="Content Placeholder 2"/>
          <p:cNvSpPr>
            <a:spLocks noGrp="1"/>
          </p:cNvSpPr>
          <p:nvPr>
            <p:ph idx="1"/>
          </p:nvPr>
        </p:nvSpPr>
        <p:spPr/>
        <p:txBody>
          <a:bodyPr/>
          <a:lstStyle/>
          <a:p>
            <a:pPr lvl="1"/>
            <a:r>
              <a:rPr lang="en-US" dirty="0" smtClean="0"/>
              <a:t>ERCOT </a:t>
            </a:r>
            <a:r>
              <a:rPr lang="en-US" dirty="0"/>
              <a:t>will move INR with no communication to a new status, tentatively called TBD Status</a:t>
            </a:r>
            <a:r>
              <a:rPr lang="en-US" dirty="0" smtClean="0"/>
              <a:t>.</a:t>
            </a:r>
          </a:p>
          <a:p>
            <a:pPr lvl="1"/>
            <a:r>
              <a:rPr lang="en-US" dirty="0" smtClean="0"/>
              <a:t>INR in TBD Status will be calculated separately in GIS Reports.</a:t>
            </a:r>
          </a:p>
          <a:p>
            <a:pPr lvl="1"/>
            <a:r>
              <a:rPr lang="en-US" dirty="0" smtClean="0"/>
              <a:t>INR in TBD Status will have to pay INR fees again to move forward, keeping the INR number</a:t>
            </a:r>
          </a:p>
          <a:p>
            <a:pPr lvl="2"/>
            <a:r>
              <a:rPr lang="en-US" dirty="0" smtClean="0"/>
              <a:t>FIS studies may have to be updated or redone</a:t>
            </a:r>
          </a:p>
          <a:p>
            <a:pPr lvl="2"/>
            <a:r>
              <a:rPr lang="en-US" dirty="0" smtClean="0"/>
              <a:t>RARF data may have to be updated</a:t>
            </a:r>
          </a:p>
          <a:p>
            <a:pPr lvl="1"/>
            <a:r>
              <a:rPr lang="en-US" dirty="0" smtClean="0"/>
              <a:t>INR in TBD Status can cancel their request for no cost</a:t>
            </a:r>
          </a:p>
          <a:p>
            <a:pPr lvl="1"/>
            <a:r>
              <a:rPr lang="en-US" dirty="0" smtClean="0"/>
              <a:t>INR in TBD Status for </a:t>
            </a:r>
            <a:r>
              <a:rPr lang="en-US" dirty="0" smtClean="0">
                <a:solidFill>
                  <a:srgbClr val="FF0000"/>
                </a:solidFill>
              </a:rPr>
              <a:t>60 days </a:t>
            </a:r>
            <a:r>
              <a:rPr lang="en-US" dirty="0" smtClean="0"/>
              <a:t>will follow cancellation process</a:t>
            </a:r>
          </a:p>
          <a:p>
            <a:pPr lvl="1"/>
            <a:r>
              <a:rPr lang="en-US" dirty="0" smtClean="0"/>
              <a:t>PGRR to define this in 2018</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29</a:t>
            </a:fld>
            <a:endParaRPr lang="en-US" dirty="0">
              <a:solidFill>
                <a:prstClr val="black">
                  <a:tint val="75000"/>
                </a:prstClr>
              </a:solidFill>
            </a:endParaRPr>
          </a:p>
        </p:txBody>
      </p:sp>
    </p:spTree>
    <p:extLst>
      <p:ext uri="{BB962C8B-B14F-4D97-AF65-F5344CB8AC3E}">
        <p14:creationId xmlns:p14="http://schemas.microsoft.com/office/powerpoint/2010/main" val="9850359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a:t>
            </a:r>
            <a:r>
              <a:rPr lang="en-US" dirty="0"/>
              <a:t>5.9, Quarterly Stability Assessment</a:t>
            </a:r>
          </a:p>
          <a:p>
            <a:r>
              <a:rPr lang="en-US" sz="2800" dirty="0" smtClean="0"/>
              <a:t>Issue’s seen in the QSA that had May 1, 2018 deadline</a:t>
            </a:r>
          </a:p>
          <a:p>
            <a:pPr lvl="1"/>
            <a:r>
              <a:rPr lang="en-US" sz="2400" dirty="0" smtClean="0"/>
              <a:t>10 day comment period for FIS</a:t>
            </a:r>
          </a:p>
          <a:p>
            <a:pPr lvl="2"/>
            <a:r>
              <a:rPr lang="en-US" sz="2000" dirty="0" smtClean="0"/>
              <a:t>Needs to be complete before QSA deadline</a:t>
            </a:r>
          </a:p>
          <a:p>
            <a:pPr lvl="2"/>
            <a:r>
              <a:rPr lang="en-US" sz="2000" dirty="0" smtClean="0"/>
              <a:t>TSPs need to plan for it</a:t>
            </a:r>
          </a:p>
          <a:p>
            <a:pPr lvl="1"/>
            <a:r>
              <a:rPr lang="en-US" sz="2400" dirty="0" smtClean="0"/>
              <a:t>Dynamic data validation </a:t>
            </a:r>
          </a:p>
          <a:p>
            <a:pPr lvl="2"/>
            <a:r>
              <a:rPr lang="en-US" sz="2000" dirty="0" smtClean="0"/>
              <a:t>Dependent on FIS Stability study</a:t>
            </a:r>
          </a:p>
          <a:p>
            <a:pPr lvl="2"/>
            <a:r>
              <a:rPr lang="en-US" sz="2000" dirty="0" smtClean="0"/>
              <a:t>Need to meet PG 6.9 15 to 30 days prior to QSA deadline</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2410443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43682"/>
            <a:ext cx="9601200" cy="1127918"/>
          </a:xfrm>
        </p:spPr>
        <p:txBody>
          <a:bodyPr/>
          <a:lstStyle/>
          <a:p>
            <a:r>
              <a:rPr lang="en-US" dirty="0"/>
              <a:t>Possible Changes to Interconnection Process	</a:t>
            </a:r>
            <a:br>
              <a:rPr lang="en-US" dirty="0"/>
            </a:br>
            <a:r>
              <a:rPr lang="en-US" dirty="0"/>
              <a:t>Sale of project before commercial operation</a:t>
            </a:r>
          </a:p>
        </p:txBody>
      </p:sp>
      <p:sp>
        <p:nvSpPr>
          <p:cNvPr id="3" name="Content Placeholder 2"/>
          <p:cNvSpPr>
            <a:spLocks noGrp="1"/>
          </p:cNvSpPr>
          <p:nvPr>
            <p:ph idx="1"/>
          </p:nvPr>
        </p:nvSpPr>
        <p:spPr>
          <a:xfrm>
            <a:off x="990600" y="1371600"/>
            <a:ext cx="9982200" cy="5334000"/>
          </a:xfrm>
        </p:spPr>
        <p:txBody>
          <a:bodyPr/>
          <a:lstStyle/>
          <a:p>
            <a:r>
              <a:rPr lang="en-US" dirty="0"/>
              <a:t>Seller informs ERCOT of sale, identifies buyer, and provides contact information</a:t>
            </a:r>
          </a:p>
          <a:p>
            <a:r>
              <a:rPr lang="en-US" dirty="0"/>
              <a:t>ERCOT asks buyer to confirm by submitting an updated RARF including contacts.</a:t>
            </a:r>
          </a:p>
          <a:p>
            <a:r>
              <a:rPr lang="en-US" dirty="0"/>
              <a:t>ERCOT places project into </a:t>
            </a:r>
            <a:r>
              <a:rPr lang="en-US" dirty="0">
                <a:solidFill>
                  <a:srgbClr val="FF0000"/>
                </a:solidFill>
              </a:rPr>
              <a:t>TBD status </a:t>
            </a:r>
            <a:r>
              <a:rPr lang="en-US" dirty="0"/>
              <a:t>until RARF confirmation received.</a:t>
            </a:r>
          </a:p>
          <a:p>
            <a:r>
              <a:rPr lang="en-US" dirty="0"/>
              <a:t>ERCOT will cancel any project left in </a:t>
            </a:r>
            <a:r>
              <a:rPr lang="en-US" dirty="0">
                <a:solidFill>
                  <a:srgbClr val="FF0000"/>
                </a:solidFill>
              </a:rPr>
              <a:t>TBD status </a:t>
            </a:r>
            <a:r>
              <a:rPr lang="en-US" dirty="0"/>
              <a:t>for more than </a:t>
            </a:r>
            <a:r>
              <a:rPr lang="en-US" dirty="0">
                <a:solidFill>
                  <a:srgbClr val="FF0000"/>
                </a:solidFill>
              </a:rPr>
              <a:t>60</a:t>
            </a:r>
            <a:r>
              <a:rPr lang="en-US" dirty="0"/>
              <a:t> days.</a:t>
            </a:r>
          </a:p>
          <a:p>
            <a:r>
              <a:rPr lang="en-US" dirty="0">
                <a:solidFill>
                  <a:srgbClr val="FF0000"/>
                </a:solidFill>
              </a:rPr>
              <a:t>Project clock continues to click while in TBD status</a:t>
            </a:r>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30</a:t>
            </a:fld>
            <a:endParaRPr lang="en-US" dirty="0">
              <a:solidFill>
                <a:prstClr val="black">
                  <a:tint val="75000"/>
                </a:prstClr>
              </a:solidFill>
            </a:endParaRPr>
          </a:p>
        </p:txBody>
      </p:sp>
    </p:spTree>
    <p:extLst>
      <p:ext uri="{BB962C8B-B14F-4D97-AF65-F5344CB8AC3E}">
        <p14:creationId xmlns:p14="http://schemas.microsoft.com/office/powerpoint/2010/main" val="12518668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1127918"/>
          </a:xfrm>
        </p:spPr>
        <p:txBody>
          <a:bodyPr/>
          <a:lstStyle/>
          <a:p>
            <a:r>
              <a:rPr lang="en-US" dirty="0"/>
              <a:t>Possible Changes to Interconnection Process	</a:t>
            </a:r>
            <a:br>
              <a:rPr lang="en-US" dirty="0"/>
            </a:br>
            <a:r>
              <a:rPr lang="en-US" dirty="0"/>
              <a:t>Developers must reply to ERCOT requests</a:t>
            </a:r>
          </a:p>
        </p:txBody>
      </p:sp>
      <p:sp>
        <p:nvSpPr>
          <p:cNvPr id="3" name="Content Placeholder 2"/>
          <p:cNvSpPr>
            <a:spLocks noGrp="1"/>
          </p:cNvSpPr>
          <p:nvPr>
            <p:ph idx="1"/>
          </p:nvPr>
        </p:nvSpPr>
        <p:spPr>
          <a:xfrm>
            <a:off x="838200" y="1381125"/>
            <a:ext cx="9982200" cy="4511040"/>
          </a:xfrm>
        </p:spPr>
        <p:txBody>
          <a:bodyPr/>
          <a:lstStyle/>
          <a:p>
            <a:r>
              <a:rPr lang="en-US" dirty="0"/>
              <a:t>When ERCOT staff request additional or updated information about a project, the developer shall either answer in full or acknowledge the request within </a:t>
            </a:r>
            <a:r>
              <a:rPr lang="en-US" dirty="0" smtClean="0">
                <a:solidFill>
                  <a:srgbClr val="FF0000"/>
                </a:solidFill>
              </a:rPr>
              <a:t>10</a:t>
            </a:r>
            <a:r>
              <a:rPr lang="en-US" dirty="0" smtClean="0"/>
              <a:t> </a:t>
            </a:r>
            <a:r>
              <a:rPr lang="en-US" dirty="0"/>
              <a:t>days and commit to answering by a future date.  PG 5.3.2(1</a:t>
            </a:r>
            <a:r>
              <a:rPr lang="en-US" dirty="0" smtClean="0"/>
              <a:t>).  </a:t>
            </a:r>
            <a:r>
              <a:rPr lang="en-US" dirty="0" smtClean="0">
                <a:solidFill>
                  <a:srgbClr val="FF0000"/>
                </a:solidFill>
              </a:rPr>
              <a:t>This request will be done by email for documentation purposes.  </a:t>
            </a:r>
            <a:endParaRPr lang="en-US" dirty="0">
              <a:solidFill>
                <a:srgbClr val="FF0000"/>
              </a:solidFill>
            </a:endParaRPr>
          </a:p>
          <a:p>
            <a:r>
              <a:rPr lang="en-US" dirty="0" smtClean="0">
                <a:solidFill>
                  <a:srgbClr val="FF0000"/>
                </a:solidFill>
              </a:rPr>
              <a:t>INR will be put in TBD Status after 10 days</a:t>
            </a:r>
          </a:p>
          <a:p>
            <a:r>
              <a:rPr lang="en-US" dirty="0" smtClean="0">
                <a:solidFill>
                  <a:srgbClr val="FF0000"/>
                </a:solidFill>
              </a:rPr>
              <a:t>ERCOT </a:t>
            </a:r>
            <a:r>
              <a:rPr lang="en-US" dirty="0">
                <a:solidFill>
                  <a:srgbClr val="FF0000"/>
                </a:solidFill>
              </a:rPr>
              <a:t>will cancel any project left in TBD status for more than 60 days</a:t>
            </a:r>
            <a:r>
              <a:rPr lang="en-US" dirty="0"/>
              <a:t>.</a:t>
            </a:r>
          </a:p>
          <a:p>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31</a:t>
            </a:fld>
            <a:endParaRPr lang="en-US" dirty="0">
              <a:solidFill>
                <a:prstClr val="black">
                  <a:tint val="75000"/>
                </a:prstClr>
              </a:solidFill>
            </a:endParaRPr>
          </a:p>
        </p:txBody>
      </p:sp>
    </p:spTree>
    <p:extLst>
      <p:ext uri="{BB962C8B-B14F-4D97-AF65-F5344CB8AC3E}">
        <p14:creationId xmlns:p14="http://schemas.microsoft.com/office/powerpoint/2010/main" val="65809101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10058400" cy="1051718"/>
          </a:xfrm>
        </p:spPr>
        <p:txBody>
          <a:bodyPr/>
          <a:lstStyle/>
          <a:p>
            <a:r>
              <a:rPr lang="en-US" dirty="0"/>
              <a:t>Possible Changes to Interconnection Process	</a:t>
            </a:r>
            <a:br>
              <a:rPr lang="en-US" dirty="0"/>
            </a:br>
            <a:r>
              <a:rPr lang="en-US" dirty="0"/>
              <a:t>Biannual Attestations as Proof of Life and Communication</a:t>
            </a:r>
          </a:p>
        </p:txBody>
      </p:sp>
      <p:sp>
        <p:nvSpPr>
          <p:cNvPr id="3" name="Content Placeholder 2"/>
          <p:cNvSpPr>
            <a:spLocks noGrp="1"/>
          </p:cNvSpPr>
          <p:nvPr>
            <p:ph idx="1"/>
          </p:nvPr>
        </p:nvSpPr>
        <p:spPr>
          <a:xfrm>
            <a:off x="762000" y="1295400"/>
            <a:ext cx="9372600" cy="5232484"/>
          </a:xfrm>
        </p:spPr>
        <p:txBody>
          <a:bodyPr/>
          <a:lstStyle/>
          <a:p>
            <a:r>
              <a:rPr lang="en-US" sz="2800" dirty="0"/>
              <a:t>Bi-Annual RARF attestations are required by PG 5.3.2 (3)</a:t>
            </a:r>
            <a:r>
              <a:rPr lang="en-US" sz="2400" dirty="0"/>
              <a:t> </a:t>
            </a:r>
          </a:p>
          <a:p>
            <a:pPr lvl="1"/>
            <a:r>
              <a:rPr lang="en-US" sz="2400" dirty="0"/>
              <a:t>There are numerous INR projects that have not had action in years</a:t>
            </a:r>
          </a:p>
          <a:p>
            <a:pPr lvl="1"/>
            <a:r>
              <a:rPr lang="en-US" sz="2400" dirty="0"/>
              <a:t>These INRs need to be </a:t>
            </a:r>
            <a:r>
              <a:rPr lang="en-US" sz="2400" dirty="0" smtClean="0"/>
              <a:t>cancelled to </a:t>
            </a:r>
            <a:r>
              <a:rPr lang="en-US" sz="2400" dirty="0"/>
              <a:t>keep project list reflective of active projects</a:t>
            </a:r>
          </a:p>
          <a:p>
            <a:pPr lvl="1"/>
            <a:r>
              <a:rPr lang="en-US" sz="2400" dirty="0"/>
              <a:t>Attestations will alert ERCOT to projects not active or where </a:t>
            </a:r>
            <a:r>
              <a:rPr lang="en-US" sz="2400" dirty="0" smtClean="0"/>
              <a:t>communication avenues (email, phone) are not correct</a:t>
            </a:r>
            <a:endParaRPr lang="en-US" sz="2400" dirty="0"/>
          </a:p>
          <a:p>
            <a:pPr lvl="1"/>
            <a:r>
              <a:rPr lang="en-US" sz="2400" dirty="0"/>
              <a:t>New GINR app will provide attestation (slide 21). </a:t>
            </a:r>
          </a:p>
          <a:p>
            <a:pPr lvl="1"/>
            <a:r>
              <a:rPr lang="en-US" sz="2400" dirty="0">
                <a:solidFill>
                  <a:srgbClr val="FF0000"/>
                </a:solidFill>
              </a:rPr>
              <a:t>Separate attestation from RARF </a:t>
            </a:r>
            <a:r>
              <a:rPr lang="en-US" sz="2400" dirty="0" smtClean="0">
                <a:solidFill>
                  <a:srgbClr val="FF0000"/>
                </a:solidFill>
              </a:rPr>
              <a:t>submittal</a:t>
            </a:r>
          </a:p>
          <a:p>
            <a:pPr lvl="1"/>
            <a:r>
              <a:rPr lang="en-US" sz="2400" dirty="0" smtClean="0">
                <a:solidFill>
                  <a:srgbClr val="FF0000"/>
                </a:solidFill>
              </a:rPr>
              <a:t>Move GINR that has missed an attestation to TBD status if communication attempts fail</a:t>
            </a:r>
            <a:endParaRPr lang="en-US" sz="24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32</a:t>
            </a:fld>
            <a:endParaRPr lang="en-US">
              <a:solidFill>
                <a:prstClr val="black">
                  <a:tint val="75000"/>
                </a:prstClr>
              </a:solidFill>
            </a:endParaRPr>
          </a:p>
        </p:txBody>
      </p:sp>
    </p:spTree>
    <p:extLst>
      <p:ext uri="{BB962C8B-B14F-4D97-AF65-F5344CB8AC3E}">
        <p14:creationId xmlns:p14="http://schemas.microsoft.com/office/powerpoint/2010/main" val="407283081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a:t>Possible Changes to Interconnection Process </a:t>
            </a:r>
            <a:br>
              <a:rPr lang="en-US" dirty="0"/>
            </a:br>
            <a:r>
              <a:rPr lang="en-US" dirty="0"/>
              <a:t>Temporary and Permanent POI in same INR</a:t>
            </a:r>
          </a:p>
        </p:txBody>
      </p:sp>
      <p:sp>
        <p:nvSpPr>
          <p:cNvPr id="3" name="Content Placeholder 2"/>
          <p:cNvSpPr>
            <a:spLocks noGrp="1"/>
          </p:cNvSpPr>
          <p:nvPr>
            <p:ph idx="1"/>
          </p:nvPr>
        </p:nvSpPr>
        <p:spPr>
          <a:xfrm>
            <a:off x="1295400" y="1181100"/>
            <a:ext cx="8915400" cy="5461084"/>
          </a:xfrm>
        </p:spPr>
        <p:txBody>
          <a:bodyPr/>
          <a:lstStyle/>
          <a:p>
            <a:r>
              <a:rPr lang="en-US" sz="2400" dirty="0"/>
              <a:t>Aug 30: No longer allow temporary POI and permanent POI studies in same INR.  These will be submitted as separate INRs.  Currently allowed by PG 5.4.2.2 (2) if agreed by IE and TSP</a:t>
            </a:r>
          </a:p>
          <a:p>
            <a:pPr lvl="1"/>
            <a:r>
              <a:rPr lang="en-US" sz="2000" dirty="0"/>
              <a:t>Different POI quite often have very different power flow results</a:t>
            </a:r>
          </a:p>
          <a:p>
            <a:pPr lvl="1"/>
            <a:r>
              <a:rPr lang="en-US" sz="2000" dirty="0"/>
              <a:t>Leads to situation where a GTC is not needed for temporary POI but is needed for permanent POI</a:t>
            </a:r>
          </a:p>
          <a:p>
            <a:pPr lvl="1"/>
            <a:r>
              <a:rPr lang="en-US" sz="2000" dirty="0">
                <a:solidFill>
                  <a:srgbClr val="FF0000"/>
                </a:solidFill>
              </a:rPr>
              <a:t>Comment:  need for Temp POI not known until FIS underway</a:t>
            </a:r>
          </a:p>
          <a:p>
            <a:r>
              <a:rPr lang="en-US" sz="2400" dirty="0" smtClean="0">
                <a:solidFill>
                  <a:srgbClr val="FF0000"/>
                </a:solidFill>
              </a:rPr>
              <a:t>Dec 18: For </a:t>
            </a:r>
            <a:r>
              <a:rPr lang="en-US" sz="2400" dirty="0">
                <a:solidFill>
                  <a:srgbClr val="FF0000"/>
                </a:solidFill>
              </a:rPr>
              <a:t>further discussion:  Temp and Perm POI at the same physical location can be in same INR if at the same location.</a:t>
            </a:r>
          </a:p>
          <a:p>
            <a:pPr lvl="1"/>
            <a:r>
              <a:rPr lang="en-US" sz="2000" dirty="0">
                <a:solidFill>
                  <a:srgbClr val="FF0000"/>
                </a:solidFill>
              </a:rPr>
              <a:t>If not at same location, then separate into two INRs and temp POI must </a:t>
            </a:r>
            <a:r>
              <a:rPr lang="en-US" sz="2000" dirty="0" smtClean="0">
                <a:solidFill>
                  <a:srgbClr val="FF0000"/>
                </a:solidFill>
              </a:rPr>
              <a:t>have </a:t>
            </a:r>
            <a:r>
              <a:rPr lang="en-US" sz="2000" dirty="0">
                <a:solidFill>
                  <a:srgbClr val="FF0000"/>
                </a:solidFill>
              </a:rPr>
              <a:t>breakers and built to possibly be permanent.</a:t>
            </a:r>
          </a:p>
          <a:p>
            <a:pPr lvl="1"/>
            <a:r>
              <a:rPr lang="en-US" sz="2000" dirty="0">
                <a:solidFill>
                  <a:srgbClr val="FF0000"/>
                </a:solidFill>
              </a:rPr>
              <a:t>Temp and perm POI in same INR, 16.5 requirements must be met for entire INR (both temp and perm POI) to synchronize at temp POI</a:t>
            </a:r>
          </a:p>
        </p:txBody>
      </p:sp>
      <p:sp>
        <p:nvSpPr>
          <p:cNvPr id="4" name="Slide Number Placeholder 3"/>
          <p:cNvSpPr>
            <a:spLocks noGrp="1"/>
          </p:cNvSpPr>
          <p:nvPr>
            <p:ph type="sldNum" sz="quarter" idx="4"/>
          </p:nvPr>
        </p:nvSpPr>
        <p:spPr/>
        <p:txBody>
          <a:bodyPr/>
          <a:lstStyle/>
          <a:p>
            <a:fld id="{1D93BD3E-1E9A-4970-A6F7-E7AC52762E0C}" type="slidenum">
              <a:rPr lang="en-US" smtClean="0"/>
              <a:pPr/>
              <a:t>33</a:t>
            </a:fld>
            <a:endParaRPr lang="en-US"/>
          </a:p>
        </p:txBody>
      </p:sp>
    </p:spTree>
    <p:extLst>
      <p:ext uri="{BB962C8B-B14F-4D97-AF65-F5344CB8AC3E}">
        <p14:creationId xmlns:p14="http://schemas.microsoft.com/office/powerpoint/2010/main" val="319240146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762000" y="1077468"/>
            <a:ext cx="11125200" cy="5747278"/>
          </a:xfrm>
        </p:spPr>
        <p:txBody>
          <a:bodyPr/>
          <a:lstStyle/>
          <a:p>
            <a:pPr marL="0" indent="0">
              <a:buNone/>
            </a:pPr>
            <a:r>
              <a:rPr lang="en-US" sz="2400" dirty="0" smtClean="0"/>
              <a:t>Having one INR number refer to different POI’s and/or different COD’s  is not practical and difficult to track</a:t>
            </a:r>
          </a:p>
          <a:p>
            <a:r>
              <a:rPr lang="en-US" sz="2400" dirty="0" smtClean="0"/>
              <a:t>Once a Temporary POI is decided upon, a new INR number will be created using “</a:t>
            </a:r>
            <a:r>
              <a:rPr lang="en-US" sz="2400" dirty="0" err="1" smtClean="0"/>
              <a:t>xxxx</a:t>
            </a:r>
            <a:r>
              <a:rPr lang="en-US" sz="2400" dirty="0" smtClean="0"/>
              <a:t>” = “9zzz” </a:t>
            </a:r>
            <a:r>
              <a:rPr lang="en-US" sz="2400" dirty="0"/>
              <a:t>(format </a:t>
            </a:r>
            <a:r>
              <a:rPr lang="en-US" sz="2400" dirty="0" err="1" smtClean="0"/>
              <a:t>yrINRxxxx</a:t>
            </a:r>
            <a:r>
              <a:rPr lang="en-US" sz="2400" dirty="0" smtClean="0"/>
              <a:t>) where “</a:t>
            </a:r>
            <a:r>
              <a:rPr lang="en-US" sz="2400" dirty="0" err="1" smtClean="0"/>
              <a:t>zzz</a:t>
            </a:r>
            <a:r>
              <a:rPr lang="en-US" sz="2400" dirty="0" smtClean="0"/>
              <a:t>” is the last three digits of original INR number </a:t>
            </a:r>
          </a:p>
          <a:p>
            <a:pPr lvl="1"/>
            <a:r>
              <a:rPr lang="en-US" sz="2400" dirty="0" smtClean="0"/>
              <a:t>Remainder of activity only for temporary POI and its corresponding COD.</a:t>
            </a:r>
          </a:p>
          <a:p>
            <a:pPr lvl="1"/>
            <a:r>
              <a:rPr lang="en-US" sz="2400" dirty="0" smtClean="0"/>
              <a:t>FIS study will complete short circuit and stability studies using only temp POI</a:t>
            </a:r>
          </a:p>
          <a:p>
            <a:pPr lvl="1"/>
            <a:r>
              <a:rPr lang="en-US" sz="2400" dirty="0" smtClean="0"/>
              <a:t>SSR study (if required) will only be for temp POI</a:t>
            </a:r>
          </a:p>
          <a:p>
            <a:pPr lvl="1"/>
            <a:r>
              <a:rPr lang="en-US" sz="2400" dirty="0"/>
              <a:t>TSP </a:t>
            </a:r>
            <a:r>
              <a:rPr lang="en-US" sz="2400" dirty="0" smtClean="0"/>
              <a:t>charges for this portion of FIS</a:t>
            </a:r>
          </a:p>
          <a:p>
            <a:pPr lvl="1"/>
            <a:r>
              <a:rPr lang="en-US" sz="2400" dirty="0" smtClean="0"/>
              <a:t>Facility, NTP </a:t>
            </a:r>
            <a:r>
              <a:rPr lang="en-US" sz="2400" dirty="0"/>
              <a:t>and Financial Security </a:t>
            </a:r>
            <a:r>
              <a:rPr lang="en-US" sz="2400" dirty="0" smtClean="0"/>
              <a:t>needed to cover both temporary and permanent POI</a:t>
            </a:r>
          </a:p>
          <a:p>
            <a:pPr lvl="1"/>
            <a:r>
              <a:rPr lang="en-US" sz="2400" dirty="0" smtClean="0"/>
              <a:t>Temp POI use will be granted for up to 26 months</a:t>
            </a:r>
          </a:p>
          <a:p>
            <a:pPr lvl="2"/>
            <a:r>
              <a:rPr lang="en-US" dirty="0" smtClean="0"/>
              <a:t>Extensions only granted for TSP requests</a:t>
            </a:r>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34</a:t>
            </a:fld>
            <a:endParaRPr lang="en-US"/>
          </a:p>
        </p:txBody>
      </p:sp>
    </p:spTree>
    <p:extLst>
      <p:ext uri="{BB962C8B-B14F-4D97-AF65-F5344CB8AC3E}">
        <p14:creationId xmlns:p14="http://schemas.microsoft.com/office/powerpoint/2010/main" val="366141686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1295400" y="1181100"/>
            <a:ext cx="9448800" cy="5461084"/>
          </a:xfrm>
        </p:spPr>
        <p:txBody>
          <a:bodyPr/>
          <a:lstStyle/>
          <a:p>
            <a:pPr marL="0" indent="0">
              <a:buNone/>
            </a:pPr>
            <a:r>
              <a:rPr lang="en-US" sz="2400" dirty="0" smtClean="0"/>
              <a:t>Having one INR number refer to different POI and/or different COD  is not practical and difficult to track</a:t>
            </a:r>
          </a:p>
          <a:p>
            <a:r>
              <a:rPr lang="en-US" sz="2400" dirty="0" smtClean="0"/>
              <a:t>The original INR number will be used for the Permanent POI and its corresponding COD.</a:t>
            </a:r>
          </a:p>
          <a:p>
            <a:pPr lvl="1"/>
            <a:r>
              <a:rPr lang="en-US" sz="2400" dirty="0" smtClean="0"/>
              <a:t>Screening Study Fee will not be needed if already paid</a:t>
            </a:r>
          </a:p>
          <a:p>
            <a:pPr lvl="1"/>
            <a:r>
              <a:rPr lang="en-US" sz="2400" dirty="0" smtClean="0"/>
              <a:t>FIS Fee will not be needed if already paid</a:t>
            </a:r>
          </a:p>
          <a:p>
            <a:pPr lvl="1"/>
            <a:r>
              <a:rPr lang="en-US" sz="2400" dirty="0"/>
              <a:t>FIS study will complete </a:t>
            </a:r>
            <a:r>
              <a:rPr lang="en-US" sz="2400" dirty="0" smtClean="0"/>
              <a:t>all FIS studies required by TSP using </a:t>
            </a:r>
            <a:r>
              <a:rPr lang="en-US" sz="2400" dirty="0"/>
              <a:t>only </a:t>
            </a:r>
            <a:r>
              <a:rPr lang="en-US" sz="2400" dirty="0" smtClean="0"/>
              <a:t>perm POI and COD not already completed</a:t>
            </a:r>
            <a:endParaRPr lang="en-US" sz="2400" dirty="0"/>
          </a:p>
          <a:p>
            <a:pPr lvl="1"/>
            <a:r>
              <a:rPr lang="en-US" sz="2400" dirty="0"/>
              <a:t>SSR study (if required) will </a:t>
            </a:r>
            <a:r>
              <a:rPr lang="en-US" sz="2400" dirty="0" smtClean="0"/>
              <a:t>be done for perm POI</a:t>
            </a:r>
          </a:p>
          <a:p>
            <a:pPr lvl="1"/>
            <a:r>
              <a:rPr lang="en-US" sz="2400" dirty="0" smtClean="0"/>
              <a:t>TSP can charge for additional work for this part of FIS</a:t>
            </a:r>
          </a:p>
          <a:p>
            <a:pPr lvl="1"/>
            <a:endParaRPr lang="en-US" sz="20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35</a:t>
            </a:fld>
            <a:endParaRPr lang="en-US"/>
          </a:p>
        </p:txBody>
      </p:sp>
    </p:spTree>
    <p:extLst>
      <p:ext uri="{BB962C8B-B14F-4D97-AF65-F5344CB8AC3E}">
        <p14:creationId xmlns:p14="http://schemas.microsoft.com/office/powerpoint/2010/main" val="38366943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1295400" y="1181100"/>
            <a:ext cx="9448800" cy="5461084"/>
          </a:xfrm>
        </p:spPr>
        <p:txBody>
          <a:bodyPr/>
          <a:lstStyle/>
          <a:p>
            <a:r>
              <a:rPr lang="en-US" sz="2400" dirty="0"/>
              <a:t>ERCOT expressly reserves the right to withdraw its approval of continued operations at the temporary Point of Interconnection or take other appropriate action at any time in the future, should ERCOT determine, in its sole discretion, that the temporary Point of Interconnection is negatively impacting reliability of the ERCOT system or is in violation of any of ERCOT’s operational standards. </a:t>
            </a:r>
          </a:p>
          <a:p>
            <a:pPr lvl="2"/>
            <a:endParaRPr lang="en-US" sz="2000" dirty="0" smtClean="0"/>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36</a:t>
            </a:fld>
            <a:endParaRPr lang="en-US"/>
          </a:p>
        </p:txBody>
      </p:sp>
    </p:spTree>
    <p:extLst>
      <p:ext uri="{BB962C8B-B14F-4D97-AF65-F5344CB8AC3E}">
        <p14:creationId xmlns:p14="http://schemas.microsoft.com/office/powerpoint/2010/main" val="334991135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Re-Power GINR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37</a:t>
            </a:fld>
            <a:endParaRPr lang="en-US" dirty="0"/>
          </a:p>
        </p:txBody>
      </p:sp>
      <p:sp>
        <p:nvSpPr>
          <p:cNvPr id="8" name="Rectangle 7"/>
          <p:cNvSpPr/>
          <p:nvPr/>
        </p:nvSpPr>
        <p:spPr>
          <a:xfrm>
            <a:off x="304800" y="1219200"/>
            <a:ext cx="9982200" cy="5016758"/>
          </a:xfrm>
          <a:prstGeom prst="rect">
            <a:avLst/>
          </a:prstGeom>
        </p:spPr>
        <p:txBody>
          <a:bodyPr wrap="square">
            <a:spAutoFit/>
          </a:bodyPr>
          <a:lstStyle/>
          <a:p>
            <a:pPr marL="685800" lvl="0" indent="-685800">
              <a:spcBef>
                <a:spcPts val="1200"/>
              </a:spcBef>
              <a:spcAft>
                <a:spcPts val="1200"/>
              </a:spcAft>
              <a:tabLst>
                <a:tab pos="640080" algn="l"/>
                <a:tab pos="685800" algn="l"/>
              </a:tabLst>
            </a:pPr>
            <a:r>
              <a:rPr lang="en-US" sz="2000" b="1" i="1" dirty="0">
                <a:solidFill>
                  <a:prstClr val="black"/>
                </a:solidFill>
                <a:latin typeface="Times New Roman" panose="02020603050405020304" pitchFamily="18" charset="0"/>
                <a:ea typeface="Times New Roman" panose="02020603050405020304" pitchFamily="18" charset="0"/>
              </a:rPr>
              <a:t>5.1.1	Applicability</a:t>
            </a:r>
          </a:p>
          <a:p>
            <a:pPr marL="4572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(1)	The requirements in this Section 5, Generation Resource Interconnection or Change Request, are applicable, to the following:</a:t>
            </a:r>
          </a:p>
          <a:p>
            <a:pPr marL="9144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(a)	Any Entity proposing a new All-Inclusive Generation Resource, including a storage device, with an aggregate power output (gross Generation Resource output minus auxiliary Load directly related to the Generation Resource) of ten MW or greater, planning to interconnect to transmission in the ERCOT System; or</a:t>
            </a:r>
          </a:p>
          <a:p>
            <a:pPr marL="9144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(b)	Resource Entities that are seeking to:</a:t>
            </a:r>
          </a:p>
          <a:p>
            <a:pPr marL="13716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Upgrade the summer or winter Net Dependable Capability of an All-Inclusive Generation Resource by ten MW or greater within a single year; </a:t>
            </a:r>
            <a:endParaRPr lang="en-US"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marL="1371600" lvl="0" indent="-457200">
              <a:spcAft>
                <a:spcPts val="1200"/>
              </a:spcAft>
            </a:pPr>
            <a:r>
              <a:rPr lang="en-US" sz="20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(ii)	Re-power an All-Inclusive Generation Resource of ten MW or greater</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or </a:t>
            </a:r>
            <a:endParaRPr lang="en-US"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lvl="0"/>
            <a:r>
              <a:rPr lang="en-US" sz="2000" dirty="0">
                <a:solidFill>
                  <a:prstClr val="black"/>
                </a:solidFill>
                <a:latin typeface="Times New Roman" panose="02020603050405020304" pitchFamily="18" charset="0"/>
                <a:ea typeface="Times New Roman" panose="02020603050405020304" pitchFamily="18" charset="0"/>
              </a:rPr>
              <a:t>	(iii)      Change or add a Point of Interconnection (POI) of an </a:t>
            </a:r>
            <a:r>
              <a:rPr lang="en-US" sz="2000" dirty="0" smtClean="0">
                <a:solidFill>
                  <a:prstClr val="black"/>
                </a:solidFill>
                <a:latin typeface="Times New Roman" panose="02020603050405020304" pitchFamily="18" charset="0"/>
                <a:ea typeface="Times New Roman" panose="02020603050405020304" pitchFamily="18" charset="0"/>
              </a:rPr>
              <a:t>All-Inclusive Generation </a:t>
            </a:r>
            <a:r>
              <a:rPr lang="en-US" sz="2000" dirty="0">
                <a:solidFill>
                  <a:prstClr val="black"/>
                </a:solidFill>
                <a:latin typeface="Times New Roman" panose="02020603050405020304" pitchFamily="18" charset="0"/>
                <a:ea typeface="Times New Roman" panose="02020603050405020304" pitchFamily="18" charset="0"/>
              </a:rPr>
              <a:t>Resource of ten MW or greater</a:t>
            </a:r>
            <a:endParaRPr lang="en-US" sz="2000" dirty="0">
              <a:solidFill>
                <a:prstClr val="black"/>
              </a:solidFill>
            </a:endParaRPr>
          </a:p>
        </p:txBody>
      </p:sp>
    </p:spTree>
    <p:extLst>
      <p:ext uri="{BB962C8B-B14F-4D97-AF65-F5344CB8AC3E}">
        <p14:creationId xmlns:p14="http://schemas.microsoft.com/office/powerpoint/2010/main" val="409786720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Re-Power GINR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38</a:t>
            </a:fld>
            <a:endParaRPr lang="en-US" dirty="0"/>
          </a:p>
        </p:txBody>
      </p:sp>
      <p:sp>
        <p:nvSpPr>
          <p:cNvPr id="5" name="Content Placeholder 2"/>
          <p:cNvSpPr>
            <a:spLocks noGrp="1"/>
          </p:cNvSpPr>
          <p:nvPr>
            <p:ph idx="1"/>
          </p:nvPr>
        </p:nvSpPr>
        <p:spPr>
          <a:xfrm>
            <a:off x="152400" y="763001"/>
            <a:ext cx="11938000" cy="5764883"/>
          </a:xfrm>
        </p:spPr>
        <p:txBody>
          <a:bodyPr/>
          <a:lstStyle/>
          <a:p>
            <a:pPr lvl="1"/>
            <a:r>
              <a:rPr lang="en-US" dirty="0"/>
              <a:t>ERCOT has seen many of these in 2017</a:t>
            </a:r>
          </a:p>
          <a:p>
            <a:pPr lvl="1"/>
            <a:r>
              <a:rPr lang="en-US" dirty="0"/>
              <a:t>The term “Re-Power” in PG not related to “Repowering” or “Repowered Facility” definitions in ERCOT Protocols or PUCT rules</a:t>
            </a:r>
          </a:p>
          <a:p>
            <a:pPr lvl="1"/>
            <a:r>
              <a:rPr lang="en-US" dirty="0"/>
              <a:t>GINR must be submitted</a:t>
            </a:r>
          </a:p>
          <a:p>
            <a:pPr lvl="2"/>
            <a:r>
              <a:rPr lang="en-US" dirty="0" smtClean="0"/>
              <a:t>Screening Study required if MW increase is 10 MW or more</a:t>
            </a:r>
          </a:p>
          <a:p>
            <a:pPr lvl="2"/>
            <a:r>
              <a:rPr lang="en-US" dirty="0" smtClean="0"/>
              <a:t>Additional information for reactive, SSR, and VRT capability compared with pre re-power equipment helpful to determine which FIS studies need to be done</a:t>
            </a:r>
          </a:p>
          <a:p>
            <a:pPr lvl="2"/>
            <a:r>
              <a:rPr lang="en-US" dirty="0" smtClean="0"/>
              <a:t>Stability model submission or detailed comparison </a:t>
            </a:r>
            <a:r>
              <a:rPr lang="en-US" dirty="0"/>
              <a:t>with pre re-power equipment model </a:t>
            </a:r>
            <a:r>
              <a:rPr lang="en-US" dirty="0" smtClean="0"/>
              <a:t>necessary to determine if FIS stability study needs to be done</a:t>
            </a:r>
          </a:p>
          <a:p>
            <a:pPr lvl="2"/>
            <a:r>
              <a:rPr lang="en-US" dirty="0" smtClean="0"/>
              <a:t>Part 2 and Part 3 necessary although facility has already synchronized</a:t>
            </a:r>
          </a:p>
          <a:p>
            <a:pPr lvl="3"/>
            <a:r>
              <a:rPr lang="en-US" dirty="0" smtClean="0"/>
              <a:t>Need to check model and PFC, Voltage Control, Reactive Capability and AVR</a:t>
            </a:r>
          </a:p>
          <a:p>
            <a:pPr lvl="1"/>
            <a:r>
              <a:rPr lang="en-US" dirty="0" smtClean="0"/>
              <a:t>PGRR to clarify this information in 2018</a:t>
            </a:r>
          </a:p>
          <a:p>
            <a:pPr lvl="1"/>
            <a:endParaRPr lang="en-US" dirty="0"/>
          </a:p>
        </p:txBody>
      </p:sp>
    </p:spTree>
    <p:extLst>
      <p:ext uri="{BB962C8B-B14F-4D97-AF65-F5344CB8AC3E}">
        <p14:creationId xmlns:p14="http://schemas.microsoft.com/office/powerpoint/2010/main" val="391864111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95301"/>
            <a:ext cx="9639300" cy="544909"/>
          </a:xfrm>
        </p:spPr>
        <p:txBody>
          <a:bodyPr/>
          <a:lstStyle/>
          <a:p>
            <a:r>
              <a:rPr lang="en-US" dirty="0" smtClean="0"/>
              <a:t>INR Cancellation Process</a:t>
            </a:r>
            <a:r>
              <a:rPr lang="en-US" dirty="0"/>
              <a:t/>
            </a:r>
            <a:br>
              <a:rPr lang="en-US" dirty="0"/>
            </a:br>
            <a:r>
              <a:rPr lang="en-US" dirty="0"/>
              <a:t>	</a:t>
            </a:r>
          </a:p>
        </p:txBody>
      </p:sp>
      <p:sp>
        <p:nvSpPr>
          <p:cNvPr id="3" name="Content Placeholder 2"/>
          <p:cNvSpPr>
            <a:spLocks noGrp="1"/>
          </p:cNvSpPr>
          <p:nvPr>
            <p:ph idx="1"/>
          </p:nvPr>
        </p:nvSpPr>
        <p:spPr>
          <a:xfrm>
            <a:off x="685800" y="990600"/>
            <a:ext cx="8915400" cy="5467350"/>
          </a:xfrm>
        </p:spPr>
        <p:txBody>
          <a:bodyPr/>
          <a:lstStyle/>
          <a:p>
            <a:r>
              <a:rPr lang="en-US" dirty="0" smtClean="0"/>
              <a:t>Current Process</a:t>
            </a:r>
            <a:endParaRPr lang="en-US" dirty="0"/>
          </a:p>
          <a:p>
            <a:pPr lvl="2"/>
            <a:r>
              <a:rPr lang="en-US" dirty="0"/>
              <a:t>ERCOT sets COD back 1 </a:t>
            </a:r>
            <a:r>
              <a:rPr lang="en-US" dirty="0" smtClean="0"/>
              <a:t>year when it determines current COD is unlikely given current status and notifies IE</a:t>
            </a:r>
            <a:endParaRPr lang="en-US" dirty="0"/>
          </a:p>
          <a:p>
            <a:pPr lvl="3"/>
            <a:r>
              <a:rPr lang="en-US" dirty="0"/>
              <a:t>Occasionally, IE gets caught up and COD can move back toward original </a:t>
            </a:r>
            <a:r>
              <a:rPr lang="en-US" dirty="0" smtClean="0"/>
              <a:t>COD</a:t>
            </a:r>
          </a:p>
          <a:p>
            <a:pPr lvl="3"/>
            <a:r>
              <a:rPr lang="en-US" dirty="0" smtClean="0"/>
              <a:t>IE gives ERCOT new COD date further in the future</a:t>
            </a:r>
          </a:p>
          <a:p>
            <a:pPr lvl="3"/>
            <a:r>
              <a:rPr lang="en-US" dirty="0" smtClean="0"/>
              <a:t>IE notifies ERCOT to cancel the request</a:t>
            </a:r>
          </a:p>
          <a:p>
            <a:pPr lvl="2"/>
            <a:r>
              <a:rPr lang="en-US" dirty="0" smtClean="0"/>
              <a:t>If there is no response from an IE after an ERCOT request, INR cancellation will be initiated</a:t>
            </a:r>
          </a:p>
          <a:p>
            <a:r>
              <a:rPr lang="en-US" dirty="0" smtClean="0"/>
              <a:t>ERCOT will initiate PGRR to define a formal cancellation process in 2018</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39</a:t>
            </a:fld>
            <a:endParaRPr lang="en-US">
              <a:solidFill>
                <a:prstClr val="black">
                  <a:tint val="75000"/>
                </a:prstClr>
              </a:solidFill>
            </a:endParaRPr>
          </a:p>
        </p:txBody>
      </p:sp>
    </p:spTree>
    <p:extLst>
      <p:ext uri="{BB962C8B-B14F-4D97-AF65-F5344CB8AC3E}">
        <p14:creationId xmlns:p14="http://schemas.microsoft.com/office/powerpoint/2010/main" val="42490221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PGRR Language Review</a:t>
            </a:r>
            <a:br>
              <a:rPr lang="en-US" dirty="0" smtClean="0"/>
            </a:br>
            <a:r>
              <a:rPr lang="en-US" dirty="0" smtClean="0"/>
              <a:t>This Workshop</a:t>
            </a:r>
            <a:endParaRPr lang="en-US" dirty="0"/>
          </a:p>
        </p:txBody>
      </p:sp>
    </p:spTree>
    <p:extLst>
      <p:ext uri="{BB962C8B-B14F-4D97-AF65-F5344CB8AC3E}">
        <p14:creationId xmlns:p14="http://schemas.microsoft.com/office/powerpoint/2010/main" val="28886877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43682"/>
            <a:ext cx="9677400" cy="899318"/>
          </a:xfrm>
        </p:spPr>
        <p:txBody>
          <a:bodyPr/>
          <a:lstStyle/>
          <a:p>
            <a:r>
              <a:rPr lang="en-US" dirty="0"/>
              <a:t>Possible Changes to Interconnection Process	</a:t>
            </a:r>
            <a:br>
              <a:rPr lang="en-US" dirty="0"/>
            </a:br>
            <a:r>
              <a:rPr lang="en-US" dirty="0"/>
              <a:t>Projects cannot be split</a:t>
            </a:r>
          </a:p>
        </p:txBody>
      </p:sp>
      <p:sp>
        <p:nvSpPr>
          <p:cNvPr id="3" name="Content Placeholder 2"/>
          <p:cNvSpPr>
            <a:spLocks noGrp="1"/>
          </p:cNvSpPr>
          <p:nvPr>
            <p:ph idx="1"/>
          </p:nvPr>
        </p:nvSpPr>
        <p:spPr>
          <a:xfrm>
            <a:off x="457200" y="1143000"/>
            <a:ext cx="10439400" cy="5410200"/>
          </a:xfrm>
        </p:spPr>
        <p:txBody>
          <a:bodyPr/>
          <a:lstStyle/>
          <a:p>
            <a:r>
              <a:rPr lang="en-US" dirty="0" smtClean="0"/>
              <a:t>Aug 30: Developers </a:t>
            </a:r>
            <a:r>
              <a:rPr lang="en-US" dirty="0"/>
              <a:t>will no longer be able to sub-divide projects into phases with same or  different synchronization dates</a:t>
            </a:r>
          </a:p>
          <a:p>
            <a:pPr lvl="1"/>
            <a:r>
              <a:rPr lang="en-US" dirty="0"/>
              <a:t>Projects can be decreased in size</a:t>
            </a:r>
          </a:p>
          <a:p>
            <a:pPr lvl="1"/>
            <a:r>
              <a:rPr lang="en-US" dirty="0"/>
              <a:t>Additional projects can be submitted at the same POI</a:t>
            </a:r>
          </a:p>
          <a:p>
            <a:pPr lvl="1"/>
            <a:r>
              <a:rPr lang="en-US" dirty="0"/>
              <a:t>The current practice causes confusion and time-consuming documentation and reporting problems</a:t>
            </a:r>
          </a:p>
          <a:p>
            <a:pPr lvl="1"/>
            <a:r>
              <a:rPr lang="en-US" dirty="0"/>
              <a:t>Dec 18: Comment: Not liked by IE’s as they divide due to power purchase agreements.</a:t>
            </a:r>
          </a:p>
          <a:p>
            <a:pPr lvl="1"/>
            <a:r>
              <a:rPr lang="en-US" dirty="0"/>
              <a:t>Further comment:  Can split but need to pay fees for all INR’s created by split</a:t>
            </a: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27439383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3" name="Content Placeholder 2"/>
          <p:cNvSpPr>
            <a:spLocks noGrp="1"/>
          </p:cNvSpPr>
          <p:nvPr>
            <p:ph idx="1"/>
          </p:nvPr>
        </p:nvSpPr>
        <p:spPr>
          <a:xfrm>
            <a:off x="381000" y="1181100"/>
            <a:ext cx="10363200" cy="5981700"/>
          </a:xfrm>
        </p:spPr>
        <p:txBody>
          <a:bodyPr/>
          <a:lstStyle/>
          <a:p>
            <a:r>
              <a:rPr lang="en-US" sz="2400" dirty="0" smtClean="0"/>
              <a:t>When an INR is split, the original INR MW size is modified to show the amount that continues to use original INR number with a COD.</a:t>
            </a:r>
          </a:p>
          <a:p>
            <a:pPr lvl="1"/>
            <a:r>
              <a:rPr lang="en-US" sz="2400" dirty="0" smtClean="0"/>
              <a:t>FIS study will complete all studies using new MW amount and COD if not already done.  If done, TSP certifies new studies are not required</a:t>
            </a:r>
          </a:p>
          <a:p>
            <a:pPr lvl="1"/>
            <a:r>
              <a:rPr lang="en-US" sz="2400" dirty="0" smtClean="0"/>
              <a:t>SSR study (if required and not done) will be done for new MW size and COD</a:t>
            </a:r>
          </a:p>
          <a:p>
            <a:pPr lvl="1"/>
            <a:r>
              <a:rPr lang="en-US" sz="2400" dirty="0" smtClean="0"/>
              <a:t>New Screening Study Fee not needed for this INR</a:t>
            </a:r>
          </a:p>
          <a:p>
            <a:pPr lvl="1"/>
            <a:r>
              <a:rPr lang="en-US" sz="2400" dirty="0"/>
              <a:t>TSP </a:t>
            </a:r>
            <a:r>
              <a:rPr lang="en-US" sz="2400" dirty="0" smtClean="0"/>
              <a:t>charges for all FIS work done before and after split</a:t>
            </a:r>
          </a:p>
          <a:p>
            <a:pPr lvl="1"/>
            <a:r>
              <a:rPr lang="en-US" sz="2400" dirty="0" smtClean="0"/>
              <a:t>New </a:t>
            </a:r>
            <a:r>
              <a:rPr lang="en-US" sz="2400" dirty="0"/>
              <a:t>NTP and Financial Security </a:t>
            </a:r>
            <a:r>
              <a:rPr lang="en-US" sz="2400" dirty="0" smtClean="0"/>
              <a:t>needed, </a:t>
            </a:r>
            <a:r>
              <a:rPr lang="en-US" sz="2400" dirty="0" smtClean="0">
                <a:solidFill>
                  <a:srgbClr val="FF0000"/>
                </a:solidFill>
              </a:rPr>
              <a:t>changed to not needed</a:t>
            </a:r>
            <a:endParaRPr lang="en-US" sz="2400" dirty="0" smtClean="0">
              <a:solidFill>
                <a:srgbClr val="FF0000"/>
              </a:solidFill>
            </a:endParaRPr>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41963789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3" name="Content Placeholder 2"/>
          <p:cNvSpPr>
            <a:spLocks noGrp="1"/>
          </p:cNvSpPr>
          <p:nvPr>
            <p:ph idx="1"/>
          </p:nvPr>
        </p:nvSpPr>
        <p:spPr>
          <a:xfrm>
            <a:off x="381000" y="1181100"/>
            <a:ext cx="10363200" cy="5981700"/>
          </a:xfrm>
        </p:spPr>
        <p:txBody>
          <a:bodyPr/>
          <a:lstStyle/>
          <a:p>
            <a:r>
              <a:rPr lang="en-US" sz="2400" dirty="0" smtClean="0"/>
              <a:t>A new INR number will be created for each remaining piece with designated MW size and COD.</a:t>
            </a:r>
          </a:p>
          <a:p>
            <a:pPr lvl="1"/>
            <a:r>
              <a:rPr lang="en-US" sz="2400" dirty="0" smtClean="0"/>
              <a:t>Screening Study Fee will need to cover difference of original single INR fee that was paid  versus cost of all new INRs created by split</a:t>
            </a:r>
          </a:p>
          <a:p>
            <a:pPr lvl="1"/>
            <a:r>
              <a:rPr lang="en-US" sz="2400" dirty="0" smtClean="0"/>
              <a:t>FIS Fee will not be needed if paid in original INR</a:t>
            </a:r>
          </a:p>
          <a:p>
            <a:pPr lvl="1"/>
            <a:r>
              <a:rPr lang="en-US" sz="2400" dirty="0"/>
              <a:t>FIS study </a:t>
            </a:r>
            <a:r>
              <a:rPr lang="en-US" sz="2400" dirty="0" smtClean="0"/>
              <a:t>will be done using new MW Size and COD or TSP certifies not needed</a:t>
            </a:r>
            <a:endParaRPr lang="en-US" sz="2400" dirty="0"/>
          </a:p>
          <a:p>
            <a:pPr lvl="1"/>
            <a:r>
              <a:rPr lang="en-US" sz="2400" dirty="0"/>
              <a:t>SSR study (if required) will </a:t>
            </a:r>
            <a:r>
              <a:rPr lang="en-US" sz="2400" dirty="0" smtClean="0"/>
              <a:t>be done for each new INR created by split</a:t>
            </a:r>
          </a:p>
          <a:p>
            <a:pPr lvl="1"/>
            <a:r>
              <a:rPr lang="en-US" sz="2400" dirty="0" smtClean="0"/>
              <a:t>TSP charges for additional work for each INR created by split</a:t>
            </a:r>
          </a:p>
          <a:p>
            <a:pPr lvl="1"/>
            <a:r>
              <a:rPr lang="en-US" sz="2400" dirty="0" smtClean="0"/>
              <a:t>New NTP and Financial Security needed for each INR created by split</a:t>
            </a:r>
          </a:p>
          <a:p>
            <a:pPr lvl="1"/>
            <a:r>
              <a:rPr lang="en-US" sz="2400" dirty="0" smtClean="0"/>
              <a:t>Must be done at the same time, no MWs left over for future use</a:t>
            </a:r>
          </a:p>
          <a:p>
            <a:pPr lvl="1"/>
            <a:r>
              <a:rPr lang="en-US" sz="2400" dirty="0" smtClean="0"/>
              <a:t>MW’s not used in split will be lost</a:t>
            </a:r>
            <a:endParaRPr lang="en-US" sz="2400" dirty="0"/>
          </a:p>
          <a:p>
            <a:pPr lvl="2"/>
            <a:endParaRPr lang="en-US" sz="2000" dirty="0" smtClean="0"/>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6822457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8</a:t>
            </a:fld>
            <a:endParaRPr lang="en-US">
              <a:solidFill>
                <a:prstClr val="black">
                  <a:tint val="75000"/>
                </a:prstClr>
              </a:solidFill>
            </a:endParaRPr>
          </a:p>
        </p:txBody>
      </p:sp>
      <p:graphicFrame>
        <p:nvGraphicFramePr>
          <p:cNvPr id="6" name="Table 5"/>
          <p:cNvGraphicFramePr>
            <a:graphicFrameLocks noGrp="1"/>
          </p:cNvGraphicFramePr>
          <p:nvPr>
            <p:extLst/>
          </p:nvPr>
        </p:nvGraphicFramePr>
        <p:xfrm>
          <a:off x="838200" y="1676400"/>
          <a:ext cx="10134600" cy="1463040"/>
        </p:xfrm>
        <a:graphic>
          <a:graphicData uri="http://schemas.openxmlformats.org/drawingml/2006/table">
            <a:tbl>
              <a:tblPr firstRow="1" bandRow="1">
                <a:tableStyleId>{5C22544A-7EE6-4342-B048-85BDC9FD1C3A}</a:tableStyleId>
              </a:tblPr>
              <a:tblGrid>
                <a:gridCol w="3378200"/>
                <a:gridCol w="1346200"/>
                <a:gridCol w="5410200"/>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chemeClr val="lt1"/>
                          </a:solidFill>
                          <a:latin typeface="+mn-lt"/>
                          <a:ea typeface="+mn-ea"/>
                          <a:cs typeface="+mn-cs"/>
                        </a:rPr>
                        <a:t>ERCOT Security Screening Study (Not Refundable)	</a:t>
                      </a:r>
                    </a:p>
                    <a:p>
                      <a:endParaRPr lang="en-US" dirty="0"/>
                    </a:p>
                  </a:txBody>
                  <a:tcPr/>
                </a:tc>
                <a:tc>
                  <a:txBody>
                    <a:bodyPr/>
                    <a:lstStyle/>
                    <a:p>
                      <a:r>
                        <a:rPr lang="en-US" sz="1800" b="0" i="0" u="none" strike="noStrike" kern="1200" baseline="0" dirty="0" smtClean="0">
                          <a:solidFill>
                            <a:schemeClr val="lt1"/>
                          </a:solidFill>
                          <a:latin typeface="+mn-lt"/>
                          <a:ea typeface="+mn-ea"/>
                          <a:cs typeface="+mn-cs"/>
                        </a:rPr>
                        <a:t>NA</a:t>
                      </a:r>
                      <a:endParaRPr lang="en-US" dirty="0"/>
                    </a:p>
                  </a:txBody>
                  <a:tcPr/>
                </a:tc>
                <a:tc>
                  <a:txBody>
                    <a:bodyPr/>
                    <a:lstStyle/>
                    <a:p>
                      <a:pPr rtl="0"/>
                      <a:r>
                        <a:rPr lang="en-US" sz="1800" b="0" i="0" u="none" strike="noStrike" kern="1200" baseline="0" dirty="0" smtClean="0">
                          <a:solidFill>
                            <a:schemeClr val="lt1"/>
                          </a:solidFill>
                          <a:latin typeface="+mn-lt"/>
                          <a:ea typeface="+mn-ea"/>
                          <a:cs typeface="+mn-cs"/>
                        </a:rPr>
                        <a:t>A preliminary study of the impacts of a proposed generation plant conducted by ERCOT staff - </a:t>
                      </a:r>
                    </a:p>
                    <a:p>
                      <a:pPr rtl="0"/>
                      <a:r>
                        <a:rPr lang="en-US" sz="1800" b="0" i="0" u="none" strike="noStrike" kern="1200" baseline="0" dirty="0" smtClean="0">
                          <a:solidFill>
                            <a:schemeClr val="lt1"/>
                          </a:solidFill>
                          <a:latin typeface="+mn-lt"/>
                          <a:ea typeface="+mn-ea"/>
                          <a:cs typeface="+mn-cs"/>
                        </a:rPr>
                        <a:t>$5,000 (less than or equal to 150MW)</a:t>
                      </a:r>
                    </a:p>
                    <a:p>
                      <a:pPr rtl="0"/>
                      <a:r>
                        <a:rPr lang="en-US" sz="1800" b="0" i="0" u="none" strike="noStrike" kern="1200" baseline="0" dirty="0" smtClean="0">
                          <a:solidFill>
                            <a:schemeClr val="lt1"/>
                          </a:solidFill>
                          <a:latin typeface="+mn-lt"/>
                          <a:ea typeface="+mn-ea"/>
                          <a:cs typeface="+mn-cs"/>
                        </a:rPr>
                        <a:t>$7,000 (greater than 150MW)	</a:t>
                      </a:r>
                    </a:p>
                    <a:p>
                      <a:endParaRPr lang="en-US" dirty="0"/>
                    </a:p>
                  </a:txBody>
                  <a:tcPr/>
                </a:tc>
              </a:tr>
            </a:tbl>
          </a:graphicData>
        </a:graphic>
      </p:graphicFrame>
      <p:sp>
        <p:nvSpPr>
          <p:cNvPr id="7" name="Flowchart: Connector 6"/>
          <p:cNvSpPr/>
          <p:nvPr/>
        </p:nvSpPr>
        <p:spPr>
          <a:xfrm>
            <a:off x="1981200" y="4191000"/>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200</a:t>
            </a:r>
            <a:endParaRPr lang="en-US" dirty="0">
              <a:solidFill>
                <a:srgbClr val="FFFFFF"/>
              </a:solidFill>
            </a:endParaRPr>
          </a:p>
        </p:txBody>
      </p:sp>
      <p:sp>
        <p:nvSpPr>
          <p:cNvPr id="8" name="Right Arrow 7"/>
          <p:cNvSpPr/>
          <p:nvPr/>
        </p:nvSpPr>
        <p:spPr>
          <a:xfrm>
            <a:off x="3657600" y="43159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Flowchart: Connector 8"/>
          <p:cNvSpPr/>
          <p:nvPr/>
        </p:nvSpPr>
        <p:spPr>
          <a:xfrm>
            <a:off x="5715000" y="4171950"/>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100</a:t>
            </a:r>
            <a:endParaRPr lang="en-US" dirty="0">
              <a:solidFill>
                <a:srgbClr val="FFFFFF"/>
              </a:solidFill>
            </a:endParaRPr>
          </a:p>
        </p:txBody>
      </p:sp>
      <p:sp>
        <p:nvSpPr>
          <p:cNvPr id="10" name="Flowchart: Connector 9"/>
          <p:cNvSpPr/>
          <p:nvPr/>
        </p:nvSpPr>
        <p:spPr>
          <a:xfrm>
            <a:off x="8001000" y="4195572"/>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100</a:t>
            </a:r>
            <a:endParaRPr lang="en-US" dirty="0">
              <a:solidFill>
                <a:srgbClr val="FFFFFF"/>
              </a:solidFill>
            </a:endParaRPr>
          </a:p>
        </p:txBody>
      </p:sp>
      <p:sp>
        <p:nvSpPr>
          <p:cNvPr id="12" name="TextBox 11"/>
          <p:cNvSpPr txBox="1"/>
          <p:nvPr/>
        </p:nvSpPr>
        <p:spPr>
          <a:xfrm>
            <a:off x="7228603" y="4373618"/>
            <a:ext cx="319318" cy="369332"/>
          </a:xfrm>
          <a:prstGeom prst="rect">
            <a:avLst/>
          </a:prstGeom>
          <a:noFill/>
        </p:spPr>
        <p:txBody>
          <a:bodyPr wrap="none" rtlCol="0">
            <a:spAutoFit/>
          </a:bodyPr>
          <a:lstStyle/>
          <a:p>
            <a:r>
              <a:rPr lang="en-US" dirty="0" smtClean="0">
                <a:solidFill>
                  <a:prstClr val="black"/>
                </a:solidFill>
              </a:rPr>
              <a:t>+</a:t>
            </a:r>
            <a:endParaRPr lang="en-US" dirty="0">
              <a:solidFill>
                <a:prstClr val="black"/>
              </a:solidFill>
            </a:endParaRPr>
          </a:p>
        </p:txBody>
      </p:sp>
      <p:sp>
        <p:nvSpPr>
          <p:cNvPr id="14" name="TextBox 13"/>
          <p:cNvSpPr txBox="1"/>
          <p:nvPr/>
        </p:nvSpPr>
        <p:spPr>
          <a:xfrm>
            <a:off x="2057400" y="5181600"/>
            <a:ext cx="825867" cy="369332"/>
          </a:xfrm>
          <a:prstGeom prst="rect">
            <a:avLst/>
          </a:prstGeom>
          <a:noFill/>
        </p:spPr>
        <p:txBody>
          <a:bodyPr wrap="none" rtlCol="0">
            <a:spAutoFit/>
          </a:bodyPr>
          <a:lstStyle/>
          <a:p>
            <a:r>
              <a:rPr lang="en-US" dirty="0" smtClean="0">
                <a:solidFill>
                  <a:prstClr val="black"/>
                </a:solidFill>
              </a:rPr>
              <a:t>$7000</a:t>
            </a:r>
            <a:endParaRPr lang="en-US" dirty="0">
              <a:solidFill>
                <a:prstClr val="black"/>
              </a:solidFill>
            </a:endParaRPr>
          </a:p>
        </p:txBody>
      </p:sp>
      <p:sp>
        <p:nvSpPr>
          <p:cNvPr id="15" name="TextBox 14"/>
          <p:cNvSpPr txBox="1"/>
          <p:nvPr/>
        </p:nvSpPr>
        <p:spPr>
          <a:xfrm>
            <a:off x="5715000" y="5181600"/>
            <a:ext cx="825867" cy="369332"/>
          </a:xfrm>
          <a:prstGeom prst="rect">
            <a:avLst/>
          </a:prstGeom>
          <a:noFill/>
        </p:spPr>
        <p:txBody>
          <a:bodyPr wrap="none" rtlCol="0">
            <a:spAutoFit/>
          </a:bodyPr>
          <a:lstStyle/>
          <a:p>
            <a:r>
              <a:rPr lang="en-US" dirty="0" smtClean="0">
                <a:solidFill>
                  <a:prstClr val="black"/>
                </a:solidFill>
              </a:rPr>
              <a:t>$5000</a:t>
            </a:r>
            <a:endParaRPr lang="en-US" dirty="0">
              <a:solidFill>
                <a:prstClr val="black"/>
              </a:solidFill>
            </a:endParaRPr>
          </a:p>
        </p:txBody>
      </p:sp>
      <p:sp>
        <p:nvSpPr>
          <p:cNvPr id="16" name="TextBox 15"/>
          <p:cNvSpPr txBox="1"/>
          <p:nvPr/>
        </p:nvSpPr>
        <p:spPr>
          <a:xfrm>
            <a:off x="8031621" y="5181600"/>
            <a:ext cx="825867" cy="369332"/>
          </a:xfrm>
          <a:prstGeom prst="rect">
            <a:avLst/>
          </a:prstGeom>
          <a:noFill/>
        </p:spPr>
        <p:txBody>
          <a:bodyPr wrap="none" rtlCol="0">
            <a:spAutoFit/>
          </a:bodyPr>
          <a:lstStyle/>
          <a:p>
            <a:r>
              <a:rPr lang="en-US" dirty="0" smtClean="0">
                <a:solidFill>
                  <a:prstClr val="black"/>
                </a:solidFill>
              </a:rPr>
              <a:t>$5000</a:t>
            </a:r>
            <a:endParaRPr lang="en-US" dirty="0">
              <a:solidFill>
                <a:prstClr val="black"/>
              </a:solidFill>
            </a:endParaRPr>
          </a:p>
        </p:txBody>
      </p:sp>
      <p:sp>
        <p:nvSpPr>
          <p:cNvPr id="18" name="TextBox 17"/>
          <p:cNvSpPr txBox="1"/>
          <p:nvPr/>
        </p:nvSpPr>
        <p:spPr>
          <a:xfrm>
            <a:off x="7068944" y="5181600"/>
            <a:ext cx="319318" cy="369332"/>
          </a:xfrm>
          <a:prstGeom prst="rect">
            <a:avLst/>
          </a:prstGeom>
          <a:noFill/>
        </p:spPr>
        <p:txBody>
          <a:bodyPr wrap="none" rtlCol="0">
            <a:spAutoFit/>
          </a:bodyPr>
          <a:lstStyle/>
          <a:p>
            <a:r>
              <a:rPr lang="en-US" dirty="0" smtClean="0">
                <a:solidFill>
                  <a:prstClr val="black"/>
                </a:solidFill>
              </a:rPr>
              <a:t>+</a:t>
            </a:r>
            <a:endParaRPr lang="en-US" dirty="0">
              <a:solidFill>
                <a:prstClr val="black"/>
              </a:solidFill>
            </a:endParaRPr>
          </a:p>
        </p:txBody>
      </p:sp>
      <p:sp>
        <p:nvSpPr>
          <p:cNvPr id="19" name="TextBox 18"/>
          <p:cNvSpPr txBox="1"/>
          <p:nvPr/>
        </p:nvSpPr>
        <p:spPr>
          <a:xfrm>
            <a:off x="9341188" y="5204460"/>
            <a:ext cx="319318" cy="369332"/>
          </a:xfrm>
          <a:prstGeom prst="rect">
            <a:avLst/>
          </a:prstGeom>
          <a:noFill/>
        </p:spPr>
        <p:txBody>
          <a:bodyPr wrap="none" rtlCol="0">
            <a:spAutoFit/>
          </a:bodyPr>
          <a:lstStyle/>
          <a:p>
            <a:r>
              <a:rPr lang="en-US" dirty="0">
                <a:solidFill>
                  <a:prstClr val="black"/>
                </a:solidFill>
              </a:rPr>
              <a:t>=</a:t>
            </a:r>
          </a:p>
        </p:txBody>
      </p:sp>
      <p:sp>
        <p:nvSpPr>
          <p:cNvPr id="20" name="TextBox 19"/>
          <p:cNvSpPr txBox="1"/>
          <p:nvPr/>
        </p:nvSpPr>
        <p:spPr>
          <a:xfrm>
            <a:off x="9775649" y="5181600"/>
            <a:ext cx="954107" cy="369332"/>
          </a:xfrm>
          <a:prstGeom prst="rect">
            <a:avLst/>
          </a:prstGeom>
          <a:noFill/>
        </p:spPr>
        <p:txBody>
          <a:bodyPr wrap="none" rtlCol="0">
            <a:spAutoFit/>
          </a:bodyPr>
          <a:lstStyle/>
          <a:p>
            <a:r>
              <a:rPr lang="en-US" dirty="0" smtClean="0">
                <a:solidFill>
                  <a:prstClr val="black"/>
                </a:solidFill>
              </a:rPr>
              <a:t>$10000</a:t>
            </a:r>
            <a:endParaRPr lang="en-US" dirty="0">
              <a:solidFill>
                <a:prstClr val="black"/>
              </a:solidFill>
            </a:endParaRPr>
          </a:p>
        </p:txBody>
      </p:sp>
      <p:sp>
        <p:nvSpPr>
          <p:cNvPr id="21" name="TextBox 20"/>
          <p:cNvSpPr txBox="1"/>
          <p:nvPr/>
        </p:nvSpPr>
        <p:spPr>
          <a:xfrm>
            <a:off x="2057400" y="5747266"/>
            <a:ext cx="7661072" cy="369332"/>
          </a:xfrm>
          <a:prstGeom prst="rect">
            <a:avLst/>
          </a:prstGeom>
          <a:noFill/>
        </p:spPr>
        <p:txBody>
          <a:bodyPr wrap="none" rtlCol="0">
            <a:spAutoFit/>
          </a:bodyPr>
          <a:lstStyle/>
          <a:p>
            <a:r>
              <a:rPr lang="en-US" dirty="0" smtClean="0">
                <a:solidFill>
                  <a:prstClr val="black"/>
                </a:solidFill>
              </a:rPr>
              <a:t>Splitting a 200 MW INR into 2 100 MW INRs will cost an additional $3000</a:t>
            </a:r>
            <a:endParaRPr lang="en-US" dirty="0">
              <a:solidFill>
                <a:prstClr val="black"/>
              </a:solidFill>
            </a:endParaRPr>
          </a:p>
        </p:txBody>
      </p:sp>
    </p:spTree>
    <p:extLst>
      <p:ext uri="{BB962C8B-B14F-4D97-AF65-F5344CB8AC3E}">
        <p14:creationId xmlns:p14="http://schemas.microsoft.com/office/powerpoint/2010/main" val="37894143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MW Output of Proposed Resources	</a:t>
            </a:r>
            <a:endParaRPr lang="en-US" dirty="0"/>
          </a:p>
        </p:txBody>
      </p:sp>
      <p:sp>
        <p:nvSpPr>
          <p:cNvPr id="3" name="Content Placeholder 2"/>
          <p:cNvSpPr>
            <a:spLocks noGrp="1"/>
          </p:cNvSpPr>
          <p:nvPr>
            <p:ph idx="1"/>
          </p:nvPr>
        </p:nvSpPr>
        <p:spPr/>
        <p:txBody>
          <a:bodyPr/>
          <a:lstStyle/>
          <a:p>
            <a:r>
              <a:rPr lang="en-US" sz="3600" dirty="0"/>
              <a:t>The MW size that is proposed by a new All-Inclusive Generation Resource is at the generator terminals entering the low side of the </a:t>
            </a:r>
            <a:r>
              <a:rPr lang="en-US" sz="3600" dirty="0" err="1"/>
              <a:t>gsu</a:t>
            </a:r>
            <a:r>
              <a:rPr lang="en-US" sz="3600" dirty="0"/>
              <a:t>/main transformer. – 5.1.1(a)</a:t>
            </a:r>
          </a:p>
          <a:p>
            <a:r>
              <a:rPr lang="en-US" sz="3600" dirty="0"/>
              <a:t>The </a:t>
            </a:r>
            <a:r>
              <a:rPr lang="en-US" sz="3600" dirty="0"/>
              <a:t>change in MW </a:t>
            </a:r>
            <a:r>
              <a:rPr lang="en-US" sz="3600" dirty="0"/>
              <a:t>size that </a:t>
            </a:r>
            <a:r>
              <a:rPr lang="en-US" sz="3600" dirty="0"/>
              <a:t>triggers GINR applicability</a:t>
            </a:r>
            <a:r>
              <a:rPr lang="en-US" sz="3600" dirty="0"/>
              <a:t> </a:t>
            </a:r>
            <a:r>
              <a:rPr lang="en-US" sz="3600" dirty="0"/>
              <a:t>should be based on Seasonal Net Max Sustainable Rating in latest RARF – 5.1.1(b)(</a:t>
            </a:r>
            <a:r>
              <a:rPr lang="en-US" sz="3600" dirty="0" err="1"/>
              <a:t>i</a:t>
            </a:r>
            <a:r>
              <a:rPr lang="en-US" sz="3600" dirty="0"/>
              <a:t>)</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9</a:t>
            </a:fld>
            <a:endParaRPr lang="en-US" dirty="0">
              <a:solidFill>
                <a:prstClr val="black">
                  <a:tint val="75000"/>
                </a:prstClr>
              </a:solidFill>
            </a:endParaRPr>
          </a:p>
        </p:txBody>
      </p:sp>
    </p:spTree>
    <p:extLst>
      <p:ext uri="{BB962C8B-B14F-4D97-AF65-F5344CB8AC3E}">
        <p14:creationId xmlns:p14="http://schemas.microsoft.com/office/powerpoint/2010/main" val="20244482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63D459-1C05-483F-85D1-C9E478EC32CC}">
  <ds:schemaRefs>
    <ds:schemaRef ds:uri="http://schemas.openxmlformats.org/package/2006/metadata/core-properties"/>
    <ds:schemaRef ds:uri="http://purl.org/dc/dcmitype/"/>
    <ds:schemaRef ds:uri="http://schemas.microsoft.com/office/2006/documentManagement/types"/>
    <ds:schemaRef ds:uri="http://purl.org/dc/elements/1.1/"/>
    <ds:schemaRef ds:uri="c34af464-7aa1-4edd-9be4-83dffc1cb926"/>
    <ds:schemaRef ds:uri="http://schemas.microsoft.com/office/2006/metadata/properties"/>
    <ds:schemaRef ds:uri="http://schemas.microsoft.com/office/infopath/2007/PartnerControls"/>
    <ds:schemaRef ds:uri="http://www.w3.org/XML/1998/namespace"/>
    <ds:schemaRef ds:uri="http://purl.org/dc/terms/"/>
  </ds:schemaRefs>
</ds:datastoreItem>
</file>

<file path=customXml/itemProps2.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968CB8-5FF8-44D7-A459-A3FC34AC4F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24495</TotalTime>
  <Words>2403</Words>
  <Application>Microsoft Office PowerPoint</Application>
  <PresentationFormat>Widescreen</PresentationFormat>
  <Paragraphs>296</Paragraphs>
  <Slides>39</Slides>
  <Notes>38</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39</vt:i4>
      </vt:variant>
    </vt:vector>
  </HeadingPairs>
  <TitlesOfParts>
    <vt:vector size="45" baseType="lpstr">
      <vt:lpstr>Arial</vt:lpstr>
      <vt:lpstr>Calibri</vt:lpstr>
      <vt:lpstr>Times New Roman</vt:lpstr>
      <vt:lpstr>1_Custom Design</vt:lpstr>
      <vt:lpstr>Inside pages</vt:lpstr>
      <vt:lpstr>2_Custom Design</vt:lpstr>
      <vt:lpstr>PowerPoint Presentation</vt:lpstr>
      <vt:lpstr>Quarterly Stability Assessment (QSA)  </vt:lpstr>
      <vt:lpstr>Quarterly Stability Assessment (QSA)  </vt:lpstr>
      <vt:lpstr>PGRR Language Review This Workshop</vt:lpstr>
      <vt:lpstr>Possible Changes to Interconnection Process  Projects cannot be split</vt:lpstr>
      <vt:lpstr>Continued from previous slide Splitting One INR into multiple INRs</vt:lpstr>
      <vt:lpstr>Continued from previous slide Splitting One INR into multiple INRs</vt:lpstr>
      <vt:lpstr>Continued from previous slide Splitting One INR into multiple INRs</vt:lpstr>
      <vt:lpstr>MW Output of Proposed Resources </vt:lpstr>
      <vt:lpstr>Possible Changes to Interconnection Process  Miscellaneous</vt:lpstr>
      <vt:lpstr>Under Discussion This Workshop</vt:lpstr>
      <vt:lpstr>Possible Changes to Interconnection Process  Temporary Taps Not Allowed</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Additional Information</vt:lpstr>
      <vt:lpstr>Up Next Discussion next Workshop</vt:lpstr>
      <vt:lpstr>Possible Changes to Interconnection Process  Miscellaneous</vt:lpstr>
      <vt:lpstr>Possible Changes to Interconnection Process  Miscellaneous</vt:lpstr>
      <vt:lpstr>PGRR’s Submitted</vt:lpstr>
      <vt:lpstr>PGRR’s Submitted</vt:lpstr>
      <vt:lpstr>Back Log</vt:lpstr>
      <vt:lpstr>Possible Changes to Interconnection Process  Projects must have a unique name</vt:lpstr>
      <vt:lpstr>Possible Changes to Interconnection Process  Propose new fee structure (Backlogged)</vt:lpstr>
      <vt:lpstr>Other contact information</vt:lpstr>
      <vt:lpstr>Questions?</vt:lpstr>
      <vt:lpstr>The following are old slides for reference only</vt:lpstr>
      <vt:lpstr>TBD Status</vt:lpstr>
      <vt:lpstr>Possible Changes to Interconnection Process  Sale of project before commercial operation</vt:lpstr>
      <vt:lpstr>Possible Changes to Interconnection Process  Developers must reply to ERCOT requests</vt:lpstr>
      <vt:lpstr>Possible Changes to Interconnection Process  Biannual Attestations as Proof of Life and Communication</vt:lpstr>
      <vt:lpstr>Possible Changes to Interconnection Process  Temporary and Permanent POI in same INR</vt:lpstr>
      <vt:lpstr>Continued from Previous Slide Temporary and Permanent POI in same INR</vt:lpstr>
      <vt:lpstr>Continued from Previous Slide Temporary and Permanent POI in same INR</vt:lpstr>
      <vt:lpstr>Continued from Previous Slide Temporary and Permanent POI in same INR</vt:lpstr>
      <vt:lpstr>Re-Power GINR</vt:lpstr>
      <vt:lpstr>Re-Power GINR</vt:lpstr>
      <vt:lpstr>INR Cancellation Process  </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Teixeira, Jay</cp:lastModifiedBy>
  <cp:revision>337</cp:revision>
  <cp:lastPrinted>2017-12-15T15:33:32Z</cp:lastPrinted>
  <dcterms:created xsi:type="dcterms:W3CDTF">2016-01-21T15:20:31Z</dcterms:created>
  <dcterms:modified xsi:type="dcterms:W3CDTF">2018-06-21T15:09:30Z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