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282" r:id="rId7"/>
    <p:sldId id="291" r:id="rId8"/>
    <p:sldId id="288" r:id="rId9"/>
    <p:sldId id="289" r:id="rId10"/>
    <p:sldId id="325" r:id="rId11"/>
    <p:sldId id="292" r:id="rId12"/>
    <p:sldId id="297" r:id="rId13"/>
    <p:sldId id="328" r:id="rId14"/>
    <p:sldId id="329" r:id="rId15"/>
    <p:sldId id="330" r:id="rId16"/>
    <p:sldId id="332" r:id="rId17"/>
    <p:sldId id="321" r:id="rId18"/>
    <p:sldId id="281" r:id="rId19"/>
    <p:sldId id="287" r:id="rId20"/>
    <p:sldId id="33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6" d="100"/>
          <a:sy n="116" d="100"/>
        </p:scale>
        <p:origin x="1458"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5/22/2018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382000" y="62992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p>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68334" y="6171460"/>
            <a:ext cx="2840925" cy="553998"/>
          </a:xfrm>
          <a:prstGeom prst="rect">
            <a:avLst/>
          </a:prstGeom>
          <a:noFill/>
        </p:spPr>
        <p:txBody>
          <a:bodyPr wrap="square" rtlCol="0">
            <a:spAutoFit/>
          </a:bodyPr>
          <a:lstStyle/>
          <a:p>
            <a:pPr algn="l"/>
            <a:endParaRPr lang="en-US" sz="1000" b="0" baseline="0" dirty="0" smtClean="0">
              <a:solidFill>
                <a:schemeClr val="tx1"/>
              </a:solidFill>
            </a:endParaRPr>
          </a:p>
          <a:p>
            <a:pPr algn="l"/>
            <a:r>
              <a:rPr lang="en-US" sz="1000" b="0" baseline="0" dirty="0" smtClean="0">
                <a:solidFill>
                  <a:schemeClr val="tx1"/>
                </a:solidFill>
              </a:rPr>
              <a:t>Item </a:t>
            </a:r>
            <a:r>
              <a:rPr lang="en-US" sz="1000" b="0" baseline="0" dirty="0" smtClean="0">
                <a:solidFill>
                  <a:schemeClr val="tx1"/>
                </a:solidFill>
              </a:rPr>
              <a:t>12</a:t>
            </a:r>
            <a:endParaRPr lang="en-US" sz="1000" b="0" baseline="0" dirty="0" smtClean="0">
              <a:solidFill>
                <a:schemeClr val="tx1"/>
              </a:solidFill>
            </a:endParaRPr>
          </a:p>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2800" y="914400"/>
            <a:ext cx="5553740" cy="5724644"/>
          </a:xfrm>
          <a:prstGeom prst="rect">
            <a:avLst/>
          </a:prstGeom>
          <a:noFill/>
        </p:spPr>
        <p:txBody>
          <a:bodyPr wrap="square" rtlCol="0">
            <a:spAutoFit/>
          </a:bodyPr>
          <a:lstStyle/>
          <a:p>
            <a:r>
              <a:rPr lang="en-US" sz="2000" b="1" dirty="0" smtClean="0"/>
              <a:t>Item </a:t>
            </a:r>
            <a:r>
              <a:rPr lang="en-US" sz="2000" b="1" dirty="0" smtClean="0"/>
              <a:t>12: </a:t>
            </a:r>
            <a:r>
              <a:rPr lang="en-US" sz="2000" b="1" dirty="0" smtClean="0"/>
              <a:t>ERCOT Reports:</a:t>
            </a:r>
          </a:p>
          <a:p>
            <a:r>
              <a:rPr lang="en-US" sz="2000" b="1" dirty="0" smtClean="0"/>
              <a:t>Proposed Amendments to ERCOT Articles of Incorporation and Bylaws </a:t>
            </a:r>
          </a:p>
          <a:p>
            <a:endParaRPr lang="en-US" b="1" dirty="0" smtClean="0"/>
          </a:p>
          <a:p>
            <a:endParaRPr lang="en-US" b="1" dirty="0" smtClean="0"/>
          </a:p>
          <a:p>
            <a:r>
              <a:rPr lang="en-US" i="1" dirty="0" smtClean="0"/>
              <a:t>Chad V. Seely</a:t>
            </a:r>
          </a:p>
          <a:p>
            <a:r>
              <a:rPr lang="en-US" dirty="0" smtClean="0"/>
              <a:t>ERCOT Vice President, General Counsel and Corporate Secretary</a:t>
            </a:r>
          </a:p>
          <a:p>
            <a:endParaRPr lang="en-US" i="1" dirty="0"/>
          </a:p>
          <a:p>
            <a:r>
              <a:rPr lang="en-US" i="1" dirty="0" smtClean="0"/>
              <a:t>Vickie Leady</a:t>
            </a:r>
            <a:endParaRPr lang="en-US" i="1" dirty="0"/>
          </a:p>
          <a:p>
            <a:r>
              <a:rPr lang="en-US" dirty="0" smtClean="0"/>
              <a:t>ERCOT Assistant General Counsel and </a:t>
            </a:r>
          </a:p>
          <a:p>
            <a:r>
              <a:rPr lang="en-US" dirty="0" smtClean="0"/>
              <a:t>Assistant Corporate Secretary </a:t>
            </a:r>
          </a:p>
          <a:p>
            <a:endParaRPr lang="en-US" dirty="0"/>
          </a:p>
          <a:p>
            <a:r>
              <a:rPr lang="en-US" i="1" dirty="0" smtClean="0"/>
              <a:t>Jonathan Levine</a:t>
            </a:r>
          </a:p>
          <a:p>
            <a:r>
              <a:rPr lang="en-US" dirty="0" smtClean="0"/>
              <a:t>ERCOT Senior Corporate Counsel</a:t>
            </a:r>
          </a:p>
          <a:p>
            <a:endParaRPr lang="en-US" dirty="0"/>
          </a:p>
          <a:p>
            <a:r>
              <a:rPr lang="en-US" dirty="0" smtClean="0"/>
              <a:t>Technical Advisory Committee Meeting</a:t>
            </a:r>
          </a:p>
          <a:p>
            <a:endParaRPr lang="en-US" dirty="0"/>
          </a:p>
          <a:p>
            <a:r>
              <a:rPr lang="en-US" dirty="0" smtClean="0"/>
              <a:t>ERCOT Public</a:t>
            </a:r>
          </a:p>
          <a:p>
            <a:r>
              <a:rPr lang="en-US" dirty="0" smtClean="0"/>
              <a:t>May 18,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10600" cy="570951"/>
          </a:xfrm>
        </p:spPr>
        <p:txBody>
          <a:bodyPr/>
          <a:lstStyle/>
          <a:p>
            <a:r>
              <a:rPr lang="en-US" dirty="0" smtClean="0"/>
              <a:t>Stakeholder Comments – </a:t>
            </a:r>
            <a:r>
              <a:rPr lang="en-US" dirty="0"/>
              <a:t>Affiliate Definition </a:t>
            </a:r>
            <a:r>
              <a:rPr lang="en-US" sz="2000" dirty="0"/>
              <a:t>– </a:t>
            </a:r>
            <a:r>
              <a:rPr lang="en-US" sz="1600" i="1" dirty="0"/>
              <a:t>cont’d</a:t>
            </a:r>
            <a:r>
              <a:rPr lang="en-US" sz="2000" dirty="0" smtClean="0"/>
              <a:t> </a:t>
            </a:r>
            <a:endParaRPr lang="en-US" sz="2000" dirty="0"/>
          </a:p>
        </p:txBody>
      </p:sp>
      <p:sp>
        <p:nvSpPr>
          <p:cNvPr id="3" name="Content Placeholder 2"/>
          <p:cNvSpPr>
            <a:spLocks noGrp="1"/>
          </p:cNvSpPr>
          <p:nvPr>
            <p:ph idx="1"/>
          </p:nvPr>
        </p:nvSpPr>
        <p:spPr>
          <a:xfrm>
            <a:off x="304800" y="868978"/>
            <a:ext cx="8534400" cy="5375960"/>
          </a:xfrm>
        </p:spPr>
        <p:txBody>
          <a:bodyPr/>
          <a:lstStyle/>
          <a:p>
            <a:pPr marL="0" indent="0">
              <a:buNone/>
            </a:pPr>
            <a:r>
              <a:rPr lang="en-US" sz="2000" dirty="0" smtClean="0"/>
              <a:t>The stakeholder edits primarily address presumptions of affiliation in relation to ownership of securities. </a:t>
            </a:r>
          </a:p>
          <a:p>
            <a:pPr marL="0" indent="0">
              <a:buNone/>
            </a:pPr>
            <a:r>
              <a:rPr lang="en-US" sz="2000" dirty="0" smtClean="0"/>
              <a:t>After consideration of these edits, ERCOT further proposes that all presumptions of non-affiliation are rebuttable as follows:</a:t>
            </a:r>
          </a:p>
          <a:p>
            <a:pPr marL="0" indent="0">
              <a:buNone/>
            </a:pPr>
            <a:endParaRPr lang="en-US" sz="2000" dirty="0" smtClean="0"/>
          </a:p>
          <a:p>
            <a:pPr marL="0" indent="0">
              <a:buNone/>
            </a:pPr>
            <a:endParaRPr lang="en-US" sz="2400" dirty="0"/>
          </a:p>
          <a:p>
            <a:pPr marL="0" indent="0">
              <a:buNone/>
            </a:pPr>
            <a:r>
              <a:rPr lang="en-US" sz="2400" dirty="0" smtClean="0"/>
              <a:t>·</a:t>
            </a:r>
            <a:r>
              <a:rPr lang="en-US" sz="2400" dirty="0"/>
              <a:t>        </a:t>
            </a:r>
            <a:endParaRPr lang="en-US" sz="24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1000" dirty="0"/>
          </a:p>
          <a:p>
            <a:pPr marL="0" indent="0">
              <a:buNone/>
            </a:pPr>
            <a:r>
              <a:rPr lang="en-US" sz="2000" dirty="0" smtClean="0"/>
              <a:t>Notice provision in Section 3.3(c) is also extended from 30 to 90 days.</a:t>
            </a:r>
          </a:p>
          <a:p>
            <a:pPr marL="0" indent="0">
              <a:buNone/>
            </a:pPr>
            <a:endParaRPr lang="en-US" sz="1000" dirty="0" smtClean="0"/>
          </a:p>
          <a:p>
            <a:pPr lvl="1"/>
            <a:endParaRPr lang="en-US" sz="2000" dirty="0" smtClean="0"/>
          </a:p>
          <a:p>
            <a:pPr mar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969292"/>
              </p:ext>
            </p:extLst>
          </p:nvPr>
        </p:nvGraphicFramePr>
        <p:xfrm>
          <a:off x="419100" y="2286000"/>
          <a:ext cx="8305800" cy="2917193"/>
        </p:xfrm>
        <a:graphic>
          <a:graphicData uri="http://schemas.openxmlformats.org/drawingml/2006/table">
            <a:tbl>
              <a:tblPr firstRow="1" bandRow="1">
                <a:tableStyleId>{5C22544A-7EE6-4342-B048-85BDC9FD1C3A}</a:tableStyleId>
              </a:tblPr>
              <a:tblGrid>
                <a:gridCol w="1836683"/>
                <a:gridCol w="1676400"/>
                <a:gridCol w="4792717"/>
              </a:tblGrid>
              <a:tr h="609599">
                <a:tc>
                  <a:txBody>
                    <a:bodyPr/>
                    <a:lstStyle/>
                    <a:p>
                      <a:pPr algn="ctr"/>
                      <a:r>
                        <a:rPr lang="en-US" dirty="0" smtClean="0"/>
                        <a:t>Securities</a:t>
                      </a:r>
                      <a:r>
                        <a:rPr lang="en-US" baseline="0" dirty="0" smtClean="0"/>
                        <a:t> Ownership </a:t>
                      </a:r>
                      <a:endParaRPr lang="en-US" dirty="0"/>
                    </a:p>
                  </a:txBody>
                  <a:tcPr/>
                </a:tc>
                <a:tc>
                  <a:txBody>
                    <a:bodyPr/>
                    <a:lstStyle/>
                    <a:p>
                      <a:pPr algn="ctr"/>
                      <a:r>
                        <a:rPr lang="en-US" dirty="0" smtClean="0"/>
                        <a:t>Affiliation</a:t>
                      </a:r>
                    </a:p>
                    <a:p>
                      <a:pPr algn="ctr"/>
                      <a:r>
                        <a:rPr lang="en-US" dirty="0" smtClean="0"/>
                        <a:t>Status</a:t>
                      </a:r>
                      <a:endParaRPr lang="en-US" dirty="0"/>
                    </a:p>
                  </a:txBody>
                  <a:tcPr/>
                </a:tc>
                <a:tc>
                  <a:txBody>
                    <a:bodyPr/>
                    <a:lstStyle/>
                    <a:p>
                      <a:pPr algn="ctr"/>
                      <a:r>
                        <a:rPr lang="en-US" dirty="0" smtClean="0"/>
                        <a:t>Presumption – Rebuttable to the ERCOT Board of Directors</a:t>
                      </a:r>
                      <a:endParaRPr lang="en-US" dirty="0"/>
                    </a:p>
                  </a:txBody>
                  <a:tcPr/>
                </a:tc>
              </a:tr>
              <a:tr h="370840">
                <a:tc>
                  <a:txBody>
                    <a:bodyPr/>
                    <a:lstStyle/>
                    <a:p>
                      <a:r>
                        <a:rPr lang="en-US" dirty="0" smtClean="0"/>
                        <a:t>Less than 20%</a:t>
                      </a:r>
                      <a:endParaRPr lang="en-US" dirty="0"/>
                    </a:p>
                  </a:txBody>
                  <a:tcPr/>
                </a:tc>
                <a:tc>
                  <a:txBody>
                    <a:bodyPr/>
                    <a:lstStyle/>
                    <a:p>
                      <a:pPr algn="ctr"/>
                      <a:r>
                        <a:rPr lang="en-US" dirty="0" smtClean="0"/>
                        <a:t>Non-affiliation</a:t>
                      </a:r>
                      <a:endParaRPr lang="en-US" dirty="0"/>
                    </a:p>
                  </a:txBody>
                  <a:tcPr/>
                </a:tc>
                <a:tc>
                  <a:txBody>
                    <a:bodyPr/>
                    <a:lstStyle/>
                    <a:p>
                      <a:r>
                        <a:rPr lang="en-US" sz="1600" dirty="0" smtClean="0"/>
                        <a:t>No affiliation</a:t>
                      </a:r>
                      <a:r>
                        <a:rPr lang="en-US" sz="1600" baseline="0" dirty="0" smtClean="0"/>
                        <a:t>, based strictly on percentage of ownership (without conditional requirements)</a:t>
                      </a:r>
                      <a:endParaRPr lang="en-US" sz="1600" dirty="0"/>
                    </a:p>
                  </a:txBody>
                  <a:tcPr/>
                </a:tc>
              </a:tr>
              <a:tr h="916940">
                <a:tc rowSpan="2">
                  <a:txBody>
                    <a:bodyPr/>
                    <a:lstStyle/>
                    <a:p>
                      <a:r>
                        <a:rPr lang="en-US" dirty="0" smtClean="0"/>
                        <a:t>20% or More</a:t>
                      </a:r>
                      <a:endParaRPr lang="en-US" dirty="0"/>
                    </a:p>
                  </a:txBody>
                  <a:tcPr/>
                </a:tc>
                <a:tc>
                  <a:txBody>
                    <a:bodyPr/>
                    <a:lstStyle/>
                    <a:p>
                      <a:pPr algn="ctr"/>
                      <a:r>
                        <a:rPr lang="en-US" dirty="0" smtClean="0"/>
                        <a:t>Non-affiliation</a:t>
                      </a:r>
                      <a:endParaRPr lang="en-US" dirty="0"/>
                    </a:p>
                  </a:txBody>
                  <a:tcPr/>
                </a:tc>
                <a:tc>
                  <a:txBody>
                    <a:bodyPr/>
                    <a:lstStyle/>
                    <a:p>
                      <a:r>
                        <a:rPr lang="en-US" sz="1600" dirty="0" smtClean="0"/>
                        <a:t>No affiliation </a:t>
                      </a:r>
                      <a:r>
                        <a:rPr lang="en-US" sz="1600" u="sng" dirty="0" smtClean="0"/>
                        <a:t>only</a:t>
                      </a:r>
                      <a:r>
                        <a:rPr lang="en-US" sz="1600" dirty="0" smtClean="0"/>
                        <a:t> if </a:t>
                      </a:r>
                      <a:r>
                        <a:rPr lang="en-US" sz="1600" b="0" u="sng" dirty="0" smtClean="0"/>
                        <a:t>all</a:t>
                      </a:r>
                      <a:r>
                        <a:rPr lang="en-US" sz="1600" dirty="0" smtClean="0"/>
                        <a:t> conditions</a:t>
                      </a:r>
                      <a:r>
                        <a:rPr lang="en-US" sz="1600" baseline="0" dirty="0" smtClean="0"/>
                        <a:t> are met: </a:t>
                      </a:r>
                    </a:p>
                    <a:p>
                      <a:pPr marL="342900" indent="-342900">
                        <a:buAutoNum type="alphaLcParenBoth"/>
                      </a:pPr>
                      <a:r>
                        <a:rPr lang="en-US" sz="1600" baseline="0" dirty="0" smtClean="0"/>
                        <a:t>Securities held as an investment;</a:t>
                      </a:r>
                    </a:p>
                    <a:p>
                      <a:pPr marL="342900" indent="-342900">
                        <a:buAutoNum type="alphaLcParenBoth"/>
                      </a:pPr>
                      <a:r>
                        <a:rPr lang="en-US" sz="1600" baseline="0" dirty="0" smtClean="0"/>
                        <a:t>No representation on board; </a:t>
                      </a:r>
                      <a:r>
                        <a:rPr lang="en-US" sz="1600" u="sng" baseline="0" dirty="0" smtClean="0"/>
                        <a:t>and</a:t>
                      </a:r>
                    </a:p>
                    <a:p>
                      <a:pPr marL="342900" indent="-342900">
                        <a:buAutoNum type="alphaLcParenBoth"/>
                      </a:pPr>
                      <a:r>
                        <a:rPr lang="en-US" sz="1600" baseline="0" dirty="0" smtClean="0"/>
                        <a:t>No influence on daily management decisions</a:t>
                      </a:r>
                      <a:endParaRPr lang="en-US" sz="1600" dirty="0"/>
                    </a:p>
                  </a:txBody>
                  <a:tcPr/>
                </a:tc>
              </a:tr>
              <a:tr h="631193">
                <a:tc vMerge="1">
                  <a:txBody>
                    <a:bodyPr/>
                    <a:lstStyle/>
                    <a:p>
                      <a:endParaRPr lang="en-US"/>
                    </a:p>
                  </a:txBody>
                  <a:tcPr/>
                </a:tc>
                <a:tc>
                  <a:txBody>
                    <a:bodyPr/>
                    <a:lstStyle/>
                    <a:p>
                      <a:pPr algn="ctr"/>
                      <a:r>
                        <a:rPr lang="en-US" dirty="0" smtClean="0"/>
                        <a:t>Affiliation</a:t>
                      </a:r>
                      <a:endParaRPr lang="en-US" dirty="0"/>
                    </a:p>
                  </a:txBody>
                  <a:tcPr/>
                </a:tc>
                <a:tc>
                  <a:txBody>
                    <a:bodyPr/>
                    <a:lstStyle/>
                    <a:p>
                      <a:r>
                        <a:rPr lang="en-US" sz="1600" dirty="0" smtClean="0"/>
                        <a:t>Affiliated</a:t>
                      </a:r>
                      <a:r>
                        <a:rPr lang="en-US" sz="1600" baseline="0" dirty="0" smtClean="0"/>
                        <a:t> i</a:t>
                      </a:r>
                      <a:r>
                        <a:rPr lang="en-US" sz="1600" dirty="0" smtClean="0"/>
                        <a:t>f not all of three conditions [(a),</a:t>
                      </a:r>
                      <a:r>
                        <a:rPr lang="en-US" sz="1600" baseline="0" dirty="0" smtClean="0"/>
                        <a:t> (b) and (c) </a:t>
                      </a:r>
                      <a:r>
                        <a:rPr lang="en-US" sz="1600" dirty="0" smtClean="0"/>
                        <a:t>above] are met</a:t>
                      </a:r>
                      <a:endParaRPr lang="en-US" sz="1600" dirty="0"/>
                    </a:p>
                  </a:txBody>
                  <a:tcPr/>
                </a:tc>
              </a:tr>
            </a:tbl>
          </a:graphicData>
        </a:graphic>
      </p:graphicFrame>
    </p:spTree>
    <p:extLst>
      <p:ext uri="{BB962C8B-B14F-4D97-AF65-F5344CB8AC3E}">
        <p14:creationId xmlns:p14="http://schemas.microsoft.com/office/powerpoint/2010/main" val="3507849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10600" cy="570951"/>
          </a:xfrm>
        </p:spPr>
        <p:txBody>
          <a:bodyPr/>
          <a:lstStyle/>
          <a:p>
            <a:r>
              <a:rPr lang="en-US" sz="2400" dirty="0" smtClean="0"/>
              <a:t>Stakeholder Comments – Membership Segment Definition</a:t>
            </a:r>
            <a:endParaRPr lang="en-US" sz="2400" dirty="0"/>
          </a:p>
        </p:txBody>
      </p:sp>
      <p:sp>
        <p:nvSpPr>
          <p:cNvPr id="3" name="Content Placeholder 2"/>
          <p:cNvSpPr>
            <a:spLocks noGrp="1"/>
          </p:cNvSpPr>
          <p:nvPr>
            <p:ph idx="1"/>
          </p:nvPr>
        </p:nvSpPr>
        <p:spPr>
          <a:xfrm>
            <a:off x="381000" y="814633"/>
            <a:ext cx="8534400" cy="5128967"/>
          </a:xfrm>
        </p:spPr>
        <p:txBody>
          <a:bodyPr/>
          <a:lstStyle/>
          <a:p>
            <a:endParaRPr lang="en-US" sz="2000" dirty="0" smtClean="0">
              <a:solidFill>
                <a:prstClr val="black"/>
              </a:solidFill>
            </a:endParaRPr>
          </a:p>
          <a:p>
            <a:r>
              <a:rPr lang="en-US" sz="2000" dirty="0" smtClean="0">
                <a:solidFill>
                  <a:prstClr val="black"/>
                </a:solidFill>
              </a:rPr>
              <a:t>ERCOT received comments from Southern Cross Transmission (SCT) requesting that ERCOT and the stakeholders delay action on the Market Segment question at this time and does not believe SCT will suffer harm from the delay. </a:t>
            </a:r>
          </a:p>
          <a:p>
            <a:endParaRPr lang="en-US" sz="1000" dirty="0">
              <a:solidFill>
                <a:prstClr val="black"/>
              </a:solidFill>
            </a:endParaRPr>
          </a:p>
          <a:p>
            <a:r>
              <a:rPr lang="en-US" sz="2000" dirty="0" smtClean="0">
                <a:solidFill>
                  <a:prstClr val="black"/>
                </a:solidFill>
              </a:rPr>
              <a:t>These comments will be included as part of the May 24, 2018 TAC meeting materials.</a:t>
            </a:r>
          </a:p>
          <a:p>
            <a:endParaRPr lang="en-US" sz="1000" dirty="0">
              <a:solidFill>
                <a:prstClr val="black"/>
              </a:solidFill>
            </a:endParaRPr>
          </a:p>
          <a:p>
            <a:r>
              <a:rPr lang="en-US" sz="2000" dirty="0" smtClean="0">
                <a:solidFill>
                  <a:prstClr val="black"/>
                </a:solidFill>
              </a:rPr>
              <a:t>Given SCT’s request, ERCOT does not expect to submit amendments to any Membership Segment definition to the HR&amp;G Committee or the Board at this </a:t>
            </a:r>
            <a:r>
              <a:rPr lang="en-US" sz="2000" smtClean="0">
                <a:solidFill>
                  <a:prstClr val="black"/>
                </a:solidFill>
              </a:rPr>
              <a:t>time.</a:t>
            </a:r>
            <a:endParaRPr lang="en-US" sz="2000" dirty="0" smtClean="0">
              <a:solidFill>
                <a:prstClr val="black"/>
              </a:solidFill>
            </a:endParaRPr>
          </a:p>
          <a:p>
            <a:endParaRPr lang="en-US" sz="1000" dirty="0">
              <a:solidFill>
                <a:prstClr val="black"/>
              </a:solidFill>
            </a:endParaRPr>
          </a:p>
          <a:p>
            <a:r>
              <a:rPr lang="en-US" sz="2000" dirty="0" smtClean="0">
                <a:solidFill>
                  <a:prstClr val="black"/>
                </a:solidFill>
              </a:rPr>
              <a:t>ERCOT will reinitiate stakeholder discussion of the Membership Segment definition upon further </a:t>
            </a:r>
            <a:r>
              <a:rPr lang="en-US" sz="2000" dirty="0"/>
              <a:t>upon further certainty that the SCT Project will be interconnected to the ERCOT Transmission Grid. </a:t>
            </a:r>
            <a:endParaRPr lang="en-US" sz="2000" dirty="0">
              <a:solidFill>
                <a:prstClr val="blac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819953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10600" cy="570951"/>
          </a:xfrm>
        </p:spPr>
        <p:txBody>
          <a:bodyPr/>
          <a:lstStyle/>
          <a:p>
            <a:r>
              <a:rPr lang="en-US" sz="2400" dirty="0" smtClean="0"/>
              <a:t>ERCOT Legal – Other Proposed Amendments</a:t>
            </a:r>
            <a:endParaRPr lang="en-US" sz="2400" dirty="0"/>
          </a:p>
        </p:txBody>
      </p:sp>
      <p:sp>
        <p:nvSpPr>
          <p:cNvPr id="3" name="Content Placeholder 2"/>
          <p:cNvSpPr>
            <a:spLocks noGrp="1"/>
          </p:cNvSpPr>
          <p:nvPr>
            <p:ph idx="1"/>
          </p:nvPr>
        </p:nvSpPr>
        <p:spPr>
          <a:xfrm>
            <a:off x="381000" y="814633"/>
            <a:ext cx="8534400" cy="5128967"/>
          </a:xfrm>
        </p:spPr>
        <p:txBody>
          <a:bodyPr/>
          <a:lstStyle/>
          <a:p>
            <a:r>
              <a:rPr lang="en-US" sz="2800" dirty="0" smtClean="0">
                <a:solidFill>
                  <a:prstClr val="black"/>
                </a:solidFill>
              </a:rPr>
              <a:t>In addition to the Affiliate definition amendment, ERCOT Legal proposes other amendments to the Bylaws, as illustrated in the redlined version provided in the May 24, 2018 TAC meeting materials, including:</a:t>
            </a:r>
          </a:p>
          <a:p>
            <a:pPr lvl="1"/>
            <a:endParaRPr lang="en-US" sz="1000" dirty="0">
              <a:solidFill>
                <a:prstClr val="black"/>
              </a:solidFill>
            </a:endParaRPr>
          </a:p>
          <a:p>
            <a:pPr lvl="1"/>
            <a:r>
              <a:rPr lang="en-US" dirty="0" smtClean="0">
                <a:solidFill>
                  <a:prstClr val="black"/>
                </a:solidFill>
              </a:rPr>
              <a:t>Modification of the Officer definition</a:t>
            </a:r>
          </a:p>
          <a:p>
            <a:pPr lvl="1"/>
            <a:r>
              <a:rPr lang="en-US" dirty="0" smtClean="0">
                <a:solidFill>
                  <a:prstClr val="black"/>
                </a:solidFill>
              </a:rPr>
              <a:t>Updates to legal code references</a:t>
            </a:r>
          </a:p>
          <a:p>
            <a:pPr lvl="1"/>
            <a:r>
              <a:rPr lang="en-US" dirty="0" smtClean="0">
                <a:solidFill>
                  <a:prstClr val="black"/>
                </a:solidFill>
              </a:rPr>
              <a:t>Corrections to scrivener’s errors</a:t>
            </a:r>
          </a:p>
          <a:p>
            <a:pPr lvl="1"/>
            <a:endParaRPr lang="en-US" sz="1000" dirty="0" smtClean="0">
              <a:solidFill>
                <a:prstClr val="black"/>
              </a:solidFill>
            </a:endParaRPr>
          </a:p>
          <a:p>
            <a:r>
              <a:rPr lang="en-US" sz="2800" dirty="0" smtClean="0">
                <a:solidFill>
                  <a:prstClr val="black"/>
                </a:solidFill>
              </a:rPr>
              <a:t>No additional stakeholder comments on these proposed amendments were received.</a:t>
            </a:r>
            <a:endParaRPr lang="en-US" sz="2800" dirty="0">
              <a:solidFill>
                <a:prstClr val="black"/>
              </a:solidFill>
            </a:endParaRPr>
          </a:p>
          <a:p>
            <a:endParaRPr lang="en-US" dirty="0">
              <a:solidFill>
                <a:prstClr val="blac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932533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lgn="ctr">
              <a:buNone/>
            </a:pPr>
            <a:r>
              <a:rPr lang="en-US" dirty="0" smtClean="0"/>
              <a:t>Proposed Schedule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857725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Expected Schedule</a:t>
            </a:r>
            <a:endParaRPr lang="en-US" dirty="0"/>
          </a:p>
        </p:txBody>
      </p:sp>
      <p:sp>
        <p:nvSpPr>
          <p:cNvPr id="3" name="Content Placeholder 2"/>
          <p:cNvSpPr>
            <a:spLocks noGrp="1"/>
          </p:cNvSpPr>
          <p:nvPr>
            <p:ph idx="1"/>
          </p:nvPr>
        </p:nvSpPr>
        <p:spPr>
          <a:xfrm>
            <a:off x="304800" y="1175467"/>
            <a:ext cx="8534400" cy="4758524"/>
          </a:xfrm>
        </p:spPr>
        <p:txBody>
          <a:bodyPr/>
          <a:lstStyle/>
          <a:p>
            <a:pPr marL="0" indent="0">
              <a:buNone/>
            </a:pPr>
            <a:endParaRPr lang="en-US" sz="2000" dirty="0" smtClean="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19912420"/>
              </p:ext>
            </p:extLst>
          </p:nvPr>
        </p:nvGraphicFramePr>
        <p:xfrm>
          <a:off x="381001" y="914399"/>
          <a:ext cx="8458199" cy="4937761"/>
        </p:xfrm>
        <a:graphic>
          <a:graphicData uri="http://schemas.openxmlformats.org/drawingml/2006/table">
            <a:tbl>
              <a:tblPr firstRow="1" bandRow="1">
                <a:tableStyleId>{5C22544A-7EE6-4342-B048-85BDC9FD1C3A}</a:tableStyleId>
              </a:tblPr>
              <a:tblGrid>
                <a:gridCol w="1437408"/>
                <a:gridCol w="1828800"/>
                <a:gridCol w="5191991"/>
              </a:tblGrid>
              <a:tr h="278129">
                <a:tc>
                  <a:txBody>
                    <a:bodyPr/>
                    <a:lstStyle/>
                    <a:p>
                      <a:pPr algn="ctr"/>
                      <a:r>
                        <a:rPr lang="en-US" sz="2000" dirty="0" smtClean="0"/>
                        <a:t>Date</a:t>
                      </a:r>
                      <a:endParaRPr lang="en-US" sz="2000" dirty="0"/>
                    </a:p>
                  </a:txBody>
                  <a:tcPr/>
                </a:tc>
                <a:tc>
                  <a:txBody>
                    <a:bodyPr/>
                    <a:lstStyle/>
                    <a:p>
                      <a:pPr algn="ctr"/>
                      <a:r>
                        <a:rPr lang="en-US" sz="2000" dirty="0" smtClean="0"/>
                        <a:t>Meeting</a:t>
                      </a:r>
                      <a:endParaRPr lang="en-US" sz="2000" dirty="0"/>
                    </a:p>
                  </a:txBody>
                  <a:tcPr/>
                </a:tc>
                <a:tc>
                  <a:txBody>
                    <a:bodyPr/>
                    <a:lstStyle/>
                    <a:p>
                      <a:pPr algn="ctr"/>
                      <a:r>
                        <a:rPr lang="en-US" sz="2000" dirty="0" smtClean="0"/>
                        <a:t>Purpose</a:t>
                      </a:r>
                      <a:endParaRPr lang="en-US" sz="2000" dirty="0"/>
                    </a:p>
                  </a:txBody>
                  <a:tcPr/>
                </a:tc>
              </a:tr>
              <a:tr h="365761">
                <a:tc>
                  <a:txBody>
                    <a:bodyPr/>
                    <a:lstStyle/>
                    <a:p>
                      <a:r>
                        <a:rPr lang="en-US" sz="1400" dirty="0" smtClean="0"/>
                        <a:t>04.26.2018</a:t>
                      </a:r>
                      <a:endParaRPr lang="en-US" sz="1400" dirty="0"/>
                    </a:p>
                  </a:txBody>
                  <a:tcPr/>
                </a:tc>
                <a:tc>
                  <a:txBody>
                    <a:bodyPr/>
                    <a:lstStyle/>
                    <a:p>
                      <a:pPr algn="ctr"/>
                      <a:r>
                        <a:rPr lang="en-US" sz="1400" dirty="0" smtClean="0"/>
                        <a:t>TAC</a:t>
                      </a:r>
                      <a:endParaRPr lang="en-US" sz="1400" dirty="0"/>
                    </a:p>
                  </a:txBody>
                  <a:tcPr/>
                </a:tc>
                <a:tc>
                  <a:txBody>
                    <a:bodyPr/>
                    <a:lstStyle/>
                    <a:p>
                      <a:r>
                        <a:rPr lang="en-US" sz="1400" dirty="0" smtClean="0"/>
                        <a:t>Meeting was cancelled</a:t>
                      </a:r>
                      <a:endParaRPr lang="en-US" sz="1400" dirty="0"/>
                    </a:p>
                  </a:txBody>
                  <a:tcPr/>
                </a:tc>
              </a:tr>
              <a:tr h="412128">
                <a:tc>
                  <a:txBody>
                    <a:bodyPr/>
                    <a:lstStyle/>
                    <a:p>
                      <a:r>
                        <a:rPr lang="en-US" sz="1400" dirty="0" smtClean="0"/>
                        <a:t>05.04.2018</a:t>
                      </a:r>
                      <a:endParaRPr lang="en-US" sz="1400" dirty="0"/>
                    </a:p>
                  </a:txBody>
                  <a:tcPr/>
                </a:tc>
                <a:tc>
                  <a:txBody>
                    <a:bodyPr/>
                    <a:lstStyle/>
                    <a:p>
                      <a:pPr algn="ctr"/>
                      <a:r>
                        <a:rPr lang="en-US" sz="1400" dirty="0" smtClean="0"/>
                        <a:t>--</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ERCOT Legal circulates its additional edits to the Articles of</a:t>
                      </a:r>
                      <a:r>
                        <a:rPr lang="en-US" sz="1400" baseline="0" dirty="0" smtClean="0"/>
                        <a:t> Incorporation and the Bylaws (</a:t>
                      </a:r>
                      <a:r>
                        <a:rPr lang="en-US" sz="1400" i="1" baseline="0" dirty="0" smtClean="0"/>
                        <a:t>i.e</a:t>
                      </a:r>
                      <a:r>
                        <a:rPr lang="en-US" sz="1400" baseline="0" dirty="0" smtClean="0"/>
                        <a:t>., Affiliate and Membership definitions)</a:t>
                      </a:r>
                      <a:endParaRPr lang="en-US" sz="1400" dirty="0" smtClean="0"/>
                    </a:p>
                  </a:txBody>
                  <a:tcPr/>
                </a:tc>
              </a:tr>
              <a:tr h="412128">
                <a:tc>
                  <a:txBody>
                    <a:bodyPr/>
                    <a:lstStyle/>
                    <a:p>
                      <a:r>
                        <a:rPr lang="en-US" sz="1400" b="0" dirty="0" smtClean="0"/>
                        <a:t>05.11.2018</a:t>
                      </a:r>
                      <a:endParaRPr lang="en-US" sz="1400" b="0" dirty="0"/>
                    </a:p>
                  </a:txBody>
                  <a:tcPr/>
                </a:tc>
                <a:tc>
                  <a:txBody>
                    <a:bodyPr/>
                    <a:lstStyle/>
                    <a:p>
                      <a:pPr algn="ctr"/>
                      <a:r>
                        <a:rPr lang="en-US" sz="1400" b="0" dirty="0" smtClean="0"/>
                        <a:t>--</a:t>
                      </a:r>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Any</a:t>
                      </a:r>
                      <a:r>
                        <a:rPr lang="en-US" sz="1400" b="0" baseline="0" dirty="0" smtClean="0"/>
                        <a:t> additional stakeholder comments due in writing to ERCOT Legal</a:t>
                      </a:r>
                      <a:endParaRPr lang="en-US" sz="1400" b="0" dirty="0" smtClean="0"/>
                    </a:p>
                  </a:txBody>
                  <a:tcPr/>
                </a:tc>
              </a:tr>
              <a:tr h="412128">
                <a:tc>
                  <a:txBody>
                    <a:bodyPr/>
                    <a:lstStyle/>
                    <a:p>
                      <a:r>
                        <a:rPr lang="en-US" sz="1400" b="1" dirty="0" smtClean="0"/>
                        <a:t>05.24.2018</a:t>
                      </a:r>
                      <a:endParaRPr lang="en-US" sz="1400" b="1" dirty="0"/>
                    </a:p>
                  </a:txBody>
                  <a:tcPr/>
                </a:tc>
                <a:tc>
                  <a:txBody>
                    <a:bodyPr/>
                    <a:lstStyle/>
                    <a:p>
                      <a:pPr algn="ctr"/>
                      <a:r>
                        <a:rPr lang="en-US" sz="1400" b="1" dirty="0" smtClean="0"/>
                        <a:t>TAC</a:t>
                      </a:r>
                      <a:endParaRPr lang="en-US"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Discuss</a:t>
                      </a:r>
                      <a:r>
                        <a:rPr lang="en-US" sz="1400" b="1" baseline="0" dirty="0" smtClean="0"/>
                        <a:t> Articles of Incorporation (Articles) and Bylaws amendments proposed by ERCOT Legal and stakeholders; TAC can vote to endorse amendments if desired, but not required</a:t>
                      </a:r>
                      <a:endParaRPr lang="en-US" sz="1400" b="1" dirty="0" smtClean="0"/>
                    </a:p>
                  </a:txBody>
                  <a:tcPr/>
                </a:tc>
              </a:tr>
              <a:tr h="412128">
                <a:tc>
                  <a:txBody>
                    <a:bodyPr/>
                    <a:lstStyle/>
                    <a:p>
                      <a:r>
                        <a:rPr lang="en-US" sz="1400" dirty="0" smtClean="0"/>
                        <a:t>06.11-12.2018</a:t>
                      </a:r>
                      <a:endParaRPr lang="en-US" sz="1400" dirty="0"/>
                    </a:p>
                  </a:txBody>
                  <a:tcPr/>
                </a:tc>
                <a:tc>
                  <a:txBody>
                    <a:bodyPr/>
                    <a:lstStyle/>
                    <a:p>
                      <a:pPr algn="ctr"/>
                      <a:r>
                        <a:rPr lang="en-US" sz="1400" dirty="0" smtClean="0"/>
                        <a:t>HR&amp;G Committee/</a:t>
                      </a:r>
                      <a:br>
                        <a:rPr lang="en-US" sz="1400" dirty="0" smtClean="0"/>
                      </a:br>
                      <a:r>
                        <a:rPr lang="en-US" sz="1400" dirty="0" smtClean="0"/>
                        <a:t>Board of Directors</a:t>
                      </a:r>
                      <a:endParaRPr lang="en-US" sz="1400" dirty="0"/>
                    </a:p>
                  </a:txBody>
                  <a:tcPr/>
                </a:tc>
                <a:tc>
                  <a:txBody>
                    <a:bodyPr/>
                    <a:lstStyle/>
                    <a:p>
                      <a:r>
                        <a:rPr lang="en-US" sz="1400" dirty="0" smtClean="0"/>
                        <a:t>Request recommendation by HR&amp;G</a:t>
                      </a:r>
                      <a:r>
                        <a:rPr lang="en-US" sz="1400" baseline="0" dirty="0" smtClean="0"/>
                        <a:t> Committee and Board approval for amendments to Articles and Bylaws and for Board approval to call Special Meeting of Corporate Members</a:t>
                      </a:r>
                      <a:endParaRPr lang="en-US" sz="1400" dirty="0"/>
                    </a:p>
                  </a:txBody>
                  <a:tcPr/>
                </a:tc>
              </a:tr>
              <a:tr h="412128">
                <a:tc>
                  <a:txBody>
                    <a:bodyPr/>
                    <a:lstStyle/>
                    <a:p>
                      <a:r>
                        <a:rPr lang="en-US" sz="1400" dirty="0" smtClean="0"/>
                        <a:t>07.2018</a:t>
                      </a:r>
                      <a:endParaRPr lang="en-US" sz="1400" dirty="0"/>
                    </a:p>
                  </a:txBody>
                  <a:tcPr/>
                </a:tc>
                <a:tc>
                  <a:txBody>
                    <a:bodyPr/>
                    <a:lstStyle/>
                    <a:p>
                      <a:pPr algn="ctr"/>
                      <a:r>
                        <a:rPr lang="en-US" sz="1400" dirty="0" smtClean="0"/>
                        <a:t>Special Meeting of Corporate Members</a:t>
                      </a:r>
                      <a:endParaRPr lang="en-US" sz="1400" dirty="0"/>
                    </a:p>
                  </a:txBody>
                  <a:tcPr/>
                </a:tc>
                <a:tc>
                  <a:txBody>
                    <a:bodyPr/>
                    <a:lstStyle/>
                    <a:p>
                      <a:r>
                        <a:rPr lang="en-US" sz="1400" dirty="0" smtClean="0"/>
                        <a:t>Request</a:t>
                      </a:r>
                      <a:r>
                        <a:rPr lang="en-US" sz="1400" baseline="0" dirty="0" smtClean="0"/>
                        <a:t> approval by Corporate Members subject to PUCT approval</a:t>
                      </a:r>
                      <a:endParaRPr lang="en-US" sz="1400" dirty="0"/>
                    </a:p>
                  </a:txBody>
                  <a:tcPr/>
                </a:tc>
              </a:tr>
              <a:tr h="412128">
                <a:tc>
                  <a:txBody>
                    <a:bodyPr/>
                    <a:lstStyle/>
                    <a:p>
                      <a:r>
                        <a:rPr lang="en-US" sz="1400" dirty="0" smtClean="0"/>
                        <a:t>07.2018</a:t>
                      </a:r>
                      <a:endParaRPr lang="en-US" sz="1400" dirty="0"/>
                    </a:p>
                  </a:txBody>
                  <a:tcPr/>
                </a:tc>
                <a:tc>
                  <a:txBody>
                    <a:bodyPr/>
                    <a:lstStyle/>
                    <a:p>
                      <a:pPr algn="ctr"/>
                      <a:r>
                        <a:rPr lang="en-US" sz="1400" dirty="0" smtClean="0"/>
                        <a:t>--</a:t>
                      </a:r>
                      <a:endParaRPr lang="en-US" sz="1400" dirty="0"/>
                    </a:p>
                  </a:txBody>
                  <a:tcPr/>
                </a:tc>
                <a:tc>
                  <a:txBody>
                    <a:bodyPr/>
                    <a:lstStyle/>
                    <a:p>
                      <a:r>
                        <a:rPr lang="en-US" sz="1400" dirty="0" smtClean="0"/>
                        <a:t>ERCOT Legal will file petition for approval of amendments with the PUCT. Absent PUCT</a:t>
                      </a:r>
                      <a:r>
                        <a:rPr lang="en-US" sz="1400" baseline="0" dirty="0" smtClean="0"/>
                        <a:t> approval, amendments cannot be effective</a:t>
                      </a:r>
                      <a:endParaRPr lang="en-US" sz="1400" dirty="0"/>
                    </a:p>
                  </a:txBody>
                  <a:tcPr/>
                </a:tc>
              </a:tr>
            </a:tbl>
          </a:graphicData>
        </a:graphic>
      </p:graphicFrame>
    </p:spTree>
    <p:extLst>
      <p:ext uri="{BB962C8B-B14F-4D97-AF65-F5344CB8AC3E}">
        <p14:creationId xmlns:p14="http://schemas.microsoft.com/office/powerpoint/2010/main" val="2743970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dirty="0" smtClean="0"/>
              <a:t>Membership Voting</a:t>
            </a:r>
            <a:endParaRPr lang="en-US" dirty="0"/>
          </a:p>
        </p:txBody>
      </p:sp>
      <p:sp>
        <p:nvSpPr>
          <p:cNvPr id="3" name="Content Placeholder 2"/>
          <p:cNvSpPr>
            <a:spLocks noGrp="1"/>
          </p:cNvSpPr>
          <p:nvPr>
            <p:ph idx="1"/>
          </p:nvPr>
        </p:nvSpPr>
        <p:spPr/>
        <p:txBody>
          <a:bodyPr/>
          <a:lstStyle/>
          <a:p>
            <a:pPr marL="0" indent="0">
              <a:buNone/>
            </a:pPr>
            <a:r>
              <a:rPr lang="en-US" sz="2800" dirty="0" smtClean="0"/>
              <a:t>If there is support to delay amendment to the Membership Segment definition in the Bylaws, ERCOT Legal will recommend that the Membership cast votes on two matters:</a:t>
            </a:r>
          </a:p>
          <a:p>
            <a:pPr marL="0" indent="0">
              <a:buNone/>
            </a:pPr>
            <a:endParaRPr lang="en-US" sz="1000" dirty="0" smtClean="0"/>
          </a:p>
          <a:p>
            <a:pPr marL="514350" indent="-514350">
              <a:buFont typeface="+mj-lt"/>
              <a:buAutoNum type="arabicPeriod"/>
            </a:pPr>
            <a:r>
              <a:rPr lang="en-US" sz="2800" dirty="0" smtClean="0"/>
              <a:t>Proposed amendments to the Articles (as a whole); and</a:t>
            </a:r>
          </a:p>
          <a:p>
            <a:pPr marL="514350" indent="-514350">
              <a:buFont typeface="+mj-lt"/>
              <a:buAutoNum type="arabicPeriod"/>
            </a:pPr>
            <a:r>
              <a:rPr lang="en-US" sz="2800" dirty="0" smtClean="0"/>
              <a:t>Proposed amendments to the Bylaws (as a whole rather than separate amendments as previously discussed).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937389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70951"/>
          </a:xfrm>
        </p:spPr>
        <p:txBody>
          <a:bodyPr/>
          <a:lstStyle/>
          <a:p>
            <a:r>
              <a:rPr lang="en-US" dirty="0" smtClean="0"/>
              <a:t>TAC Endorsement of Proposed Amendments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TAC is not required to vote to endorse ERCOT </a:t>
            </a:r>
            <a:r>
              <a:rPr lang="en-US" dirty="0" err="1" smtClean="0"/>
              <a:t>Legal’s</a:t>
            </a:r>
            <a:r>
              <a:rPr lang="en-US" dirty="0" smtClean="0"/>
              <a:t> proposed amendments to the Articles or Bylaws; but if TAC so desires, then it may vote to endorse either or both of the proposed sets of amendments.</a:t>
            </a:r>
            <a:endParaRPr lang="en-US" sz="11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608558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Governing Documents Amendments</a:t>
            </a:r>
            <a:endParaRPr lang="en-US" dirty="0"/>
          </a:p>
        </p:txBody>
      </p:sp>
      <p:sp>
        <p:nvSpPr>
          <p:cNvPr id="3" name="Content Placeholder 2"/>
          <p:cNvSpPr>
            <a:spLocks noGrp="1"/>
          </p:cNvSpPr>
          <p:nvPr>
            <p:ph idx="1"/>
          </p:nvPr>
        </p:nvSpPr>
        <p:spPr>
          <a:xfrm>
            <a:off x="342900" y="914400"/>
            <a:ext cx="8534400" cy="5181600"/>
          </a:xfrm>
        </p:spPr>
        <p:txBody>
          <a:bodyPr/>
          <a:lstStyle/>
          <a:p>
            <a:r>
              <a:rPr lang="en-US" sz="2400" dirty="0" smtClean="0"/>
              <a:t>ERCOT Legal expects to propose for vote and approval amendments to the ERCOT  Articles of Incorporation and Bylaws at </a:t>
            </a:r>
            <a:r>
              <a:rPr lang="en-US" sz="2400" dirty="0"/>
              <a:t>the June 11-12, 2018 </a:t>
            </a:r>
            <a:r>
              <a:rPr lang="en-US" sz="2400" dirty="0" smtClean="0"/>
              <a:t>Human </a:t>
            </a:r>
            <a:r>
              <a:rPr lang="en-US" sz="2400" dirty="0"/>
              <a:t>Resources and Governance Committee (HR&amp;G) and Board of Directors </a:t>
            </a:r>
            <a:r>
              <a:rPr lang="en-US" sz="2400" dirty="0" smtClean="0"/>
              <a:t>meetings.</a:t>
            </a:r>
          </a:p>
          <a:p>
            <a:endParaRPr lang="en-US" sz="1000" dirty="0" smtClean="0"/>
          </a:p>
          <a:p>
            <a:r>
              <a:rPr lang="en-US" sz="2400" dirty="0" smtClean="0"/>
              <a:t>On May 4, 2018, ERCOT Legal circulated proposed amendments to the Articles and Bylaws by email to the “TAC and Others” group.</a:t>
            </a:r>
          </a:p>
          <a:p>
            <a:endParaRPr lang="en-US" sz="1000" dirty="0"/>
          </a:p>
          <a:p>
            <a:r>
              <a:rPr lang="en-US" sz="2400" dirty="0" smtClean="0"/>
              <a:t>Since then, Member comments were received on the Bylaws, and none were received on the Articles.</a:t>
            </a:r>
            <a:endParaRPr lang="en-US" sz="2400" dirty="0"/>
          </a:p>
          <a:p>
            <a:pPr marL="0" indent="0">
              <a:buNone/>
            </a:pPr>
            <a:endParaRPr lang="en-US" dirty="0" smtClean="0"/>
          </a:p>
          <a:p>
            <a:pPr lvl="1"/>
            <a:endParaRPr lang="en-US" dirty="0"/>
          </a:p>
          <a:p>
            <a:pPr lvl="1"/>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232557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r>
              <a:rPr lang="en-US" b="1" dirty="0" smtClean="0"/>
              <a:t>Proposed Amendments to</a:t>
            </a:r>
          </a:p>
          <a:p>
            <a:pPr marL="0" indent="0" algn="ctr">
              <a:buNone/>
            </a:pPr>
            <a:r>
              <a:rPr lang="en-US" b="1" dirty="0" smtClean="0"/>
              <a:t>ERCOT Articles of Incorporation</a:t>
            </a:r>
            <a:endParaRPr lang="en-US"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017562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Articles Amendments</a:t>
            </a:r>
            <a:endParaRPr lang="en-US" dirty="0"/>
          </a:p>
        </p:txBody>
      </p:sp>
      <p:sp>
        <p:nvSpPr>
          <p:cNvPr id="3" name="Content Placeholder 2"/>
          <p:cNvSpPr>
            <a:spLocks noGrp="1"/>
          </p:cNvSpPr>
          <p:nvPr>
            <p:ph idx="1"/>
          </p:nvPr>
        </p:nvSpPr>
        <p:spPr>
          <a:xfrm>
            <a:off x="304800" y="685800"/>
            <a:ext cx="8534400" cy="5234234"/>
          </a:xfrm>
        </p:spPr>
        <p:txBody>
          <a:bodyPr/>
          <a:lstStyle/>
          <a:p>
            <a:pPr marL="0" indent="0">
              <a:buNone/>
            </a:pPr>
            <a:endParaRPr lang="en-US" sz="1600" dirty="0"/>
          </a:p>
          <a:p>
            <a:r>
              <a:rPr lang="en-US" sz="2800" dirty="0" smtClean="0"/>
              <a:t>In consultation with ERCOT’s outside corporate counsel, ERCOT Legal has proposed updates to the Articles </a:t>
            </a:r>
          </a:p>
          <a:p>
            <a:endParaRPr lang="en-US" sz="1200" dirty="0" smtClean="0"/>
          </a:p>
          <a:p>
            <a:pPr lvl="1"/>
            <a:r>
              <a:rPr lang="en-US" dirty="0" smtClean="0"/>
              <a:t>To conform with current corporate and tax-exempt organization legal requirements</a:t>
            </a:r>
          </a:p>
          <a:p>
            <a:pPr lvl="1"/>
            <a:r>
              <a:rPr lang="en-US" dirty="0"/>
              <a:t>To maintain ERCOT’s tax-exempt </a:t>
            </a:r>
            <a:r>
              <a:rPr lang="en-US" dirty="0" smtClean="0"/>
              <a:t>status</a:t>
            </a:r>
          </a:p>
          <a:p>
            <a:pPr lvl="1"/>
            <a:r>
              <a:rPr lang="en-US" dirty="0" smtClean="0"/>
              <a:t>To update factual references</a:t>
            </a:r>
          </a:p>
          <a:p>
            <a:pPr lvl="1"/>
            <a:r>
              <a:rPr lang="en-US" dirty="0" smtClean="0"/>
              <a:t>To include references to applicable provisions of PURA and PUC Substantive Rules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934486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Articles Amendments – </a:t>
            </a:r>
            <a:r>
              <a:rPr lang="en-US" sz="1800" i="1" dirty="0" smtClean="0"/>
              <a:t>cont’d</a:t>
            </a:r>
            <a:endParaRPr lang="en-US" sz="1600" i="1" dirty="0"/>
          </a:p>
        </p:txBody>
      </p:sp>
      <p:sp>
        <p:nvSpPr>
          <p:cNvPr id="3" name="Content Placeholder 2"/>
          <p:cNvSpPr>
            <a:spLocks noGrp="1"/>
          </p:cNvSpPr>
          <p:nvPr>
            <p:ph idx="1"/>
          </p:nvPr>
        </p:nvSpPr>
        <p:spPr>
          <a:xfrm>
            <a:off x="342900" y="937966"/>
            <a:ext cx="8534400" cy="5234234"/>
          </a:xfrm>
        </p:spPr>
        <p:txBody>
          <a:bodyPr/>
          <a:lstStyle/>
          <a:p>
            <a:pPr marL="0" indent="0">
              <a:buNone/>
            </a:pPr>
            <a:r>
              <a:rPr lang="en-US" sz="2800" dirty="0" smtClean="0"/>
              <a:t>Highlights of key substantive changes</a:t>
            </a:r>
          </a:p>
          <a:p>
            <a:pPr marL="0" indent="0">
              <a:buNone/>
            </a:pPr>
            <a:endParaRPr lang="en-US" sz="1600" dirty="0" smtClean="0"/>
          </a:p>
          <a:p>
            <a:r>
              <a:rPr lang="en-US" sz="2400" dirty="0" smtClean="0"/>
              <a:t>Aligns the stated corporate purpose with the statutory purpose prescribed by Public Utility Regulatory Act (PURA) </a:t>
            </a:r>
          </a:p>
          <a:p>
            <a:r>
              <a:rPr lang="en-US" sz="2400" dirty="0" smtClean="0"/>
              <a:t>Removes Membership approval step for statutory changes to take effect in relation to limitation of liability of directors – now change is automatic</a:t>
            </a:r>
          </a:p>
          <a:p>
            <a:r>
              <a:rPr lang="en-US" sz="2400" dirty="0" smtClean="0"/>
              <a:t>Identifies PUCT Substantive Rule which governs distribution of assets and winding up provisions if and upon decertification of ERCOT as independent organization</a:t>
            </a:r>
          </a:p>
          <a:p>
            <a:r>
              <a:rPr lang="en-US" sz="2400" dirty="0" smtClean="0"/>
              <a:t>Identifies PURA as the source for the mandatory composition of the ERCOT Board of Directors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50479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Articles Amendments – </a:t>
            </a:r>
            <a:r>
              <a:rPr lang="en-US" sz="1800" i="1" dirty="0" smtClean="0"/>
              <a:t>cont’d</a:t>
            </a:r>
            <a:endParaRPr lang="en-US" sz="1600" i="1" dirty="0"/>
          </a:p>
        </p:txBody>
      </p:sp>
      <p:sp>
        <p:nvSpPr>
          <p:cNvPr id="3" name="Content Placeholder 2"/>
          <p:cNvSpPr>
            <a:spLocks noGrp="1"/>
          </p:cNvSpPr>
          <p:nvPr>
            <p:ph idx="1"/>
          </p:nvPr>
        </p:nvSpPr>
        <p:spPr>
          <a:xfrm>
            <a:off x="342900" y="937966"/>
            <a:ext cx="8534400" cy="5234234"/>
          </a:xfrm>
        </p:spPr>
        <p:txBody>
          <a:bodyPr/>
          <a:lstStyle/>
          <a:p>
            <a:pPr marL="0" indent="0" algn="ctr">
              <a:buNone/>
            </a:pPr>
            <a:endParaRPr lang="en-US" sz="2400" dirty="0" smtClean="0"/>
          </a:p>
          <a:p>
            <a:pPr marL="0" indent="0" algn="ctr">
              <a:buNone/>
            </a:pPr>
            <a:endParaRPr lang="en-US" sz="2400" dirty="0"/>
          </a:p>
          <a:p>
            <a:pPr marL="0" indent="0" algn="ctr">
              <a:buNone/>
            </a:pPr>
            <a:r>
              <a:rPr lang="en-US" sz="2800" dirty="0" smtClean="0"/>
              <a:t>Clean and red-lined versions of </a:t>
            </a:r>
          </a:p>
          <a:p>
            <a:pPr marL="0" indent="0" algn="ctr">
              <a:buNone/>
            </a:pPr>
            <a:r>
              <a:rPr lang="en-US" sz="2800" dirty="0" smtClean="0"/>
              <a:t>ERCOT </a:t>
            </a:r>
            <a:r>
              <a:rPr lang="en-US" sz="2800" dirty="0" err="1" smtClean="0"/>
              <a:t>Legal’s</a:t>
            </a:r>
            <a:r>
              <a:rPr lang="en-US" sz="2800" dirty="0" smtClean="0"/>
              <a:t> proposed amendments to the Articles of Incorporation will be provided as part of the May 24, 2018 TAC meeting materials.</a:t>
            </a:r>
          </a:p>
          <a:p>
            <a:pPr marL="0" indent="0" algn="ctr">
              <a:buNone/>
            </a:pPr>
            <a:endParaRPr lang="en-US" sz="2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78734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r>
              <a:rPr lang="en-US" b="1" dirty="0" smtClean="0"/>
              <a:t>Proposed Amendments to</a:t>
            </a:r>
          </a:p>
          <a:p>
            <a:pPr marL="0" indent="0" algn="ctr">
              <a:buNone/>
            </a:pPr>
            <a:r>
              <a:rPr lang="en-US" b="1" dirty="0" smtClean="0"/>
              <a:t>ERCOT Bylaws</a:t>
            </a:r>
            <a:endParaRPr lang="en-US"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165488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Comments on ERCOT Bylaws</a:t>
            </a:r>
            <a:endParaRPr lang="en-US" dirty="0"/>
          </a:p>
        </p:txBody>
      </p:sp>
      <p:sp>
        <p:nvSpPr>
          <p:cNvPr id="3" name="Content Placeholder 2"/>
          <p:cNvSpPr>
            <a:spLocks noGrp="1"/>
          </p:cNvSpPr>
          <p:nvPr>
            <p:ph idx="1"/>
          </p:nvPr>
        </p:nvSpPr>
        <p:spPr/>
        <p:txBody>
          <a:bodyPr/>
          <a:lstStyle/>
          <a:p>
            <a:pPr marL="0" indent="0">
              <a:buNone/>
            </a:pPr>
            <a:r>
              <a:rPr lang="en-US" sz="2800" dirty="0" smtClean="0"/>
              <a:t>In response to ERCOT </a:t>
            </a:r>
            <a:r>
              <a:rPr lang="en-US" sz="2800" dirty="0" err="1" smtClean="0"/>
              <a:t>Legal’s</a:t>
            </a:r>
            <a:r>
              <a:rPr lang="en-US" sz="2800" dirty="0" smtClean="0"/>
              <a:t> most recent request (sent to TAC by email on May 4, 2018) for additional comments on the proposed Bylaws amendments, Stakeholder comments were received on:</a:t>
            </a:r>
          </a:p>
          <a:p>
            <a:endParaRPr lang="en-US" sz="1000" dirty="0" smtClean="0"/>
          </a:p>
          <a:p>
            <a:pPr lvl="1"/>
            <a:r>
              <a:rPr lang="en-US" dirty="0" smtClean="0"/>
              <a:t>Affiliate definition</a:t>
            </a:r>
          </a:p>
          <a:p>
            <a:pPr marL="457200" lvl="1" indent="0">
              <a:buNone/>
            </a:pPr>
            <a:endParaRPr lang="en-US" sz="1000" dirty="0" smtClean="0"/>
          </a:p>
          <a:p>
            <a:pPr lvl="1"/>
            <a:r>
              <a:rPr lang="en-US" dirty="0" smtClean="0"/>
              <a:t>Membership Segment definition  </a:t>
            </a:r>
          </a:p>
          <a:p>
            <a:pPr lvl="1"/>
            <a:endParaRPr lang="en-US" sz="1000" dirty="0" smtClean="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09168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Comments – Affiliate Definition</a:t>
            </a:r>
            <a:endParaRPr lang="en-US" dirty="0"/>
          </a:p>
        </p:txBody>
      </p:sp>
      <p:sp>
        <p:nvSpPr>
          <p:cNvPr id="3" name="Content Placeholder 2"/>
          <p:cNvSpPr>
            <a:spLocks noGrp="1"/>
          </p:cNvSpPr>
          <p:nvPr>
            <p:ph idx="1"/>
          </p:nvPr>
        </p:nvSpPr>
        <p:spPr>
          <a:xfrm>
            <a:off x="228600" y="796240"/>
            <a:ext cx="8763000" cy="5375960"/>
          </a:xfrm>
        </p:spPr>
        <p:txBody>
          <a:bodyPr/>
          <a:lstStyle/>
          <a:p>
            <a:pPr marL="0" indent="0">
              <a:buNone/>
            </a:pPr>
            <a:r>
              <a:rPr lang="en-US" sz="2400" dirty="0" smtClean="0"/>
              <a:t>ERCOT received joint and consolidated comments on the Affiliate definition and related Section 3.3(c) in the Bylaws from:</a:t>
            </a:r>
          </a:p>
          <a:p>
            <a:pPr marL="0" indent="0">
              <a:buNone/>
            </a:pPr>
            <a:endParaRPr lang="en-US" sz="1000" dirty="0"/>
          </a:p>
          <a:p>
            <a:r>
              <a:rPr lang="en-US" sz="2400" dirty="0" smtClean="0"/>
              <a:t>American Electric Power Service Corporation</a:t>
            </a:r>
          </a:p>
          <a:p>
            <a:r>
              <a:rPr lang="en-US" sz="2400" dirty="0" smtClean="0"/>
              <a:t>CenterPoint Energy, Inc.</a:t>
            </a:r>
          </a:p>
          <a:p>
            <a:r>
              <a:rPr lang="en-US" sz="2400" dirty="0" smtClean="0"/>
              <a:t>First Solar, Inc.</a:t>
            </a:r>
          </a:p>
          <a:p>
            <a:r>
              <a:rPr lang="en-US" sz="2400" dirty="0" err="1" smtClean="0"/>
              <a:t>Luminant</a:t>
            </a:r>
            <a:r>
              <a:rPr lang="en-US" sz="2400" dirty="0" smtClean="0"/>
              <a:t> Generation Company, LLC</a:t>
            </a:r>
          </a:p>
          <a:p>
            <a:r>
              <a:rPr lang="en-US" sz="2400" dirty="0" smtClean="0"/>
              <a:t>Reliant Energy Retail Services, LLC</a:t>
            </a:r>
          </a:p>
          <a:p>
            <a:r>
              <a:rPr lang="en-US" sz="2400" dirty="0" smtClean="0"/>
              <a:t>Oncor Electric Delivery Company, LLC</a:t>
            </a:r>
          </a:p>
          <a:p>
            <a:r>
              <a:rPr lang="en-US" sz="2400" dirty="0" smtClean="0"/>
              <a:t>Texas Industrial Energy Consumers</a:t>
            </a:r>
          </a:p>
          <a:p>
            <a:pPr marL="0" indent="0">
              <a:buNone/>
            </a:pPr>
            <a:endParaRPr lang="en-US" sz="1000" dirty="0" smtClean="0"/>
          </a:p>
          <a:p>
            <a:pPr marL="0" indent="0">
              <a:buNone/>
            </a:pPr>
            <a:r>
              <a:rPr lang="en-US" sz="2400" dirty="0" smtClean="0"/>
              <a:t>The comments will be included in the May 24, 2018 TAC meeting materials.</a:t>
            </a:r>
          </a:p>
          <a:p>
            <a:pPr lvl="1"/>
            <a:endParaRPr lang="en-US" sz="2000" dirty="0" smtClean="0"/>
          </a:p>
          <a:p>
            <a:pPr mar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026970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Props1.xml><?xml version="1.0" encoding="utf-8"?>
<ds:datastoreItem xmlns:ds="http://schemas.openxmlformats.org/officeDocument/2006/customXml" ds:itemID="{96E903D3-7905-436E-AB0D-36EDCD3B86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C163D459-1C05-483F-85D1-C9E478EC32CC}">
  <ds:schemaRefs>
    <ds:schemaRef ds:uri="http://schemas.microsoft.com/sharepoint/v4"/>
    <ds:schemaRef ds:uri="http://purl.org/dc/elements/1.1/"/>
    <ds:schemaRef ds:uri="http://purl.org/dc/terms/"/>
    <ds:schemaRef ds:uri="http://schemas.microsoft.com/office/2006/metadata/properties"/>
    <ds:schemaRef ds:uri="http://schemas.microsoft.com/sharepoint/v3"/>
    <ds:schemaRef ds:uri="c34af464-7aa1-4edd-9be4-83dffc1cb926"/>
    <ds:schemaRef ds:uri="http://schemas.microsoft.com/office/2006/documentManagement/types"/>
    <ds:schemaRef ds:uri="http://www.w3.org/XML/1998/namespace"/>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4626</TotalTime>
  <Words>1023</Words>
  <Application>Microsoft Office PowerPoint</Application>
  <PresentationFormat>On-screen Show (4:3)</PresentationFormat>
  <Paragraphs>169</Paragraphs>
  <Slides>16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1_Custom Design</vt:lpstr>
      <vt:lpstr>Inside pages</vt:lpstr>
      <vt:lpstr>PowerPoint Presentation</vt:lpstr>
      <vt:lpstr>ERCOT Governing Documents Amendments</vt:lpstr>
      <vt:lpstr>PowerPoint Presentation</vt:lpstr>
      <vt:lpstr>Proposed Articles Amendments</vt:lpstr>
      <vt:lpstr>Proposed Articles Amendments – cont’d</vt:lpstr>
      <vt:lpstr>Proposed Articles Amendments – cont’d</vt:lpstr>
      <vt:lpstr>PowerPoint Presentation</vt:lpstr>
      <vt:lpstr>Stakeholder Comments on ERCOT Bylaws</vt:lpstr>
      <vt:lpstr>Stakeholder Comments – Affiliate Definition</vt:lpstr>
      <vt:lpstr>Stakeholder Comments – Affiliate Definition – cont’d </vt:lpstr>
      <vt:lpstr>Stakeholder Comments – Membership Segment Definition</vt:lpstr>
      <vt:lpstr>ERCOT Legal – Other Proposed Amendments</vt:lpstr>
      <vt:lpstr>PowerPoint Presentation</vt:lpstr>
      <vt:lpstr>Expected Schedule</vt:lpstr>
      <vt:lpstr>Membership Voting</vt:lpstr>
      <vt:lpstr>TAC Endorsement of Proposed Amendments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Vickie Leady</cp:lastModifiedBy>
  <cp:revision>158</cp:revision>
  <cp:lastPrinted>2016-01-21T20:53:15Z</cp:lastPrinted>
  <dcterms:created xsi:type="dcterms:W3CDTF">2016-01-21T15:20:31Z</dcterms:created>
  <dcterms:modified xsi:type="dcterms:W3CDTF">2018-05-22T14:53:49Z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