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05/29/2018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06/05/2018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18 Month Running Market Totals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06/05/18</a:t>
            </a:r>
            <a:endParaRPr lang="en-US" sz="9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189609"/>
              </p:ext>
            </p:extLst>
          </p:nvPr>
        </p:nvGraphicFramePr>
        <p:xfrm>
          <a:off x="628650" y="1142991"/>
          <a:ext cx="7886700" cy="4648208"/>
        </p:xfrm>
        <a:graphic>
          <a:graphicData uri="http://schemas.openxmlformats.org/drawingml/2006/table">
            <a:tbl>
              <a:tblPr/>
              <a:tblGrid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</a:tblGrid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44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64,452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220,958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285,410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201,714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257,916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66,556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196,236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262,792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1,885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87,140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202,612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289,752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1,931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1,351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4,376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66,875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201,984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268,859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229,868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301,677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1,951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71,769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197,865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269,634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1,635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1,490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3,856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130,828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237,611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368,439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2,169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108,784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257,759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366,543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2,069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1,723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252,360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336,419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258,046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342,180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1,951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244,511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324,013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4,185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78,096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236,397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314,493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1,745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77,860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207,921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285,781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60,560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238,340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298,900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1,579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1,464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3,594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88,933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230,409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319,342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1,856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4,353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76,119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215,292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291,411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1,763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4,077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224,289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319,448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1,935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1,595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4,241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06/05/18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March </a:t>
            </a:r>
            <a:r>
              <a:rPr lang="en-US" altLang="en-US" dirty="0" smtClean="0"/>
              <a:t>2018 </a:t>
            </a:r>
            <a:r>
              <a:rPr lang="en-US" altLang="en-US" dirty="0"/>
              <a:t>- 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March </a:t>
            </a:r>
            <a:r>
              <a:rPr lang="en-US" altLang="en-US" dirty="0" smtClean="0"/>
              <a:t>2018 </a:t>
            </a:r>
            <a:r>
              <a:rPr lang="en-US" altLang="en-US" dirty="0"/>
              <a:t>- 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</a:t>
            </a:r>
            <a:r>
              <a:rPr lang="en-US" altLang="en-US" sz="2400" dirty="0" smtClean="0">
                <a:solidFill>
                  <a:schemeClr val="tx1"/>
                </a:solidFill>
              </a:rPr>
              <a:t>March </a:t>
            </a:r>
            <a:r>
              <a:rPr lang="en-US" altLang="en-US" sz="2400" dirty="0" smtClean="0">
                <a:solidFill>
                  <a:schemeClr val="tx1"/>
                </a:solidFill>
              </a:rPr>
              <a:t>2018 </a:t>
            </a:r>
            <a:r>
              <a:rPr lang="en-US" altLang="en-US" sz="2400" dirty="0">
                <a:solidFill>
                  <a:schemeClr val="tx1"/>
                </a:solidFill>
              </a:rPr>
              <a:t>- </a:t>
            </a:r>
            <a:r>
              <a:rPr lang="en-US" altLang="en-US" sz="2400" dirty="0" smtClean="0">
                <a:solidFill>
                  <a:schemeClr val="tx1"/>
                </a:solidFill>
              </a:rPr>
              <a:t>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06/05/18</a:t>
            </a:r>
            <a:endParaRPr lang="en-US" sz="9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784355"/>
              </p:ext>
            </p:extLst>
          </p:nvPr>
        </p:nvGraphicFramePr>
        <p:xfrm>
          <a:off x="2158995" y="1100137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1.10%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2,110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1,420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327806"/>
              </p:ext>
            </p:extLst>
          </p:nvPr>
        </p:nvGraphicFramePr>
        <p:xfrm>
          <a:off x="4152895" y="527684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6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895" y="527684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</a:t>
            </a:r>
            <a:r>
              <a:rPr lang="en-US" altLang="en-US" sz="2000" dirty="0" smtClean="0">
                <a:solidFill>
                  <a:schemeClr val="tx1"/>
                </a:solidFill>
              </a:rPr>
              <a:t>March </a:t>
            </a:r>
            <a:r>
              <a:rPr lang="en-US" altLang="en-US" sz="2000" dirty="0" smtClean="0">
                <a:solidFill>
                  <a:schemeClr val="tx1"/>
                </a:solidFill>
              </a:rPr>
              <a:t>2018 </a:t>
            </a:r>
            <a:r>
              <a:rPr lang="en-US" altLang="en-US" sz="2000" dirty="0">
                <a:solidFill>
                  <a:schemeClr val="tx1"/>
                </a:solidFill>
              </a:rPr>
              <a:t>- 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06/05/18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6177"/>
            <a:ext cx="9144000" cy="15240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077200" y="98676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Calibri" panose="020F0502020204030204" pitchFamily="34" charset="0"/>
              </a:rPr>
              <a:t>8</a:t>
            </a:r>
            <a:endParaRPr lang="en-US" sz="800" b="1" dirty="0">
              <a:latin typeface="Calibri" panose="020F050202020403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077200" y="256710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Calibri" panose="020F0502020204030204" pitchFamily="34" charset="0"/>
              </a:rPr>
              <a:t>10</a:t>
            </a:r>
            <a:endParaRPr lang="en-US" sz="800" b="1" dirty="0">
              <a:latin typeface="Calibri" panose="020F050202020403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27823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8700"/>
            <a:ext cx="9144000" cy="152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March </a:t>
            </a:r>
            <a:r>
              <a:rPr lang="en-US" altLang="en-US" sz="1800" dirty="0" smtClean="0">
                <a:solidFill>
                  <a:schemeClr val="tx1"/>
                </a:solidFill>
              </a:rPr>
              <a:t>2018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06/05/18</a:t>
            </a:r>
            <a:endParaRPr lang="en-US" sz="900" dirty="0"/>
          </a:p>
        </p:txBody>
      </p:sp>
      <p:sp>
        <p:nvSpPr>
          <p:cNvPr id="10" name="TextBox 9"/>
          <p:cNvSpPr txBox="1"/>
          <p:nvPr/>
        </p:nvSpPr>
        <p:spPr>
          <a:xfrm>
            <a:off x="7391400" y="964912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Calibri" panose="020F0502020204030204" pitchFamily="34" charset="0"/>
              </a:rPr>
              <a:t>1</a:t>
            </a:r>
            <a:endParaRPr lang="en-US" sz="800" b="1" dirty="0"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530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06/05/18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06/05/18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March </a:t>
            </a:r>
            <a:r>
              <a:rPr lang="en-US" altLang="en-US" sz="1800" dirty="0" smtClean="0">
                <a:solidFill>
                  <a:schemeClr val="tx1"/>
                </a:solidFill>
              </a:rPr>
              <a:t>2018 </a:t>
            </a:r>
            <a:r>
              <a:rPr lang="en-US" altLang="en-US" sz="1800" dirty="0">
                <a:solidFill>
                  <a:schemeClr val="tx1"/>
                </a:solidFill>
              </a:rPr>
              <a:t>With 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06/05/18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06/05/18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www.w3.org/XML/1998/namespace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10533</TotalTime>
  <Words>1108</Words>
  <Application>Microsoft Office PowerPoint</Application>
  <PresentationFormat>On-screen Show (4:3)</PresentationFormat>
  <Paragraphs>360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March 2018 - IAG/IAL Statistics</vt:lpstr>
      <vt:lpstr>Top 10 - March 2018 - IAG/IAL % Greater Than 1% of Enrollments With number of months Greater Than 1%  </vt:lpstr>
      <vt:lpstr>Top 10 - 12 Month Average IAG/IAL % Greater Than 1% of Enrollments thru March 2018 With number of months Greater Than 1% </vt:lpstr>
      <vt:lpstr>Explanation of IAG/IAL Slides Data</vt:lpstr>
      <vt:lpstr>Explanation of IAG/IAL Slides Data (Cont)</vt:lpstr>
      <vt:lpstr>Top - 12 Month Average Rescission % Greater Than 1% of Switches thru March 2018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246</cp:revision>
  <cp:lastPrinted>2016-01-21T20:53:15Z</cp:lastPrinted>
  <dcterms:created xsi:type="dcterms:W3CDTF">2016-01-21T15:20:31Z</dcterms:created>
  <dcterms:modified xsi:type="dcterms:W3CDTF">2018-05-29T16:06:25Z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