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9"/>
  </p:notesMasterIdLst>
  <p:handoutMasterIdLst>
    <p:handoutMasterId r:id="rId10"/>
  </p:handoutMasterIdLst>
  <p:sldIdLst>
    <p:sldId id="256" r:id="rId2"/>
    <p:sldId id="272" r:id="rId3"/>
    <p:sldId id="276" r:id="rId4"/>
    <p:sldId id="275" r:id="rId5"/>
    <p:sldId id="273" r:id="rId6"/>
    <p:sldId id="274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erwas (Reed), Rebecca" initials="RRZ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4" autoAdjust="0"/>
    <p:restoredTop sz="94660"/>
  </p:normalViewPr>
  <p:slideViewPr>
    <p:cSldViewPr>
      <p:cViewPr varScale="1">
        <p:scale>
          <a:sx n="130" d="100"/>
          <a:sy n="130" d="100"/>
        </p:scale>
        <p:origin x="108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notesSlide" Target="../notesSlides/notesSlide3.xml"/><Relationship Id="rId7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://ercot.com/mktrules/issues/RMGRR151" TargetMode="External"/><Relationship Id="rId11" Type="http://schemas.openxmlformats.org/officeDocument/2006/relationships/image" Target="../media/image3.wmf"/><Relationship Id="rId5" Type="http://schemas.openxmlformats.org/officeDocument/2006/relationships/hyperlink" Target="http://ercot.com/mktrules/issues/LPGRR064" TargetMode="External"/><Relationship Id="rId10" Type="http://schemas.openxmlformats.org/officeDocument/2006/relationships/oleObject" Target="../embeddings/Microsoft_Word_97_-_2003_Document1.doc"/><Relationship Id="rId4" Type="http://schemas.openxmlformats.org/officeDocument/2006/relationships/hyperlink" Target="http://ercot.com/mktrules/issues/COPMGRR047" TargetMode="External"/><Relationship Id="rId9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TAC May 24, 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TAC Subcommittee Restructuring</a:t>
            </a:r>
            <a:br>
              <a:rPr lang="en-US" sz="2800" spc="-30" dirty="0" smtClean="0"/>
            </a:br>
            <a:r>
              <a:rPr lang="en-US" sz="2800" spc="-30" dirty="0" smtClean="0"/>
              <a:t>Task force (TSRTF)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Jim Lee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TSRTF Guiding Principles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22283"/>
            <a:ext cx="8458200" cy="573457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/>
          </a:p>
          <a:p>
            <a:pPr marL="0" indent="0">
              <a:buNone/>
            </a:pPr>
            <a:r>
              <a:rPr lang="en-US" sz="2000" u="sng" dirty="0" smtClean="0"/>
              <a:t>Meeting Management:</a:t>
            </a:r>
            <a:endParaRPr lang="en-US" sz="2000" u="sng" dirty="0"/>
          </a:p>
          <a:p>
            <a:r>
              <a:rPr lang="en-US" sz="2000" dirty="0" smtClean="0"/>
              <a:t>ERCOT </a:t>
            </a:r>
            <a:r>
              <a:rPr lang="en-US" sz="2000" dirty="0"/>
              <a:t>and market participant time should be used as efficiently as </a:t>
            </a:r>
            <a:r>
              <a:rPr lang="en-US" sz="2000" dirty="0" smtClean="0"/>
              <a:t>possible (cancel </a:t>
            </a:r>
            <a:r>
              <a:rPr lang="en-US" sz="2000" dirty="0"/>
              <a:t>meetings if not needed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Meeting agendas should be evaluated each month to determine if meeting is needed, and if it should be face-to-face or WebEx</a:t>
            </a:r>
            <a:endParaRPr lang="en-US" sz="2000" dirty="0"/>
          </a:p>
          <a:p>
            <a:r>
              <a:rPr lang="en-US" sz="2000" dirty="0"/>
              <a:t>WG/TF should be living groups, created or designated inactive, depending on the deliverables needed by TAC and </a:t>
            </a:r>
            <a:r>
              <a:rPr lang="en-US" sz="2000" dirty="0" smtClean="0"/>
              <a:t>subcommittees</a:t>
            </a:r>
          </a:p>
          <a:p>
            <a:r>
              <a:rPr lang="en-US" sz="2000" dirty="0" smtClean="0"/>
              <a:t>Evaluate TAC procedures to address </a:t>
            </a:r>
            <a:r>
              <a:rPr lang="en-US" sz="2000" dirty="0"/>
              <a:t>q</a:t>
            </a:r>
            <a:r>
              <a:rPr lang="en-US" sz="2000" dirty="0" smtClean="0"/>
              <a:t>uorum concerns</a:t>
            </a:r>
            <a:endParaRPr lang="en-US" sz="2000" dirty="0"/>
          </a:p>
          <a:p>
            <a:pPr marL="0" indent="0">
              <a:buNone/>
            </a:pPr>
            <a:endParaRPr lang="en-US" sz="100" u="sng" dirty="0" smtClean="0"/>
          </a:p>
          <a:p>
            <a:pPr marL="0" indent="0">
              <a:buNone/>
            </a:pPr>
            <a:endParaRPr lang="en-US" sz="300" u="sng" dirty="0" smtClean="0"/>
          </a:p>
          <a:p>
            <a:pPr marL="0" indent="0">
              <a:buNone/>
            </a:pPr>
            <a:r>
              <a:rPr lang="en-US" sz="2000" u="sng" dirty="0" smtClean="0"/>
              <a:t>COPS, RMS, and WMS:</a:t>
            </a:r>
          </a:p>
          <a:p>
            <a:r>
              <a:rPr lang="en-US" sz="2000" dirty="0" smtClean="0"/>
              <a:t>After achieving a “steady state” concerning market communication and settlement issues, COPS can be designated ‘inactive’ and COPS WG/TF can be managed by other subcommittees or designated inactive.</a:t>
            </a:r>
            <a:endParaRPr lang="en-US" sz="2000" dirty="0"/>
          </a:p>
          <a:p>
            <a:r>
              <a:rPr lang="en-US" sz="2000" dirty="0" smtClean="0"/>
              <a:t>WMS should inherit the Settlement WG &amp; COP Market Guide</a:t>
            </a:r>
          </a:p>
          <a:p>
            <a:r>
              <a:rPr lang="en-US" sz="2000" dirty="0" smtClean="0"/>
              <a:t>RMS to inherit the Profiling WG, Load Profiling Guide, and </a:t>
            </a:r>
            <a:br>
              <a:rPr lang="en-US" sz="2000" dirty="0" smtClean="0"/>
            </a:br>
            <a:r>
              <a:rPr lang="en-US" sz="2000" dirty="0" smtClean="0"/>
              <a:t>Market Communications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05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Activity to Date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22283"/>
            <a:ext cx="84582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 smtClean="0"/>
          </a:p>
          <a:p>
            <a:pPr marL="0" indent="0">
              <a:buNone/>
            </a:pPr>
            <a:r>
              <a:rPr lang="en-US" dirty="0" smtClean="0"/>
              <a:t>RMS:</a:t>
            </a:r>
          </a:p>
          <a:p>
            <a:pPr marL="744538" lvl="1" indent="-457200">
              <a:buFont typeface="Wingdings" panose="05000000000000000000" pitchFamily="2" charset="2"/>
              <a:buChar char="Ø"/>
            </a:pPr>
            <a:r>
              <a:rPr lang="en-US" dirty="0" smtClean="0"/>
              <a:t>Inactivated Advanced Metering WG on Feb 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1293178" lvl="3" indent="-457200">
              <a:buFont typeface="Wingdings" panose="05000000000000000000" pitchFamily="2" charset="2"/>
              <a:buChar char="§"/>
            </a:pPr>
            <a:r>
              <a:rPr lang="en-US" dirty="0" smtClean="0"/>
              <a:t>Reporting relocated to PUCT </a:t>
            </a:r>
            <a:r>
              <a:rPr lang="en-US" dirty="0" err="1" smtClean="0"/>
              <a:t>Proj</a:t>
            </a:r>
            <a:r>
              <a:rPr lang="en-US" dirty="0" smtClean="0"/>
              <a:t> #47472</a:t>
            </a:r>
          </a:p>
          <a:p>
            <a:pPr marL="1293178" lvl="3" indent="-457200">
              <a:buFont typeface="Wingdings" panose="05000000000000000000" pitchFamily="2" charset="2"/>
              <a:buChar char="§"/>
            </a:pPr>
            <a:r>
              <a:rPr lang="en-US" dirty="0" smtClean="0"/>
              <a:t>SMT communications redirected to RMS listserv</a:t>
            </a:r>
          </a:p>
          <a:p>
            <a:pPr marL="744538" lvl="1" indent="-457200">
              <a:buFont typeface="Wingdings" panose="05000000000000000000" pitchFamily="2" charset="2"/>
              <a:buChar char="Ø"/>
            </a:pPr>
            <a:r>
              <a:rPr lang="en-US" dirty="0" smtClean="0"/>
              <a:t>Status quo for TDTMS, TXSET, &amp; RMTTF</a:t>
            </a:r>
          </a:p>
          <a:p>
            <a:pPr marL="744538" lvl="1" indent="-457200">
              <a:buFont typeface="Wingdings" panose="05000000000000000000" pitchFamily="2" charset="2"/>
              <a:buChar char="Ø"/>
            </a:pPr>
            <a:r>
              <a:rPr lang="en-US" dirty="0" smtClean="0"/>
              <a:t>RMS &amp; WG/TF leadership continually evaluates monthly agenda to determine logistics to maximize meeting efficiency</a:t>
            </a:r>
          </a:p>
          <a:p>
            <a:pPr marL="0" indent="-78422">
              <a:buNone/>
            </a:pPr>
            <a:endParaRPr lang="en-US" sz="900" dirty="0" smtClean="0"/>
          </a:p>
          <a:p>
            <a:pPr marL="0" indent="-78422">
              <a:buNone/>
            </a:pPr>
            <a:r>
              <a:rPr lang="en-US" dirty="0" smtClean="0"/>
              <a:t>COPS:</a:t>
            </a:r>
          </a:p>
          <a:p>
            <a:pPr marL="630238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Agreed to inactivate Market Data WG with market data questions managed through the respective subcommittee</a:t>
            </a:r>
          </a:p>
          <a:p>
            <a:pPr marL="630238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Agreed to transfer Profiling WG and Load Profiling Guide to RMS (RMGRR151/LPGRR064)</a:t>
            </a:r>
          </a:p>
          <a:p>
            <a:pPr marL="630238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Agreed </a:t>
            </a:r>
            <a:r>
              <a:rPr lang="en-US" dirty="0"/>
              <a:t>to move Settlement portion to </a:t>
            </a:r>
            <a:r>
              <a:rPr lang="en-US" dirty="0" smtClean="0"/>
              <a:t>WMS &amp; inactivate Communications &amp; Settlement WG</a:t>
            </a:r>
          </a:p>
        </p:txBody>
      </p:sp>
    </p:spTree>
    <p:extLst>
      <p:ext uri="{BB962C8B-B14F-4D97-AF65-F5344CB8AC3E}">
        <p14:creationId xmlns:p14="http://schemas.microsoft.com/office/powerpoint/2010/main" val="6922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Voting Items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22283"/>
            <a:ext cx="84582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 smtClean="0"/>
          </a:p>
          <a:p>
            <a:pPr marL="287338" indent="-287338">
              <a:buSzPct val="100000"/>
              <a:buFont typeface="+mj-lt"/>
              <a:buAutoNum type="arabicPeriod"/>
            </a:pPr>
            <a:r>
              <a:rPr lang="en-US" sz="2000" dirty="0" smtClean="0">
                <a:hlinkClick r:id="rId4"/>
              </a:rPr>
              <a:t>COPMGRR047</a:t>
            </a:r>
            <a:r>
              <a:rPr lang="en-US" sz="2000" dirty="0" smtClean="0"/>
              <a:t>, </a:t>
            </a:r>
            <a:r>
              <a:rPr lang="en-US" sz="2000" dirty="0"/>
              <a:t>Updates to Commercial Operations Market Guide for TAC Subcommittee </a:t>
            </a:r>
            <a:r>
              <a:rPr lang="en-US" sz="2000" dirty="0" smtClean="0"/>
              <a:t>Restructuring</a:t>
            </a:r>
          </a:p>
          <a:p>
            <a:pPr lvl="1">
              <a:buSzPct val="100000"/>
            </a:pPr>
            <a:r>
              <a:rPr lang="en-US" sz="2000" b="1" i="1" dirty="0" smtClean="0">
                <a:solidFill>
                  <a:srgbClr val="00B050"/>
                </a:solidFill>
              </a:rPr>
              <a:t>Relocates COP Market Guide to be under WMS</a:t>
            </a:r>
          </a:p>
          <a:p>
            <a:pPr marL="287338" indent="-287338">
              <a:buSzPct val="100000"/>
              <a:buFont typeface="+mj-lt"/>
              <a:buAutoNum type="arabicPeriod"/>
            </a:pPr>
            <a:endParaRPr lang="en-US" sz="2000" dirty="0" smtClean="0">
              <a:hlinkClick r:id="rId5"/>
            </a:endParaRPr>
          </a:p>
          <a:p>
            <a:pPr marL="287338" indent="-287338">
              <a:buSzPct val="100000"/>
              <a:buFont typeface="+mj-lt"/>
              <a:buAutoNum type="arabicPeriod"/>
            </a:pPr>
            <a:r>
              <a:rPr lang="en-US" sz="2000" dirty="0" smtClean="0">
                <a:hlinkClick r:id="rId5"/>
              </a:rPr>
              <a:t>LPGRR064</a:t>
            </a:r>
            <a:r>
              <a:rPr lang="en-US" sz="2000" dirty="0" smtClean="0"/>
              <a:t>, </a:t>
            </a:r>
            <a:r>
              <a:rPr lang="en-US" sz="2000" dirty="0"/>
              <a:t>Updates to LPG for TAC Subcommittee </a:t>
            </a:r>
            <a:r>
              <a:rPr lang="en-US" sz="2000" dirty="0" smtClean="0"/>
              <a:t>Restructuring</a:t>
            </a:r>
          </a:p>
          <a:p>
            <a:pPr lvl="1">
              <a:buSzPct val="100000"/>
            </a:pPr>
            <a:r>
              <a:rPr lang="en-US" sz="2000" b="1" i="1" dirty="0" smtClean="0">
                <a:solidFill>
                  <a:srgbClr val="00B050"/>
                </a:solidFill>
              </a:rPr>
              <a:t>Relocates Load Profiling </a:t>
            </a:r>
            <a:r>
              <a:rPr lang="en-US" sz="2000" b="1" i="1" dirty="0">
                <a:solidFill>
                  <a:srgbClr val="00B050"/>
                </a:solidFill>
              </a:rPr>
              <a:t>Guide and load </a:t>
            </a:r>
            <a:r>
              <a:rPr lang="en-US" sz="2000" b="1" i="1" dirty="0" smtClean="0">
                <a:solidFill>
                  <a:srgbClr val="00B050"/>
                </a:solidFill>
              </a:rPr>
              <a:t>profiling responsibilities under RMS</a:t>
            </a:r>
          </a:p>
          <a:p>
            <a:pPr marL="287338" indent="-287338">
              <a:buSzPct val="100000"/>
              <a:buFont typeface="+mj-lt"/>
              <a:buAutoNum type="arabicPeriod"/>
            </a:pPr>
            <a:endParaRPr lang="en-US" sz="2000" dirty="0" smtClean="0">
              <a:hlinkClick r:id="rId6"/>
            </a:endParaRPr>
          </a:p>
          <a:p>
            <a:pPr marL="287338" indent="-287338">
              <a:buSzPct val="100000"/>
              <a:buFont typeface="+mj-lt"/>
              <a:buAutoNum type="arabicPeriod"/>
            </a:pPr>
            <a:r>
              <a:rPr lang="en-US" sz="2000" dirty="0">
                <a:hlinkClick r:id="rId6"/>
              </a:rPr>
              <a:t>RMGRR151</a:t>
            </a:r>
            <a:r>
              <a:rPr lang="en-US" sz="2000" dirty="0"/>
              <a:t>, Updates to Retail Market Guide for TAC Subcommittee Restructuring</a:t>
            </a:r>
          </a:p>
          <a:p>
            <a:pPr lvl="1">
              <a:buSzPct val="100000"/>
            </a:pPr>
            <a:r>
              <a:rPr lang="en-US" sz="2000" b="1" i="1" dirty="0">
                <a:solidFill>
                  <a:srgbClr val="00B050"/>
                </a:solidFill>
              </a:rPr>
              <a:t>Relocates Market Notice Communication Process to RMG</a:t>
            </a:r>
          </a:p>
          <a:p>
            <a:pPr marL="365760" lvl="1" indent="0">
              <a:buSzPct val="100000"/>
              <a:buNone/>
            </a:pPr>
            <a:endParaRPr lang="en-US" sz="2000" dirty="0" smtClean="0"/>
          </a:p>
          <a:p>
            <a:pPr marL="287338" indent="-287338">
              <a:buSzPct val="100000"/>
              <a:buFont typeface="+mj-lt"/>
              <a:buAutoNum type="arabicPeriod"/>
            </a:pPr>
            <a:r>
              <a:rPr lang="en-US" sz="2000" b="1" i="1" dirty="0" smtClean="0"/>
              <a:t>RMS Procedures</a:t>
            </a:r>
          </a:p>
          <a:p>
            <a:pPr marL="287338" indent="-287338">
              <a:buSzPct val="100000"/>
              <a:buFont typeface="+mj-lt"/>
              <a:buAutoNum type="arabicPeriod"/>
            </a:pPr>
            <a:endParaRPr lang="en-US" sz="2000" dirty="0" smtClean="0"/>
          </a:p>
          <a:p>
            <a:pPr marL="287338" indent="-287338">
              <a:buSzPct val="100000"/>
              <a:buFont typeface="+mj-lt"/>
              <a:buAutoNum type="arabicPeriod"/>
            </a:pPr>
            <a:r>
              <a:rPr lang="en-US" sz="2000" b="1" i="1" dirty="0"/>
              <a:t>TAC </a:t>
            </a:r>
            <a:r>
              <a:rPr lang="en-US" sz="2000" b="1" i="1" dirty="0" smtClean="0"/>
              <a:t>Procedures</a:t>
            </a:r>
            <a:endParaRPr lang="en-US" sz="2000" b="1" i="1" dirty="0"/>
          </a:p>
          <a:p>
            <a:pPr marL="378778" indent="-457200">
              <a:buFont typeface="+mj-lt"/>
              <a:buAutoNum type="arabicPeriod"/>
            </a:pP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367024"/>
              </p:ext>
            </p:extLst>
          </p:nvPr>
        </p:nvGraphicFramePr>
        <p:xfrm>
          <a:off x="2971800" y="6019800"/>
          <a:ext cx="914400" cy="771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Document" showAsIcon="1" r:id="rId7" imgW="914400" imgH="771480" progId="Word.Document.12">
                  <p:embed/>
                </p:oleObj>
              </mc:Choice>
              <mc:Fallback>
                <p:oleObj name="Document" showAsIcon="1" r:id="rId7" imgW="914400" imgH="771480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6019800"/>
                        <a:ext cx="914400" cy="7713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217766"/>
              </p:ext>
            </p:extLst>
          </p:nvPr>
        </p:nvGraphicFramePr>
        <p:xfrm>
          <a:off x="2971800" y="5181600"/>
          <a:ext cx="921327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Document" showAsIcon="1" r:id="rId10" imgW="914400" imgH="771480" progId="Word.Document.8">
                  <p:embed/>
                </p:oleObj>
              </mc:Choice>
              <mc:Fallback>
                <p:oleObj name="Document" showAsIcon="1" r:id="rId10" imgW="914400" imgH="7714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5181600"/>
                        <a:ext cx="921327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79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Remaining Items…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8305800" cy="573457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SzPct val="90000"/>
              <a:buFont typeface="+mj-lt"/>
              <a:buAutoNum type="arabicPeriod"/>
            </a:pPr>
            <a:r>
              <a:rPr lang="en-US" sz="2000" u="sng" dirty="0" smtClean="0"/>
              <a:t>3 strikes attendance policy</a:t>
            </a:r>
          </a:p>
          <a:p>
            <a:pPr marL="850900" indent="-393700">
              <a:buFont typeface="Wingdings" panose="05000000000000000000" pitchFamily="2" charset="2"/>
              <a:buChar char="Ø"/>
            </a:pPr>
            <a:r>
              <a:rPr lang="en-US" sz="2000" dirty="0" smtClean="0"/>
              <a:t>After review, ERCOT Legal did not see anything in the procedures and bylaws preventing the proposal to be adopted.</a:t>
            </a:r>
          </a:p>
          <a:p>
            <a:pPr marL="850900" indent="-393700">
              <a:buFont typeface="Wingdings" panose="05000000000000000000" pitchFamily="2" charset="2"/>
              <a:buChar char="Ø"/>
            </a:pPr>
            <a:r>
              <a:rPr lang="en-US" sz="2000" dirty="0" smtClean="0"/>
              <a:t>New policy would be effective beginning in 2019</a:t>
            </a:r>
            <a:endParaRPr lang="en-US" sz="2000" dirty="0"/>
          </a:p>
          <a:p>
            <a:pPr marL="573088" indent="-285750">
              <a:buFont typeface="Wingdings" panose="05000000000000000000" pitchFamily="2" charset="2"/>
              <a:buChar char="Ø"/>
            </a:pPr>
            <a:endParaRPr lang="en-US" sz="200" dirty="0" smtClean="0"/>
          </a:p>
          <a:p>
            <a:pPr marL="368935" lvl="1" indent="0">
              <a:buNone/>
            </a:pPr>
            <a:r>
              <a:rPr lang="en-US" sz="2000" dirty="0" smtClean="0"/>
              <a:t>TSRTF will take an initial cut at drafting redline TAC Procedures language using the originally proposed idea where:</a:t>
            </a:r>
          </a:p>
          <a:p>
            <a:pPr marL="368935" lvl="1" indent="0">
              <a:buNone/>
            </a:pPr>
            <a:endParaRPr lang="en-US" sz="800" dirty="0" smtClean="0"/>
          </a:p>
          <a:p>
            <a:pPr marL="643255" lvl="2" indent="0">
              <a:buNone/>
            </a:pPr>
            <a:r>
              <a:rPr lang="en-US" sz="2000" b="1" i="1" dirty="0" smtClean="0"/>
              <a:t>“</a:t>
            </a:r>
            <a:r>
              <a:rPr lang="en-US" sz="2000" b="1" i="1" u="sng" dirty="0" smtClean="0"/>
              <a:t>If a seated segment representative fails to attend in person and fails to assign an Alternate for three meetings in a seated voting year</a:t>
            </a:r>
            <a:r>
              <a:rPr lang="en-US" sz="2000" dirty="0" smtClean="0"/>
              <a:t>, Subcommittee leadership would recommend to TAC that the individual segment representative be dismissed from service and the segment would be allowed to re-seat.”</a:t>
            </a:r>
          </a:p>
          <a:p>
            <a:pPr marL="457200" indent="-457200">
              <a:buSzPct val="90000"/>
              <a:buFont typeface="+mj-lt"/>
              <a:buAutoNum type="arabicPeriod" startAt="2"/>
              <a:tabLst>
                <a:tab pos="287338" algn="l"/>
              </a:tabLst>
            </a:pPr>
            <a:endParaRPr lang="en-US" sz="1000" u="sng" dirty="0"/>
          </a:p>
          <a:p>
            <a:pPr marL="457200" indent="-457200">
              <a:buSzPct val="90000"/>
              <a:buFont typeface="+mj-lt"/>
              <a:buAutoNum type="arabicPeriod" startAt="2"/>
              <a:tabLst>
                <a:tab pos="287338" algn="l"/>
              </a:tabLst>
            </a:pPr>
            <a:r>
              <a:rPr lang="en-US" sz="2000" u="sng" dirty="0" smtClean="0"/>
              <a:t>Market </a:t>
            </a:r>
            <a:r>
              <a:rPr lang="en-US" sz="2000" u="sng" dirty="0"/>
              <a:t>Communications</a:t>
            </a:r>
          </a:p>
          <a:p>
            <a:pPr marL="654685" lvl="1" indent="-285750">
              <a:buFont typeface="Wingdings" panose="05000000000000000000" pitchFamily="2" charset="2"/>
              <a:buChar char="Ø"/>
              <a:tabLst>
                <a:tab pos="287338" algn="l"/>
              </a:tabLst>
            </a:pPr>
            <a:r>
              <a:rPr lang="en-US" sz="2000" dirty="0" smtClean="0"/>
              <a:t>RMS will begin work to move the Market Communication language (via RMGRR151) into a stand alone Other Binding Document (OBD). </a:t>
            </a:r>
          </a:p>
        </p:txBody>
      </p:sp>
    </p:spTree>
    <p:extLst>
      <p:ext uri="{BB962C8B-B14F-4D97-AF65-F5344CB8AC3E}">
        <p14:creationId xmlns:p14="http://schemas.microsoft.com/office/powerpoint/2010/main" val="39202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579438"/>
          </a:xfrm>
          <a:ln w="12700">
            <a:noFill/>
          </a:ln>
        </p:spPr>
        <p:txBody>
          <a:bodyPr/>
          <a:lstStyle/>
          <a:p>
            <a:r>
              <a:rPr lang="en-US" dirty="0" smtClean="0"/>
              <a:t>Approval Calendar</a:t>
            </a:r>
            <a:endParaRPr lang="en-US" sz="20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914400"/>
            <a:ext cx="8458200" cy="57345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73" b="8103"/>
          <a:stretch/>
        </p:blipFill>
        <p:spPr bwMode="auto">
          <a:xfrm>
            <a:off x="1422861" y="3352800"/>
            <a:ext cx="6069678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09" y="1219200"/>
            <a:ext cx="816604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88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7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2626</TotalTime>
  <Words>446</Words>
  <Application>Microsoft Office PowerPoint</Application>
  <PresentationFormat>On-screen Show (4:3)</PresentationFormat>
  <Paragraphs>69</Paragraphs>
  <Slides>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Century Schoolbook</vt:lpstr>
      <vt:lpstr>Wingdings</vt:lpstr>
      <vt:lpstr>Wingdings 2</vt:lpstr>
      <vt:lpstr>Oriel</vt:lpstr>
      <vt:lpstr>Microsoft Word Document</vt:lpstr>
      <vt:lpstr>Document</vt:lpstr>
      <vt:lpstr>TAC May 24, 2018  TAC Subcommittee Restructuring Task force (TSRTF)</vt:lpstr>
      <vt:lpstr>TSRTF Guiding Principles</vt:lpstr>
      <vt:lpstr>Activity to Date</vt:lpstr>
      <vt:lpstr>Voting Items</vt:lpstr>
      <vt:lpstr>Remaining Items…</vt:lpstr>
      <vt:lpstr>Approval Calendar</vt:lpstr>
      <vt:lpstr>Questions? </vt:lpstr>
    </vt:vector>
  </TitlesOfParts>
  <Company>NRG Energy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Suzy Clifton </cp:lastModifiedBy>
  <cp:revision>145</cp:revision>
  <dcterms:created xsi:type="dcterms:W3CDTF">2018-01-08T22:15:17Z</dcterms:created>
  <dcterms:modified xsi:type="dcterms:W3CDTF">2018-05-21T16:14:31Z</dcterms:modified>
</cp:coreProperties>
</file>