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7"/>
  </p:notesMasterIdLst>
  <p:handoutMasterIdLst>
    <p:handoutMasterId r:id="rId18"/>
  </p:handoutMasterIdLst>
  <p:sldIdLst>
    <p:sldId id="260" r:id="rId5"/>
    <p:sldId id="296" r:id="rId6"/>
    <p:sldId id="309" r:id="rId7"/>
    <p:sldId id="308" r:id="rId8"/>
    <p:sldId id="294" r:id="rId9"/>
    <p:sldId id="295" r:id="rId10"/>
    <p:sldId id="311" r:id="rId11"/>
    <p:sldId id="312" r:id="rId12"/>
    <p:sldId id="306" r:id="rId13"/>
    <p:sldId id="313" r:id="rId14"/>
    <p:sldId id="314" r:id="rId15"/>
    <p:sldId id="315" r:id="rId16"/>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853" autoAdjust="0"/>
    <p:restoredTop sz="94595" autoAdjust="0"/>
  </p:normalViewPr>
  <p:slideViewPr>
    <p:cSldViewPr snapToGrid="0" snapToObjects="1">
      <p:cViewPr varScale="1">
        <p:scale>
          <a:sx n="130" d="100"/>
          <a:sy n="130" d="100"/>
        </p:scale>
        <p:origin x="1122" y="126"/>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handoutMaster" Target="handoutMasters/handoutMaster1.xml"/><Relationship Id="rId3" Type="http://schemas.openxmlformats.org/officeDocument/2006/relationships/slideMaster" Target="slideMasters/slideMaster1.xml"/><Relationship Id="rId21"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presProps" Target="presProps.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5/16/2018</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5/16/2018</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smtClean="0"/>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4850257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32150127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229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229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9F3700FB-F3F9-41D8-8098-5742006C64EB}" type="slidenum">
              <a:rPr lang="en-US" altLang="en-US" smtClean="0">
                <a:latin typeface="Calibri" panose="020F0502020204030204" pitchFamily="34" charset="0"/>
              </a:rPr>
              <a:pPr/>
              <a:t>4</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257550406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12</a:t>
            </a:fld>
            <a:endParaRPr lang="en-US">
              <a:solidFill>
                <a:prstClr val="black"/>
              </a:solidFill>
            </a:endParaRPr>
          </a:p>
        </p:txBody>
      </p:sp>
    </p:spTree>
    <p:extLst>
      <p:ext uri="{BB962C8B-B14F-4D97-AF65-F5344CB8AC3E}">
        <p14:creationId xmlns:p14="http://schemas.microsoft.com/office/powerpoint/2010/main" val="67519738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smtClean="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smtClean="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5" name="Footer Placeholder 4"/>
          <p:cNvSpPr>
            <a:spLocks noGrp="1"/>
          </p:cNvSpPr>
          <p:nvPr>
            <p:ph type="ftr" sz="quarter" idx="11"/>
          </p:nvPr>
        </p:nvSpPr>
        <p:spPr/>
        <p:txBody>
          <a:bodyPr/>
          <a:lstStyle/>
          <a:p>
            <a:r>
              <a:rPr lang="en-US" smtClean="0">
                <a:solidFill>
                  <a:prstClr val="black">
                    <a:tint val="75000"/>
                  </a:prstClr>
                </a:solidFill>
              </a:rPr>
              <a:t>Footer text goes here.</a:t>
            </a:r>
            <a:endParaRPr lang="en-US">
              <a:solidFill>
                <a:prstClr val="black">
                  <a:tint val="75000"/>
                </a:prstClr>
              </a:solidFill>
            </a:endParaRP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226421412"/>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endParaRPr lang="en-US">
              <a:solidFill>
                <a:srgbClr val="FFFFFF"/>
              </a:solidFill>
            </a:endParaRPr>
          </a:p>
        </p:txBody>
      </p:sp>
      <p:sp>
        <p:nvSpPr>
          <p:cNvPr id="8" name="Footer Placeholder 4"/>
          <p:cNvSpPr>
            <a:spLocks noGrp="1"/>
          </p:cNvSpPr>
          <p:nvPr>
            <p:ph type="ftr" sz="quarter" idx="11"/>
          </p:nvPr>
        </p:nvSpPr>
        <p:spPr>
          <a:xfrm>
            <a:off x="2743200" y="6553200"/>
            <a:ext cx="4038600" cy="228600"/>
          </a:xfrm>
        </p:spPr>
        <p:txBody>
          <a:bodyPr/>
          <a:lstStyle/>
          <a:p>
            <a:r>
              <a:rPr lang="en-US" smtClean="0">
                <a:solidFill>
                  <a:prstClr val="black">
                    <a:tint val="75000"/>
                  </a:prstClr>
                </a:solidFill>
              </a:rPr>
              <a:t>Footer text goes here.</a:t>
            </a:r>
            <a:endParaRPr lang="en-US">
              <a:solidFill>
                <a:prstClr val="black">
                  <a:tint val="75000"/>
                </a:prstClr>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1051248850"/>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timing>
    <p:tnLst>
      <p:par>
        <p:cTn id="1" dur="indefinite" restart="never" nodeType="tmRoot"/>
      </p:par>
    </p:tnLst>
  </p:timing>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r>
              <a:rPr lang="en-US" smtClean="0">
                <a:solidFill>
                  <a:prstClr val="black">
                    <a:tint val="75000"/>
                  </a:prstClr>
                </a:solidFill>
                <a:latin typeface="Arial" panose="020B0604020202020204"/>
                <a:cs typeface="+mn-cs"/>
              </a:rPr>
              <a:t>Footer text goes here.</a:t>
            </a:r>
            <a:endParaRPr lang="en-US" dirty="0">
              <a:solidFill>
                <a:prstClr val="black">
                  <a:tint val="75000"/>
                </a:prstClr>
              </a:solidFill>
              <a:latin typeface="Arial" panose="020B0604020202020204"/>
              <a:cs typeface="+mn-cs"/>
            </a:endParaRPr>
          </a:p>
        </p:txBody>
      </p:sp>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fld id="{1D93BD3E-1E9A-4970-A6F7-E7AC52762E0C}" type="slidenum">
              <a:rPr lang="en-US" smtClean="0">
                <a:solidFill>
                  <a:prstClr val="black">
                    <a:tint val="75000"/>
                  </a:prstClr>
                </a:solidFill>
                <a:latin typeface="Arial" panose="020B0604020202020204"/>
                <a:cs typeface="+mn-cs"/>
              </a:rPr>
              <a:pPr defTabSz="914400" eaLnBrk="1" fontAlgn="auto" hangingPunct="1">
                <a:spcBef>
                  <a:spcPts val="0"/>
                </a:spcBef>
                <a:spcAft>
                  <a:spcPts val="0"/>
                </a:spcAft>
              </a:pPr>
              <a:t>‹#›</a:t>
            </a:fld>
            <a:endParaRPr lang="en-US">
              <a:solidFill>
                <a:prstClr val="black">
                  <a:tint val="75000"/>
                </a:prstClr>
              </a:solidFill>
              <a:latin typeface="Arial" panose="020B0604020202020204"/>
              <a:cs typeface="+mn-cs"/>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defTabSz="914400" eaLnBrk="1" fontAlgn="auto" hangingPunct="1">
              <a:spcBef>
                <a:spcPts val="0"/>
              </a:spcBef>
              <a:spcAft>
                <a:spcPts val="0"/>
              </a:spcAft>
            </a:pPr>
            <a:r>
              <a:rPr lang="en-US" sz="1000" b="1" dirty="0" smtClean="0">
                <a:solidFill>
                  <a:srgbClr val="5B6770"/>
                </a:solidFill>
                <a:latin typeface="Arial" panose="020B0604020202020204"/>
                <a:cs typeface="+mn-cs"/>
              </a:rPr>
              <a:t>PUBLIC</a:t>
            </a:r>
            <a:endParaRPr lang="en-US" sz="1000" b="1" dirty="0">
              <a:solidFill>
                <a:srgbClr val="5B6770"/>
              </a:solidFill>
              <a:latin typeface="Arial" panose="020B0604020202020204"/>
              <a:cs typeface="+mn-cs"/>
            </a:endParaRPr>
          </a:p>
        </p:txBody>
      </p:sp>
    </p:spTree>
    <p:extLst>
      <p:ext uri="{BB962C8B-B14F-4D97-AF65-F5344CB8AC3E}">
        <p14:creationId xmlns:p14="http://schemas.microsoft.com/office/powerpoint/2010/main" val="730410172"/>
      </p:ext>
    </p:extLst>
  </p:cSld>
  <p:clrMap bg1="lt1" tx1="dk1" bg2="lt2" tx2="dk2" accent1="accent1" accent2="accent2" accent3="accent3" accent4="accent4" accent5="accent5" accent6="accent6" hlink="hlink" folHlink="folHlink"/>
  <p:sldLayoutIdLst>
    <p:sldLayoutId id="2147494278" r:id="rId1"/>
    <p:sldLayoutId id="2147494279"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4</a:t>
              </a:r>
              <a:r>
                <a:rPr lang="en-US" altLang="en-US" sz="3200" b="1" dirty="0" smtClean="0"/>
                <a:t>: </a:t>
              </a:r>
              <a:r>
                <a:rPr lang="en-US" altLang="en-US" sz="3200" b="1" dirty="0"/>
                <a:t>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smtClean="0"/>
                <a:t>May 24, </a:t>
              </a:r>
              <a:r>
                <a:rPr lang="en-US" altLang="en-US" dirty="0"/>
                <a:t>2018</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x-none" sz="1800" i="1" dirty="0"/>
              <a:t>NPRR867, Revisions to CRR Auction Credit Lock Amount to Reduce Excess Collateral [Credit WG]</a:t>
            </a:r>
            <a:endParaRPr lang="en-US" sz="1800" dirty="0"/>
          </a:p>
        </p:txBody>
      </p:sp>
      <p:sp>
        <p:nvSpPr>
          <p:cNvPr id="15363" name="Rectangle 2"/>
          <p:cNvSpPr>
            <a:spLocks noChangeArrowheads="1"/>
          </p:cNvSpPr>
          <p:nvPr/>
        </p:nvSpPr>
        <p:spPr bwMode="auto">
          <a:xfrm>
            <a:off x="487363" y="879475"/>
            <a:ext cx="8158162"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a:t>
            </a:r>
            <a:r>
              <a:rPr lang="en-US" dirty="0" smtClean="0"/>
              <a:t>2018; </a:t>
            </a:r>
            <a:r>
              <a:rPr lang="en-US" dirty="0"/>
              <a:t>Rank </a:t>
            </a:r>
            <a:r>
              <a:rPr lang="en-US" dirty="0" smtClean="0"/>
              <a:t>580</a:t>
            </a:r>
            <a:endParaRPr lang="en-US" dirty="0"/>
          </a:p>
          <a:p>
            <a:r>
              <a:rPr lang="en-US" b="1" dirty="0"/>
              <a:t>ERCOT Impact Analysis:  </a:t>
            </a:r>
            <a:r>
              <a:rPr lang="x-none" dirty="0"/>
              <a:t>Between $</a:t>
            </a:r>
            <a:r>
              <a:rPr lang="en-US" dirty="0"/>
              <a:t>75</a:t>
            </a:r>
            <a:r>
              <a:rPr lang="x-none" dirty="0"/>
              <a:t>k and $</a:t>
            </a:r>
            <a:r>
              <a:rPr lang="en-US" dirty="0"/>
              <a:t>100</a:t>
            </a:r>
            <a:r>
              <a:rPr lang="x-none" dirty="0"/>
              <a:t>k</a:t>
            </a:r>
            <a:r>
              <a:rPr lang="en-US" dirty="0"/>
              <a:t>; no impacts to ERCOT staffing; impacts to </a:t>
            </a:r>
            <a:r>
              <a:rPr lang="x-none" dirty="0"/>
              <a:t>Congestion Revenue </a:t>
            </a:r>
            <a:r>
              <a:rPr lang="x-none" dirty="0" smtClean="0"/>
              <a:t>Right </a:t>
            </a:r>
            <a:r>
              <a:rPr lang="x-none" dirty="0"/>
              <a:t>(CRR)</a:t>
            </a:r>
            <a:r>
              <a:rPr lang="en-US" dirty="0"/>
              <a:t>; ERCOT </a:t>
            </a:r>
            <a:r>
              <a:rPr lang="x-none" dirty="0"/>
              <a:t>business processes</a:t>
            </a:r>
            <a:r>
              <a:rPr lang="en-US" dirty="0"/>
              <a:t> will be updated; no impacts to ERCOT grid operations and practices.</a:t>
            </a:r>
          </a:p>
          <a:p>
            <a:r>
              <a:rPr lang="en-US" b="1" dirty="0"/>
              <a:t>Revision Description:  </a:t>
            </a:r>
            <a:r>
              <a:rPr lang="en-US" dirty="0"/>
              <a:t>This NPRR changes the amount of each Counter Party’s Available Credit Limit (ACL) locked for CRR Auctions during the duration of the auction process so that it is capped at the pre-auction screening credit exposure amount.</a:t>
            </a:r>
          </a:p>
          <a:p>
            <a:r>
              <a:rPr lang="en-US" b="1" dirty="0"/>
              <a:t>PRS Decision:</a:t>
            </a:r>
            <a:r>
              <a:rPr lang="en-US" dirty="0"/>
              <a:t>  On 4/12/18, PRS unanimously voted to recommend approval of NPRR867 as submitted.  On 5/10/18, PRS unanimously voted to endorse and forward to TAC the 4/12/18 PRS Report and Impact Analysis for NPRR867 with a recommended priority of </a:t>
            </a:r>
            <a:r>
              <a:rPr lang="en-US" dirty="0" smtClean="0"/>
              <a:t>2018 </a:t>
            </a:r>
            <a:r>
              <a:rPr lang="en-US" dirty="0"/>
              <a:t>and a rank of </a:t>
            </a:r>
            <a:r>
              <a:rPr lang="en-US" dirty="0" smtClean="0"/>
              <a:t>580.</a:t>
            </a:r>
            <a:endParaRPr lang="en-US" dirty="0"/>
          </a:p>
          <a:p>
            <a:r>
              <a:rPr lang="en-US" b="1" dirty="0"/>
              <a:t>Credit WG:</a:t>
            </a:r>
            <a:r>
              <a:rPr lang="en-US" dirty="0"/>
              <a:t>  See 4/23/18 Credit WG comments</a:t>
            </a:r>
          </a:p>
        </p:txBody>
      </p:sp>
    </p:spTree>
    <p:extLst>
      <p:ext uri="{BB962C8B-B14F-4D97-AF65-F5344CB8AC3E}">
        <p14:creationId xmlns:p14="http://schemas.microsoft.com/office/powerpoint/2010/main" val="95194546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NPRR870, Eliminate Requirement for Forward Adjustment Factors Report in the MIS Certified Area [ERCOT]</a:t>
            </a:r>
            <a:endParaRPr lang="en-US" sz="1800" dirty="0"/>
          </a:p>
        </p:txBody>
      </p:sp>
      <p:sp>
        <p:nvSpPr>
          <p:cNvPr id="15363" name="Rectangle 2"/>
          <p:cNvSpPr>
            <a:spLocks noChangeArrowheads="1"/>
          </p:cNvSpPr>
          <p:nvPr/>
        </p:nvSpPr>
        <p:spPr bwMode="auto">
          <a:xfrm>
            <a:off x="487363" y="879475"/>
            <a:ext cx="8158162"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July 1, 2018</a:t>
            </a:r>
          </a:p>
          <a:p>
            <a:r>
              <a:rPr lang="en-US" b="1" dirty="0"/>
              <a:t>ERCOT Impact Analysis:  </a:t>
            </a:r>
            <a:r>
              <a:rPr lang="en-US" dirty="0"/>
              <a:t>No budgetary impact; no impacts to ERCOT staffing; no impacts to ERCOT computer systems; </a:t>
            </a:r>
            <a:r>
              <a:rPr lang="en-US" dirty="0"/>
              <a:t>no impacts to ERCOT business processes</a:t>
            </a:r>
            <a:r>
              <a:rPr lang="en-US" dirty="0" smtClean="0"/>
              <a:t>; </a:t>
            </a:r>
            <a:r>
              <a:rPr lang="en-US" dirty="0"/>
              <a:t>no impacts to ERCOT grid operations and practices.</a:t>
            </a:r>
          </a:p>
          <a:p>
            <a:r>
              <a:rPr lang="en-US" b="1" dirty="0"/>
              <a:t>Revision Description:  </a:t>
            </a:r>
            <a:r>
              <a:rPr lang="en-US" dirty="0"/>
              <a:t>This NPRR deletes the gray-boxed requirement for ERCOT to post a Forward Adjustment Factors Summary Report on the Market Information System (MIS) Certified Area.  The information in this report is already provided on each Counter-Party’s Estimated Aggregate Liability (EAL) Summary Report.</a:t>
            </a:r>
          </a:p>
          <a:p>
            <a:r>
              <a:rPr lang="en-US" b="1" dirty="0"/>
              <a:t>PRS Decision:</a:t>
            </a:r>
            <a:r>
              <a:rPr lang="en-US" dirty="0"/>
              <a:t>  On 4/12/18, PRS unanimously voted to recommend approval of NPRR870 as revised by PRS.  On 5/10/18, PRS voted unanimously to endorse and forward to TAC the 4/12/18 PRS Report and Impact Analysis for NPRR870.</a:t>
            </a:r>
          </a:p>
          <a:p>
            <a:r>
              <a:rPr lang="en-US" b="1" dirty="0"/>
              <a:t>Credit WG:</a:t>
            </a:r>
            <a:r>
              <a:rPr lang="en-US" dirty="0"/>
              <a:t>  See 4/23/18 Credit WG comments</a:t>
            </a:r>
          </a:p>
        </p:txBody>
      </p:sp>
    </p:spTree>
    <p:extLst>
      <p:ext uri="{BB962C8B-B14F-4D97-AF65-F5344CB8AC3E}">
        <p14:creationId xmlns:p14="http://schemas.microsoft.com/office/powerpoint/2010/main" val="89089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2018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solidFill>
                  <a:prstClr val="black">
                    <a:tint val="75000"/>
                  </a:prstClr>
                </a:solidFill>
              </a:rPr>
              <a:pPr/>
              <a:t>12</a:t>
            </a:fld>
            <a:endParaRPr lang="en-US">
              <a:solidFill>
                <a:prstClr val="black">
                  <a:tint val="75000"/>
                </a:prstClr>
              </a:solidFill>
            </a:endParaRPr>
          </a:p>
        </p:txBody>
      </p:sp>
      <p:sp>
        <p:nvSpPr>
          <p:cNvPr id="29" name="TextBox 15"/>
          <p:cNvSpPr txBox="1">
            <a:spLocks noChangeArrowheads="1"/>
          </p:cNvSpPr>
          <p:nvPr/>
        </p:nvSpPr>
        <p:spPr bwMode="auto">
          <a:xfrm>
            <a:off x="160280" y="5447632"/>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5904832"/>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56567" y="5439839"/>
            <a:ext cx="2895600" cy="66172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b="0" kern="0" dirty="0" smtClean="0">
                <a:solidFill>
                  <a:srgbClr val="000000"/>
                </a:solidFill>
                <a:cs typeface="+mn-cs"/>
              </a:rPr>
              <a:t>APPENDIX</a:t>
            </a:r>
          </a:p>
          <a:p>
            <a:pPr defTabSz="914400" eaLnBrk="1" hangingPunct="1">
              <a:defRPr/>
            </a:pPr>
            <a:r>
              <a:rPr lang="en-US" sz="900" b="0" kern="0" dirty="0" smtClean="0">
                <a:solidFill>
                  <a:srgbClr val="000000"/>
                </a:solidFill>
                <a:cs typeface="+mn-cs"/>
              </a:rPr>
              <a:t>Red </a:t>
            </a:r>
            <a:r>
              <a:rPr lang="en-US" sz="900" b="0" kern="0" dirty="0">
                <a:solidFill>
                  <a:srgbClr val="000000"/>
                </a:solidFill>
                <a:cs typeface="+mn-cs"/>
              </a:rPr>
              <a:t>Text: </a:t>
            </a:r>
            <a:r>
              <a:rPr lang="en-US" sz="900" b="0" kern="0" dirty="0" smtClean="0">
                <a:solidFill>
                  <a:srgbClr val="000000"/>
                </a:solidFill>
                <a:cs typeface="+mn-cs"/>
              </a:rPr>
              <a:t>New </a:t>
            </a:r>
            <a:r>
              <a:rPr lang="en-US" sz="900" b="0" kern="0" dirty="0">
                <a:solidFill>
                  <a:srgbClr val="000000"/>
                </a:solidFill>
                <a:cs typeface="+mn-cs"/>
              </a:rPr>
              <a:t>additions and target release </a:t>
            </a:r>
            <a:r>
              <a:rPr lang="en-US" sz="900" b="0" kern="0" dirty="0" smtClean="0">
                <a:solidFill>
                  <a:srgbClr val="000000"/>
                </a:solidFill>
                <a:cs typeface="+mn-cs"/>
              </a:rPr>
              <a:t>changes</a:t>
            </a:r>
          </a:p>
          <a:p>
            <a:pPr defTabSz="914400" eaLnBrk="1" hangingPunct="1">
              <a:defRPr/>
            </a:pPr>
            <a:r>
              <a:rPr lang="en-US" sz="900" b="0" kern="0" dirty="0">
                <a:solidFill>
                  <a:srgbClr val="000000"/>
                </a:solidFill>
                <a:cs typeface="+mn-cs"/>
              </a:rPr>
              <a:t>Strike-Through Text: Previous target release changes</a:t>
            </a:r>
          </a:p>
          <a:p>
            <a:pPr defTabSz="914400" eaLnBrk="1" hangingPunct="1">
              <a:defRPr/>
            </a:pPr>
            <a:r>
              <a:rPr lang="en-US" sz="900" b="0" kern="0" dirty="0">
                <a:solidFill>
                  <a:srgbClr val="000000"/>
                </a:solidFill>
                <a:cs typeface="+mn-cs"/>
              </a:rPr>
              <a:t>(a), (b), etc. indicates multiple </a:t>
            </a:r>
            <a:r>
              <a:rPr lang="en-US" sz="900" b="0" kern="0" dirty="0" smtClean="0">
                <a:solidFill>
                  <a:srgbClr val="000000"/>
                </a:solidFill>
                <a:cs typeface="+mn-cs"/>
              </a:rPr>
              <a:t>phases</a:t>
            </a:r>
            <a:endParaRPr lang="en-US" sz="900" b="0" kern="0" dirty="0">
              <a:solidFill>
                <a:srgbClr val="000000"/>
              </a:solidFill>
              <a:cs typeface="+mn-cs"/>
            </a:endParaRPr>
          </a:p>
        </p:txBody>
      </p:sp>
      <p:graphicFrame>
        <p:nvGraphicFramePr>
          <p:cNvPr id="33" name="Group 3"/>
          <p:cNvGraphicFramePr>
            <a:graphicFrameLocks/>
          </p:cNvGraphicFramePr>
          <p:nvPr>
            <p:extLst/>
          </p:nvPr>
        </p:nvGraphicFramePr>
        <p:xfrm>
          <a:off x="160280" y="838201"/>
          <a:ext cx="8839200" cy="3727703"/>
        </p:xfrm>
        <a:graphic>
          <a:graphicData uri="http://schemas.openxmlformats.org/drawingml/2006/table">
            <a:tbl>
              <a:tblPr/>
              <a:tblGrid>
                <a:gridCol w="1439920"/>
                <a:gridCol w="1524000"/>
                <a:gridCol w="1524191"/>
                <a:gridCol w="1504660"/>
                <a:gridCol w="1390749"/>
                <a:gridCol w="1455680"/>
              </a:tblGrid>
              <a:tr h="54954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2/6 – 2/8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4/5 – 4/9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5/29 – 5/31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8/7 – 8/9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10/23 – 10/25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12/11 – 12/13</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242225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NPRR659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NPRR683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NPRR760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NPRR810</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PGRR042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NPRR846</a:t>
                      </a:r>
                      <a:endParaRPr kumimoji="0" lang="en-US" sz="8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cap="none" normalizeH="0" baseline="0" dirty="0" smtClean="0">
                        <a:ln>
                          <a:noFill/>
                        </a:ln>
                        <a:solidFill>
                          <a:schemeClr val="tx1"/>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NPRR562</a:t>
                      </a:r>
                      <a:r>
                        <a:rPr kumimoji="0" lang="en-US" sz="900" b="0" i="0" u="none" strike="noStrike" cap="none" normalizeH="0" baseline="0" dirty="0" smtClean="0">
                          <a:ln>
                            <a:noFill/>
                          </a:ln>
                          <a:solidFill>
                            <a:schemeClr val="tx1"/>
                          </a:solidFill>
                          <a:effectLst/>
                          <a:latin typeface="Courier New" pitchFamily="49" charset="0"/>
                        </a:rPr>
                        <a:t>(b)</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NPRR809</a:t>
                      </a:r>
                      <a:r>
                        <a:rPr kumimoji="0" lang="en-US" sz="900" b="0" i="0" u="none" strike="sng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NPRR776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NOGRR167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NPRR825</a:t>
                      </a:r>
                      <a:r>
                        <a:rPr kumimoji="0" lang="en-US" sz="900" b="0" i="0" u="none" strike="noStrike" kern="1200" cap="none" normalizeH="0" baseline="0" dirty="0" smtClean="0">
                          <a:ln>
                            <a:noFill/>
                          </a:ln>
                          <a:solidFill>
                            <a:srgbClr val="FF0000"/>
                          </a:solidFill>
                          <a:effectLst/>
                          <a:latin typeface="Courier New" pitchFamily="49" charset="0"/>
                          <a:ea typeface="+mn-ea"/>
                          <a:cs typeface="+mn-cs"/>
                        </a:rPr>
                        <a:t>(a)</a:t>
                      </a: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5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GINR Go-Live</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NPRR854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SCR793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NPRR519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NPRR620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NPRR809</a:t>
                      </a:r>
                      <a:r>
                        <a:rPr kumimoji="0" lang="en-US" sz="900" b="0" i="0" u="none" strike="noStrike" kern="1200" cap="none" normalizeH="0" baseline="0" dirty="0" smtClean="0">
                          <a:ln>
                            <a:noFill/>
                          </a:ln>
                          <a:solidFill>
                            <a:srgbClr val="FF0000"/>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NPRR842</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4351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7</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r>
            </a:tbl>
          </a:graphicData>
        </a:graphic>
      </p:graphicFrame>
      <p:sp>
        <p:nvSpPr>
          <p:cNvPr id="35" name="TextBox 34"/>
          <p:cNvSpPr txBox="1"/>
          <p:nvPr/>
        </p:nvSpPr>
        <p:spPr>
          <a:xfrm>
            <a:off x="7315200" y="1400352"/>
            <a:ext cx="236905" cy="1800493"/>
          </a:xfrm>
          <a:prstGeom prst="rect">
            <a:avLst/>
          </a:prstGeom>
          <a:noFill/>
        </p:spPr>
        <p:txBody>
          <a:bodyPr wrap="square" rtlCol="0">
            <a:spAutoFit/>
          </a:bodyPr>
          <a:lstStyle/>
          <a:p>
            <a:pPr algn="ctr" defTabSz="914400" eaLnBrk="1" hangingPunct="1">
              <a:defRPr/>
            </a:pPr>
            <a:r>
              <a:rPr lang="en-US" sz="11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endParaRPr lang="en-US" sz="500" b="1" i="1" kern="0" dirty="0" smtClean="0">
              <a:solidFill>
                <a:srgbClr val="000000"/>
              </a:solidFill>
              <a:latin typeface="Arial" panose="020B0604020202020204"/>
              <a:cs typeface="+mn-cs"/>
            </a:endParaRP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2400" b="1" i="1" kern="0" dirty="0" smtClean="0">
                <a:solidFill>
                  <a:srgbClr val="000000"/>
                </a:solidFill>
                <a:latin typeface="Arial" panose="020B0604020202020204"/>
                <a:cs typeface="+mn-cs"/>
              </a:rPr>
              <a:t> </a:t>
            </a:r>
            <a:endParaRPr lang="en-US" sz="28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5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p:txBody>
      </p:sp>
      <p:sp>
        <p:nvSpPr>
          <p:cNvPr id="22" name="TextBox 12"/>
          <p:cNvSpPr txBox="1">
            <a:spLocks noChangeArrowheads="1"/>
          </p:cNvSpPr>
          <p:nvPr/>
        </p:nvSpPr>
        <p:spPr bwMode="auto">
          <a:xfrm>
            <a:off x="7552105" y="3283437"/>
            <a:ext cx="1439495"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12/15 – 12/16</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r>
              <a:rPr lang="en-US" sz="1000" kern="0" dirty="0">
                <a:solidFill>
                  <a:srgbClr val="000000"/>
                </a:solidFill>
                <a:cs typeface="+mn-cs"/>
              </a:rPr>
              <a:t>)</a:t>
            </a:r>
            <a:endParaRPr lang="en-US" sz="1200" kern="0" dirty="0" smtClean="0">
              <a:solidFill>
                <a:srgbClr val="000000"/>
              </a:solidFill>
              <a:cs typeface="+mn-cs"/>
            </a:endParaRPr>
          </a:p>
        </p:txBody>
      </p:sp>
      <p:sp>
        <p:nvSpPr>
          <p:cNvPr id="25" name="TextBox 12"/>
          <p:cNvSpPr txBox="1">
            <a:spLocks noChangeArrowheads="1"/>
          </p:cNvSpPr>
          <p:nvPr/>
        </p:nvSpPr>
        <p:spPr bwMode="auto">
          <a:xfrm>
            <a:off x="3122655" y="3285979"/>
            <a:ext cx="1508760"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6/1</a:t>
            </a:r>
            <a:endParaRPr lang="en-US" sz="1200" kern="0" dirty="0" smtClean="0">
              <a:solidFill>
                <a:prstClr val="black"/>
              </a:solidFill>
              <a:cs typeface="+mn-cs"/>
            </a:endParaRPr>
          </a:p>
        </p:txBody>
      </p:sp>
      <p:sp>
        <p:nvSpPr>
          <p:cNvPr id="27" name="TextBox 12"/>
          <p:cNvSpPr txBox="1">
            <a:spLocks noChangeArrowheads="1"/>
          </p:cNvSpPr>
          <p:nvPr/>
        </p:nvSpPr>
        <p:spPr bwMode="auto">
          <a:xfrm>
            <a:off x="6147256" y="3277475"/>
            <a:ext cx="1396970"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10/27 – 10/28</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a:t>
            </a:r>
            <a:r>
              <a:rPr lang="en-US" sz="1000" kern="0" dirty="0">
                <a:solidFill>
                  <a:srgbClr val="000000"/>
                </a:solidFill>
                <a:cs typeface="+mn-cs"/>
              </a:rPr>
              <a:t>Retail)</a:t>
            </a:r>
            <a:endParaRPr lang="en-US" sz="1200" kern="0" dirty="0" smtClean="0">
              <a:solidFill>
                <a:srgbClr val="000000"/>
              </a:solidFill>
              <a:cs typeface="+mn-cs"/>
            </a:endParaRPr>
          </a:p>
        </p:txBody>
      </p:sp>
      <p:sp>
        <p:nvSpPr>
          <p:cNvPr id="41" name="TextBox 40"/>
          <p:cNvSpPr txBox="1"/>
          <p:nvPr/>
        </p:nvSpPr>
        <p:spPr>
          <a:xfrm>
            <a:off x="5805167" y="1394984"/>
            <a:ext cx="370549" cy="2739211"/>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P </a:t>
            </a: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9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6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42" name="TextBox 41"/>
          <p:cNvSpPr txBox="1"/>
          <p:nvPr/>
        </p:nvSpPr>
        <p:spPr>
          <a:xfrm>
            <a:off x="7189795" y="1391700"/>
            <a:ext cx="370549" cy="1123384"/>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I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43" name="TextBox 42"/>
          <p:cNvSpPr txBox="1"/>
          <p:nvPr/>
        </p:nvSpPr>
        <p:spPr>
          <a:xfrm>
            <a:off x="8638685" y="1392114"/>
            <a:ext cx="370549" cy="2769989"/>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44" name="TextBox 12"/>
          <p:cNvSpPr txBox="1">
            <a:spLocks noChangeArrowheads="1"/>
          </p:cNvSpPr>
          <p:nvPr/>
        </p:nvSpPr>
        <p:spPr bwMode="auto">
          <a:xfrm>
            <a:off x="4647890" y="3274976"/>
            <a:ext cx="1501431"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srgbClr val="FF0000"/>
                </a:solidFill>
                <a:cs typeface="+mn-cs"/>
              </a:rPr>
              <a:t>8/30</a:t>
            </a:r>
            <a:endParaRPr lang="en-US" sz="1200" kern="0" dirty="0" smtClean="0">
              <a:solidFill>
                <a:srgbClr val="FF0000"/>
              </a:solidFill>
              <a:cs typeface="+mn-cs"/>
            </a:endParaRPr>
          </a:p>
        </p:txBody>
      </p:sp>
      <p:sp>
        <p:nvSpPr>
          <p:cNvPr id="31" name="TextBox 12"/>
          <p:cNvSpPr txBox="1">
            <a:spLocks noChangeArrowheads="1"/>
          </p:cNvSpPr>
          <p:nvPr/>
        </p:nvSpPr>
        <p:spPr bwMode="auto">
          <a:xfrm>
            <a:off x="1594844" y="3289489"/>
            <a:ext cx="1517904"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4/7 – 4/8</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endParaRPr lang="en-US" sz="1200" kern="0" dirty="0" smtClean="0">
              <a:solidFill>
                <a:srgbClr val="000000"/>
              </a:solidFill>
              <a:cs typeface="+mn-cs"/>
            </a:endParaRPr>
          </a:p>
        </p:txBody>
      </p:sp>
      <p:sp>
        <p:nvSpPr>
          <p:cNvPr id="3" name="TextBox 2"/>
          <p:cNvSpPr txBox="1"/>
          <p:nvPr/>
        </p:nvSpPr>
        <p:spPr>
          <a:xfrm rot="16200000">
            <a:off x="-301784" y="1935294"/>
            <a:ext cx="1274708" cy="261610"/>
          </a:xfrm>
          <a:prstGeom prst="rect">
            <a:avLst/>
          </a:prstGeom>
          <a:noFill/>
        </p:spPr>
        <p:txBody>
          <a:bodyPr wrap="none" rtlCol="0">
            <a:spAutoFit/>
          </a:bodyPr>
          <a:lstStyle/>
          <a:p>
            <a:pPr defTabSz="914400" eaLnBrk="1" fontAlgn="auto" hangingPunct="1">
              <a:spcBef>
                <a:spcPts val="0"/>
              </a:spcBef>
              <a:spcAft>
                <a:spcPts val="0"/>
              </a:spcAft>
            </a:pPr>
            <a:r>
              <a:rPr lang="en-US" sz="1100" i="1" dirty="0" smtClean="0">
                <a:solidFill>
                  <a:prstClr val="black"/>
                </a:solidFill>
                <a:latin typeface="Arial" panose="020B0604020202020204"/>
                <a:cs typeface="+mn-cs"/>
              </a:rPr>
              <a:t>CMM Release 1a</a:t>
            </a:r>
            <a:endParaRPr lang="en-US" sz="1100" i="1" dirty="0">
              <a:solidFill>
                <a:prstClr val="black"/>
              </a:solidFill>
              <a:latin typeface="Arial" panose="020B0604020202020204"/>
              <a:cs typeface="+mn-cs"/>
            </a:endParaRPr>
          </a:p>
        </p:txBody>
      </p:sp>
      <p:sp>
        <p:nvSpPr>
          <p:cNvPr id="4" name="Left Brace 3"/>
          <p:cNvSpPr/>
          <p:nvPr/>
        </p:nvSpPr>
        <p:spPr>
          <a:xfrm>
            <a:off x="406782" y="1645562"/>
            <a:ext cx="167979" cy="85437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24" name="TextBox 21"/>
          <p:cNvSpPr txBox="1">
            <a:spLocks noChangeArrowheads="1"/>
          </p:cNvSpPr>
          <p:nvPr/>
        </p:nvSpPr>
        <p:spPr bwMode="auto">
          <a:xfrm>
            <a:off x="7065242" y="5480871"/>
            <a:ext cx="1561038"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26" name="TextBox 12"/>
          <p:cNvSpPr txBox="1">
            <a:spLocks noChangeArrowheads="1"/>
          </p:cNvSpPr>
          <p:nvPr/>
        </p:nvSpPr>
        <p:spPr bwMode="auto">
          <a:xfrm>
            <a:off x="140666" y="3292999"/>
            <a:ext cx="1444653"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1/1  &amp;  2/1</a:t>
            </a:r>
            <a:endParaRPr lang="en-US" sz="1200" kern="0" dirty="0">
              <a:solidFill>
                <a:prstClr val="black"/>
              </a:solidFill>
              <a:cs typeface="+mn-cs"/>
            </a:endParaRPr>
          </a:p>
        </p:txBody>
      </p:sp>
      <p:sp>
        <p:nvSpPr>
          <p:cNvPr id="34" name="TextBox 33"/>
          <p:cNvSpPr txBox="1"/>
          <p:nvPr/>
        </p:nvSpPr>
        <p:spPr>
          <a:xfrm>
            <a:off x="4284344" y="1394984"/>
            <a:ext cx="370549" cy="1569660"/>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28" name="TextBox 21"/>
          <p:cNvSpPr txBox="1">
            <a:spLocks noChangeArrowheads="1"/>
          </p:cNvSpPr>
          <p:nvPr/>
        </p:nvSpPr>
        <p:spPr bwMode="auto">
          <a:xfrm>
            <a:off x="3957272" y="6171042"/>
            <a:ext cx="2485392" cy="584775"/>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smtClean="0">
                <a:solidFill>
                  <a:prstClr val="black"/>
                </a:solidFill>
                <a:cs typeface="+mn-cs"/>
              </a:rPr>
              <a:t>NPRR825(a) – </a:t>
            </a:r>
            <a:r>
              <a:rPr lang="en-US" sz="800" b="0" kern="0" dirty="0" err="1" smtClean="0">
                <a:solidFill>
                  <a:prstClr val="black"/>
                </a:solidFill>
                <a:cs typeface="+mn-cs"/>
              </a:rPr>
              <a:t>NoticeBuilder</a:t>
            </a:r>
            <a:r>
              <a:rPr lang="en-US" sz="800" b="0" kern="0" dirty="0" smtClean="0">
                <a:solidFill>
                  <a:prstClr val="black"/>
                </a:solidFill>
                <a:cs typeface="+mn-cs"/>
              </a:rPr>
              <a:t> changes</a:t>
            </a:r>
          </a:p>
          <a:p>
            <a:pPr defTabSz="914400" eaLnBrk="1" hangingPunct="1">
              <a:defRPr/>
            </a:pPr>
            <a:r>
              <a:rPr lang="en-US" sz="800" b="0" kern="0" dirty="0" smtClean="0">
                <a:solidFill>
                  <a:prstClr val="black"/>
                </a:solidFill>
                <a:cs typeface="+mn-cs"/>
              </a:rPr>
              <a:t>NPRR562(b</a:t>
            </a:r>
            <a:r>
              <a:rPr lang="en-US" sz="800" b="0" kern="0" dirty="0">
                <a:solidFill>
                  <a:prstClr val="black"/>
                </a:solidFill>
                <a:cs typeface="+mn-cs"/>
              </a:rPr>
              <a:t>) – </a:t>
            </a:r>
            <a:r>
              <a:rPr lang="en-US" sz="800" b="0" kern="0" dirty="0" smtClean="0">
                <a:solidFill>
                  <a:prstClr val="black"/>
                </a:solidFill>
                <a:cs typeface="+mn-cs"/>
              </a:rPr>
              <a:t>Reporting/posting system changes</a:t>
            </a:r>
          </a:p>
          <a:p>
            <a:pPr defTabSz="914400" eaLnBrk="1" hangingPunct="1">
              <a:defRPr/>
            </a:pPr>
            <a:r>
              <a:rPr lang="en-US" sz="800" b="0" kern="0" dirty="0" smtClean="0">
                <a:solidFill>
                  <a:prstClr val="black"/>
                </a:solidFill>
                <a:cs typeface="+mn-cs"/>
              </a:rPr>
              <a:t>NPRR809(b</a:t>
            </a:r>
            <a:r>
              <a:rPr lang="en-US" sz="800" b="0" kern="0" dirty="0">
                <a:solidFill>
                  <a:prstClr val="black"/>
                </a:solidFill>
                <a:cs typeface="+mn-cs"/>
              </a:rPr>
              <a:t>) – Reporting/posting </a:t>
            </a:r>
            <a:r>
              <a:rPr lang="en-US" sz="800" b="0" kern="0" dirty="0" smtClean="0">
                <a:solidFill>
                  <a:prstClr val="black"/>
                </a:solidFill>
                <a:cs typeface="+mn-cs"/>
              </a:rPr>
              <a:t>system changes</a:t>
            </a:r>
            <a:endParaRPr lang="en-US" sz="800" b="0" kern="0" dirty="0">
              <a:solidFill>
                <a:prstClr val="black"/>
              </a:solidFill>
              <a:cs typeface="+mn-cs"/>
            </a:endParaRPr>
          </a:p>
          <a:p>
            <a:pPr defTabSz="914400" eaLnBrk="1" hangingPunct="1">
              <a:defRPr/>
            </a:pPr>
            <a:r>
              <a:rPr lang="en-US" sz="800" b="0" kern="0" dirty="0" smtClean="0">
                <a:solidFill>
                  <a:prstClr val="black"/>
                </a:solidFill>
                <a:cs typeface="+mn-cs"/>
              </a:rPr>
              <a:t>NPRR831(b) – CRR system changes</a:t>
            </a:r>
          </a:p>
        </p:txBody>
      </p:sp>
      <p:sp>
        <p:nvSpPr>
          <p:cNvPr id="38" name="TextBox 37"/>
          <p:cNvSpPr txBox="1"/>
          <p:nvPr/>
        </p:nvSpPr>
        <p:spPr>
          <a:xfrm rot="16200000">
            <a:off x="7015442" y="1826663"/>
            <a:ext cx="1274708" cy="261610"/>
          </a:xfrm>
          <a:prstGeom prst="rect">
            <a:avLst/>
          </a:prstGeom>
          <a:noFill/>
        </p:spPr>
        <p:txBody>
          <a:bodyPr wrap="none" rtlCol="0">
            <a:spAutoFit/>
          </a:bodyPr>
          <a:lstStyle/>
          <a:p>
            <a:pPr defTabSz="914400" eaLnBrk="1" fontAlgn="auto" hangingPunct="1">
              <a:spcBef>
                <a:spcPts val="0"/>
              </a:spcBef>
              <a:spcAft>
                <a:spcPts val="0"/>
              </a:spcAft>
            </a:pPr>
            <a:r>
              <a:rPr lang="en-US" sz="1100" i="1" dirty="0" smtClean="0">
                <a:solidFill>
                  <a:prstClr val="black"/>
                </a:solidFill>
                <a:latin typeface="Arial" panose="020B0604020202020204"/>
                <a:cs typeface="+mn-cs"/>
              </a:rPr>
              <a:t>CMM Release 1b</a:t>
            </a:r>
            <a:endParaRPr lang="en-US" sz="1100" i="1" dirty="0">
              <a:solidFill>
                <a:prstClr val="black"/>
              </a:solidFill>
              <a:latin typeface="Arial" panose="020B0604020202020204"/>
              <a:cs typeface="+mn-cs"/>
            </a:endParaRPr>
          </a:p>
        </p:txBody>
      </p:sp>
      <p:sp>
        <p:nvSpPr>
          <p:cNvPr id="40" name="Left Brace 39"/>
          <p:cNvSpPr/>
          <p:nvPr/>
        </p:nvSpPr>
        <p:spPr>
          <a:xfrm>
            <a:off x="7724008" y="1437976"/>
            <a:ext cx="167979" cy="85437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37" name="TextBox 13"/>
          <p:cNvSpPr txBox="1">
            <a:spLocks noChangeArrowheads="1"/>
          </p:cNvSpPr>
          <p:nvPr/>
        </p:nvSpPr>
        <p:spPr bwMode="auto">
          <a:xfrm>
            <a:off x="160280" y="4642442"/>
            <a:ext cx="8839200" cy="261610"/>
          </a:xfrm>
          <a:prstGeom prst="rect">
            <a:avLst/>
          </a:prstGeom>
          <a:solidFill>
            <a:srgbClr val="BBE0E3"/>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100" kern="0" dirty="0" smtClean="0">
                <a:solidFill>
                  <a:srgbClr val="000000"/>
                </a:solidFill>
                <a:cs typeface="+mn-cs"/>
              </a:rPr>
              <a:t>TBD Items </a:t>
            </a:r>
            <a:r>
              <a:rPr lang="en-US" sz="1000" i="1" kern="0" dirty="0" smtClean="0">
                <a:solidFill>
                  <a:srgbClr val="000000"/>
                </a:solidFill>
                <a:cs typeface="+mn-cs"/>
              </a:rPr>
              <a:t>(and point at which they became “TBD”)</a:t>
            </a:r>
            <a:endParaRPr lang="en-US" sz="1100" i="1" kern="0" dirty="0">
              <a:solidFill>
                <a:srgbClr val="000000"/>
              </a:solidFill>
              <a:cs typeface="+mn-cs"/>
            </a:endParaRPr>
          </a:p>
        </p:txBody>
      </p:sp>
      <p:graphicFrame>
        <p:nvGraphicFramePr>
          <p:cNvPr id="45" name="Table 44"/>
          <p:cNvGraphicFramePr>
            <a:graphicFrameLocks noGrp="1"/>
          </p:cNvGraphicFramePr>
          <p:nvPr>
            <p:extLst/>
          </p:nvPr>
        </p:nvGraphicFramePr>
        <p:xfrm>
          <a:off x="168443" y="4908113"/>
          <a:ext cx="8823157" cy="464820"/>
        </p:xfrm>
        <a:graphic>
          <a:graphicData uri="http://schemas.openxmlformats.org/drawingml/2006/table">
            <a:tbl>
              <a:tblPr firstRow="1" bandRow="1"/>
              <a:tblGrid>
                <a:gridCol w="898357"/>
                <a:gridCol w="914400"/>
                <a:gridCol w="1066800"/>
                <a:gridCol w="5943600"/>
              </a:tblGrid>
              <a:tr h="239895">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2014</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2015</a:t>
                      </a:r>
                      <a:endParaRPr lang="en-US" sz="1050" b="0" dirty="0">
                        <a:solidFill>
                          <a:schemeClr val="tx1"/>
                        </a:solidFill>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2016</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2017</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r>
              <a:tr h="203547">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800" b="0" dirty="0" smtClean="0">
                          <a:solidFill>
                            <a:schemeClr val="tx1"/>
                          </a:solidFill>
                        </a:rPr>
                        <a:t>NPRR664</a:t>
                      </a: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algn="ctr"/>
                      <a:r>
                        <a:rPr lang="en-US" sz="800" b="0" strike="noStrike" dirty="0" smtClean="0">
                          <a:solidFill>
                            <a:schemeClr val="tx1"/>
                          </a:solidFill>
                        </a:rPr>
                        <a:t>None</a:t>
                      </a:r>
                      <a:endParaRPr lang="en-US" sz="800" b="0" strike="no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SCR781  P</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NPRR702  P,</a:t>
                      </a:r>
                      <a:r>
                        <a:rPr lang="en-US" sz="800" b="0" strike="noStrike" baseline="0" dirty="0" smtClean="0">
                          <a:solidFill>
                            <a:schemeClr val="tx1"/>
                          </a:solidFill>
                        </a:rPr>
                        <a:t> SCR777, NPRR831(b), NPRR749 E, NPRR833 E, </a:t>
                      </a:r>
                      <a:r>
                        <a:rPr lang="en-US" sz="800" b="0" strike="noStrike" baseline="0" dirty="0" smtClean="0">
                          <a:solidFill>
                            <a:srgbClr val="FF0000"/>
                          </a:solidFill>
                        </a:rPr>
                        <a:t>NPRR864</a:t>
                      </a:r>
                      <a:r>
                        <a:rPr lang="en-US" sz="800" b="0" strike="noStrike" baseline="0" dirty="0" smtClean="0">
                          <a:solidFill>
                            <a:schemeClr val="tx1"/>
                          </a:solidFill>
                        </a:rPr>
                        <a:t> I, </a:t>
                      </a:r>
                      <a:r>
                        <a:rPr lang="en-US" sz="800" b="0" strike="noStrike" baseline="0" dirty="0" smtClean="0">
                          <a:solidFill>
                            <a:srgbClr val="FF0000"/>
                          </a:solidFill>
                        </a:rPr>
                        <a:t>RRGRR015</a:t>
                      </a:r>
                      <a:r>
                        <a:rPr lang="en-US" sz="800" b="0" strike="noStrike" baseline="0" dirty="0" smtClean="0">
                          <a:solidFill>
                            <a:schemeClr val="tx1"/>
                          </a:solidFill>
                        </a:rPr>
                        <a:t>, </a:t>
                      </a:r>
                      <a:r>
                        <a:rPr lang="en-US" sz="800" b="0" strike="noStrike" baseline="0" dirty="0" smtClean="0">
                          <a:solidFill>
                            <a:srgbClr val="FF0000"/>
                          </a:solidFill>
                        </a:rPr>
                        <a:t>RRGRR016</a:t>
                      </a:r>
                      <a:r>
                        <a:rPr lang="en-US" sz="800" b="0" strike="noStrike" baseline="0" dirty="0" smtClean="0">
                          <a:solidFill>
                            <a:schemeClr val="tx1"/>
                          </a:solidFill>
                        </a:rPr>
                        <a:t>, </a:t>
                      </a:r>
                      <a:r>
                        <a:rPr lang="en-US" sz="800" b="0" strike="noStrike" baseline="0" dirty="0" smtClean="0">
                          <a:solidFill>
                            <a:srgbClr val="FF0000"/>
                          </a:solidFill>
                        </a:rPr>
                        <a:t>NPRR858</a:t>
                      </a:r>
                      <a:r>
                        <a:rPr lang="en-US" sz="800" b="0" strike="noStrike" baseline="0" dirty="0" smtClean="0">
                          <a:solidFill>
                            <a:schemeClr val="tx1"/>
                          </a:solidFill>
                        </a:rPr>
                        <a:t>,</a:t>
                      </a:r>
                      <a:r>
                        <a:rPr lang="en-US" sz="800" b="0" strike="noStrike" baseline="0" dirty="0" smtClean="0">
                          <a:solidFill>
                            <a:srgbClr val="FF0000"/>
                          </a:solidFill>
                        </a:rPr>
                        <a:t> NPRR865</a:t>
                      </a:r>
                      <a:endParaRPr lang="en-US" sz="800" b="0" strike="sngStrike" dirty="0">
                        <a:solidFill>
                          <a:srgbClr val="FF0000"/>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r>
            </a:tbl>
          </a:graphicData>
        </a:graphic>
      </p:graphicFrame>
      <p:sp>
        <p:nvSpPr>
          <p:cNvPr id="5" name="TextBox 4"/>
          <p:cNvSpPr txBox="1"/>
          <p:nvPr/>
        </p:nvSpPr>
        <p:spPr>
          <a:xfrm>
            <a:off x="180974" y="3617350"/>
            <a:ext cx="328936" cy="215444"/>
          </a:xfrm>
          <a:prstGeom prst="rect">
            <a:avLst/>
          </a:prstGeom>
          <a:noFill/>
        </p:spPr>
        <p:txBody>
          <a:bodyPr wrap="none" rtlCol="0">
            <a:spAutoFit/>
          </a:bodyPr>
          <a:lstStyle/>
          <a:p>
            <a:pPr defTabSz="914400" eaLnBrk="1" fontAlgn="auto" hangingPunct="1">
              <a:spcBef>
                <a:spcPts val="0"/>
              </a:spcBef>
              <a:spcAft>
                <a:spcPts val="0"/>
              </a:spcAft>
            </a:pPr>
            <a:r>
              <a:rPr lang="en-US" sz="800" dirty="0" smtClean="0">
                <a:solidFill>
                  <a:prstClr val="black"/>
                </a:solidFill>
                <a:latin typeface="Arial" panose="020B0604020202020204"/>
                <a:cs typeface="+mn-cs"/>
              </a:rPr>
              <a:t>1/1</a:t>
            </a:r>
            <a:endParaRPr lang="en-US" sz="800" dirty="0">
              <a:solidFill>
                <a:prstClr val="black"/>
              </a:solidFill>
              <a:latin typeface="Arial" panose="020B0604020202020204"/>
              <a:cs typeface="+mn-cs"/>
            </a:endParaRPr>
          </a:p>
        </p:txBody>
      </p:sp>
      <p:sp>
        <p:nvSpPr>
          <p:cNvPr id="49" name="TextBox 48"/>
          <p:cNvSpPr txBox="1"/>
          <p:nvPr/>
        </p:nvSpPr>
        <p:spPr>
          <a:xfrm>
            <a:off x="190060" y="3844243"/>
            <a:ext cx="328936" cy="215444"/>
          </a:xfrm>
          <a:prstGeom prst="rect">
            <a:avLst/>
          </a:prstGeom>
          <a:noFill/>
        </p:spPr>
        <p:txBody>
          <a:bodyPr wrap="none" rtlCol="0">
            <a:spAutoFit/>
          </a:bodyPr>
          <a:lstStyle/>
          <a:p>
            <a:pPr defTabSz="914400" eaLnBrk="1" fontAlgn="auto" hangingPunct="1">
              <a:spcBef>
                <a:spcPts val="0"/>
              </a:spcBef>
              <a:spcAft>
                <a:spcPts val="0"/>
              </a:spcAft>
            </a:pPr>
            <a:r>
              <a:rPr lang="en-US" sz="800" dirty="0">
                <a:solidFill>
                  <a:prstClr val="black"/>
                </a:solidFill>
                <a:latin typeface="Arial" panose="020B0604020202020204"/>
                <a:cs typeface="+mn-cs"/>
              </a:rPr>
              <a:t>2</a:t>
            </a:r>
            <a:r>
              <a:rPr lang="en-US" sz="800" dirty="0" smtClean="0">
                <a:solidFill>
                  <a:prstClr val="black"/>
                </a:solidFill>
                <a:latin typeface="Arial" panose="020B0604020202020204"/>
                <a:cs typeface="+mn-cs"/>
              </a:rPr>
              <a:t>/1</a:t>
            </a:r>
            <a:endParaRPr lang="en-US" sz="800" dirty="0">
              <a:solidFill>
                <a:prstClr val="black"/>
              </a:solidFill>
              <a:latin typeface="Arial" panose="020B0604020202020204"/>
              <a:cs typeface="+mn-cs"/>
            </a:endParaRPr>
          </a:p>
        </p:txBody>
      </p:sp>
      <p:sp>
        <p:nvSpPr>
          <p:cNvPr id="46" name="TextBox 45"/>
          <p:cNvSpPr txBox="1"/>
          <p:nvPr/>
        </p:nvSpPr>
        <p:spPr>
          <a:xfrm>
            <a:off x="1263557" y="1398340"/>
            <a:ext cx="304892" cy="2723823"/>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6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5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5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dirty="0">
              <a:solidFill>
                <a:prstClr val="black"/>
              </a:solidFill>
              <a:latin typeface="Wingdings" panose="05000000000000000000" pitchFamily="2" charset="2"/>
              <a:cs typeface="+mn-cs"/>
            </a:endParaRPr>
          </a:p>
        </p:txBody>
      </p:sp>
      <p:cxnSp>
        <p:nvCxnSpPr>
          <p:cNvPr id="36" name="Straight Arrow Connector 35"/>
          <p:cNvCxnSpPr/>
          <p:nvPr/>
        </p:nvCxnSpPr>
        <p:spPr>
          <a:xfrm>
            <a:off x="5086700" y="2481739"/>
            <a:ext cx="2696901" cy="15120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4323393" y="3604211"/>
            <a:ext cx="370549" cy="677108"/>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53" name="TextBox 52"/>
          <p:cNvSpPr txBox="1"/>
          <p:nvPr/>
        </p:nvSpPr>
        <p:spPr>
          <a:xfrm>
            <a:off x="2809262" y="1375039"/>
            <a:ext cx="304892" cy="523220"/>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p:txBody>
      </p:sp>
      <p:cxnSp>
        <p:nvCxnSpPr>
          <p:cNvPr id="39" name="Straight Arrow Connector 38"/>
          <p:cNvCxnSpPr/>
          <p:nvPr/>
        </p:nvCxnSpPr>
        <p:spPr>
          <a:xfrm>
            <a:off x="4556997" y="1789499"/>
            <a:ext cx="528630" cy="688179"/>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0227534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Requests Recommended for Approval by PRS – Unopposed and No Impact (Vote):</a:t>
            </a:r>
          </a:p>
          <a:p>
            <a:pPr eaLnBrk="1">
              <a:defRPr/>
            </a:pPr>
            <a:r>
              <a:rPr lang="en-US" b="0" dirty="0" smtClean="0"/>
              <a:t>NPRR837</a:t>
            </a:r>
            <a:r>
              <a:rPr lang="en-US" b="0" dirty="0"/>
              <a:t>, Regional Planning Group (RPG) Process </a:t>
            </a:r>
            <a:r>
              <a:rPr lang="en-US" b="0" dirty="0" smtClean="0"/>
              <a:t>Reform*</a:t>
            </a:r>
          </a:p>
          <a:p>
            <a:pPr marL="0" indent="0" eaLnBrk="1">
              <a:buNone/>
              <a:defRPr/>
            </a:pPr>
            <a:endParaRPr lang="en-US" b="0" dirty="0" smtClean="0"/>
          </a:p>
          <a:p>
            <a:pPr eaLnBrk="1">
              <a:defRPr/>
            </a:pPr>
            <a:r>
              <a:rPr lang="en-US" b="0" dirty="0" smtClean="0"/>
              <a:t>NPRR851</a:t>
            </a:r>
            <a:r>
              <a:rPr lang="en-US" b="0" dirty="0"/>
              <a:t>, Procedure for Managing Disconnections for Bidirectional Electrical Connections at Transmission Level </a:t>
            </a:r>
            <a:r>
              <a:rPr lang="en-US" b="0" dirty="0" smtClean="0"/>
              <a:t>Voltages*</a:t>
            </a:r>
          </a:p>
          <a:p>
            <a:pPr marL="0" indent="0" eaLnBrk="1">
              <a:buNone/>
              <a:defRPr/>
            </a:pPr>
            <a:endParaRPr lang="en-US" b="0" dirty="0" smtClean="0"/>
          </a:p>
          <a:p>
            <a:pPr eaLnBrk="1">
              <a:defRPr/>
            </a:pPr>
            <a:r>
              <a:rPr lang="en-US" b="0" dirty="0" smtClean="0"/>
              <a:t>NPRR870</a:t>
            </a:r>
            <a:r>
              <a:rPr lang="en-US" b="0" dirty="0"/>
              <a:t>, Eliminate Requirement for Forward Adjustment Factors Report in the MIS Certified </a:t>
            </a:r>
            <a:r>
              <a:rPr lang="en-US" b="0" dirty="0" smtClean="0"/>
              <a:t>Area*</a:t>
            </a:r>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a:p>
          <a:p>
            <a:pPr marL="0" indent="0" eaLnBrk="1">
              <a:buFontTx/>
              <a:buNone/>
              <a:defRPr/>
            </a:pPr>
            <a:endParaRPr lang="en-US" sz="1200" i="1" dirty="0" smtClean="0"/>
          </a:p>
          <a:p>
            <a:pPr marL="0" indent="0" eaLnBrk="1">
              <a:buFontTx/>
              <a:buNone/>
              <a:defRPr/>
            </a:pPr>
            <a:endParaRPr lang="en-US" sz="1200" i="1" dirty="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600"/>
              </a:spcAft>
              <a:buFontTx/>
              <a:buNone/>
              <a:defRPr/>
            </a:pPr>
            <a:r>
              <a:rPr lang="en-US" sz="1600" i="1" dirty="0" smtClean="0"/>
              <a:t>(* </a:t>
            </a:r>
            <a:r>
              <a:rPr lang="en-US" sz="1600" i="1" dirty="0"/>
              <a:t>denotes no impact</a:t>
            </a:r>
            <a:r>
              <a:rPr lang="en-US" sz="1600" i="1" dirty="0" smtClean="0"/>
              <a:t>)</a:t>
            </a:r>
            <a:endParaRPr lang="en-US"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Unopposed with Impacts (Vote):</a:t>
            </a:r>
          </a:p>
          <a:p>
            <a:pPr lvl="0"/>
            <a:r>
              <a:rPr lang="en-US" b="0" dirty="0"/>
              <a:t>NPRR847, Exceptional Fuel Cost Included in the Mitigated Offer </a:t>
            </a:r>
            <a:r>
              <a:rPr lang="en-US" b="0" dirty="0" smtClean="0"/>
              <a:t>Cap</a:t>
            </a:r>
          </a:p>
          <a:p>
            <a:pPr lvl="1"/>
            <a:r>
              <a:rPr lang="en-US" dirty="0" smtClean="0"/>
              <a:t>IA: Between $40k and $60k		Priority 2018; Rank 2210</a:t>
            </a:r>
          </a:p>
          <a:p>
            <a:pPr marL="457200" lvl="1" indent="0">
              <a:buNone/>
            </a:pPr>
            <a:endParaRPr lang="en-US" dirty="0" smtClean="0"/>
          </a:p>
          <a:p>
            <a:pPr lvl="0"/>
            <a:r>
              <a:rPr lang="en-US" b="0" dirty="0" smtClean="0"/>
              <a:t>NPRR857</a:t>
            </a:r>
            <a:r>
              <a:rPr lang="en-US" b="0" dirty="0"/>
              <a:t>, Creation of Direct Current Tie Operator Market Participant </a:t>
            </a:r>
            <a:r>
              <a:rPr lang="en-US" b="0" dirty="0" smtClean="0"/>
              <a:t>Role</a:t>
            </a:r>
            <a:endParaRPr lang="en-US" b="0" dirty="0"/>
          </a:p>
          <a:p>
            <a:pPr lvl="1"/>
            <a:r>
              <a:rPr lang="en-US" dirty="0"/>
              <a:t>IA: Between </a:t>
            </a:r>
            <a:r>
              <a:rPr lang="en-US" dirty="0" smtClean="0"/>
              <a:t>$500k </a:t>
            </a:r>
            <a:r>
              <a:rPr lang="en-US" dirty="0"/>
              <a:t>and </a:t>
            </a:r>
            <a:r>
              <a:rPr lang="en-US" dirty="0" smtClean="0"/>
              <a:t>$700k</a:t>
            </a:r>
            <a:r>
              <a:rPr lang="en-US" dirty="0"/>
              <a:t>	Priority </a:t>
            </a:r>
            <a:r>
              <a:rPr lang="en-US" dirty="0" smtClean="0"/>
              <a:t>2019; </a:t>
            </a:r>
            <a:r>
              <a:rPr lang="en-US" dirty="0"/>
              <a:t>Rank </a:t>
            </a:r>
            <a:r>
              <a:rPr lang="en-US" dirty="0" smtClean="0"/>
              <a:t>2530</a:t>
            </a:r>
          </a:p>
          <a:p>
            <a:pPr marL="457200" lvl="1" indent="0">
              <a:buNone/>
            </a:pPr>
            <a:endParaRPr lang="en-US" dirty="0"/>
          </a:p>
          <a:p>
            <a:pPr lvl="0"/>
            <a:r>
              <a:rPr lang="en-US" b="0" dirty="0" smtClean="0"/>
              <a:t>NPRR867</a:t>
            </a:r>
            <a:r>
              <a:rPr lang="en-US" b="0" dirty="0"/>
              <a:t>, Revisions to CRR Auction Credit Lock Amount to Reduce Excess </a:t>
            </a:r>
            <a:r>
              <a:rPr lang="en-US" b="0" dirty="0" smtClean="0"/>
              <a:t>Collateral</a:t>
            </a:r>
          </a:p>
          <a:p>
            <a:pPr lvl="1"/>
            <a:r>
              <a:rPr lang="en-US" dirty="0"/>
              <a:t>IA: Between </a:t>
            </a:r>
            <a:r>
              <a:rPr lang="en-US" dirty="0" smtClean="0"/>
              <a:t>$75k </a:t>
            </a:r>
            <a:r>
              <a:rPr lang="en-US" dirty="0"/>
              <a:t>and </a:t>
            </a:r>
            <a:r>
              <a:rPr lang="en-US" dirty="0" smtClean="0"/>
              <a:t>$100k</a:t>
            </a:r>
            <a:r>
              <a:rPr lang="en-US" dirty="0"/>
              <a:t>	</a:t>
            </a:r>
            <a:r>
              <a:rPr lang="en-US" dirty="0" smtClean="0"/>
              <a:t>	Priority 2018; </a:t>
            </a:r>
            <a:r>
              <a:rPr lang="en-US" dirty="0"/>
              <a:t>Rank </a:t>
            </a:r>
            <a:r>
              <a:rPr lang="en-US" dirty="0" smtClean="0"/>
              <a:t>580</a:t>
            </a:r>
            <a:endParaRPr lang="en-US" dirty="0"/>
          </a:p>
          <a:p>
            <a:pPr marL="0" indent="0" eaLnBrk="1">
              <a:buFontTx/>
              <a:buNone/>
              <a:defRPr/>
            </a:pPr>
            <a:endParaRPr lang="en-US" sz="1200" i="1" dirty="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extLst>
      <p:ext uri="{BB962C8B-B14F-4D97-AF65-F5344CB8AC3E}">
        <p14:creationId xmlns:p14="http://schemas.microsoft.com/office/powerpoint/2010/main" val="247487448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a:spcBef>
                <a:spcPct val="0"/>
              </a:spcBef>
              <a:buFontTx/>
              <a:buNone/>
              <a:defRPr/>
            </a:pPr>
            <a:r>
              <a:rPr lang="en-US" dirty="0" smtClean="0"/>
              <a:t>Revision </a:t>
            </a:r>
            <a:r>
              <a:rPr lang="en-US" dirty="0"/>
              <a:t>Requests </a:t>
            </a:r>
            <a:r>
              <a:rPr lang="en-US" dirty="0" smtClean="0"/>
              <a:t>Rejected:</a:t>
            </a:r>
            <a:endParaRPr lang="en-US" dirty="0"/>
          </a:p>
          <a:p>
            <a:pPr>
              <a:spcBef>
                <a:spcPct val="0"/>
              </a:spcBef>
              <a:defRPr/>
            </a:pPr>
            <a:r>
              <a:rPr lang="en-US" b="0" dirty="0" smtClean="0"/>
              <a:t>NPRR853</a:t>
            </a:r>
            <a:r>
              <a:rPr lang="en-US" b="0" dirty="0"/>
              <a:t>, Availability of ERCOT Estimated Interval Meter </a:t>
            </a:r>
            <a:r>
              <a:rPr lang="en-US" b="0" dirty="0" smtClean="0"/>
              <a:t>Data</a:t>
            </a:r>
            <a:endParaRPr lang="en-US" sz="1200" b="0" i="1" dirty="0" smtClean="0"/>
          </a:p>
          <a:p>
            <a:pPr marL="0" indent="0" eaLnBrk="1">
              <a:buFontTx/>
              <a:buNone/>
              <a:defRPr/>
            </a:pPr>
            <a:endParaRPr lang="en-US" sz="1200" b="0" i="1" dirty="0" smtClean="0"/>
          </a:p>
          <a:p>
            <a:pPr marL="0" indent="0" eaLnBrk="1">
              <a:buFontTx/>
              <a:buNone/>
              <a:defRPr/>
            </a:pPr>
            <a:endParaRPr lang="en-US" sz="1200" b="0" i="1" dirty="0" smtClean="0"/>
          </a:p>
          <a:p>
            <a:pPr marL="0" indent="0" eaLnBrk="1">
              <a:buFontTx/>
              <a:buNone/>
              <a:defRPr/>
            </a:pPr>
            <a:endParaRPr lang="en-US" sz="1200" b="0" i="1" dirty="0" smtClean="0"/>
          </a:p>
          <a:p>
            <a:pPr marL="0" indent="0" eaLnBrk="1">
              <a:spcBef>
                <a:spcPct val="0"/>
              </a:spcBef>
              <a:buFontTx/>
              <a:buNone/>
              <a:defRPr/>
            </a:pPr>
            <a:r>
              <a:rPr lang="en-US" dirty="0"/>
              <a:t>Revision Requests Withdrawn:</a:t>
            </a:r>
          </a:p>
          <a:p>
            <a:pPr>
              <a:defRPr/>
            </a:pPr>
            <a:r>
              <a:rPr lang="en-US" b="0" dirty="0" smtClean="0"/>
              <a:t>NPRR832</a:t>
            </a:r>
            <a:r>
              <a:rPr lang="en-US" b="0" dirty="0"/>
              <a:t>, Disallow PTP Obligation Bids and DAM Energy Bids that Sink at Private Use Network Settlement Points Without a Load Distribution Factor</a:t>
            </a: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11267"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 (continued)</a:t>
            </a:r>
          </a:p>
        </p:txBody>
      </p:sp>
    </p:spTree>
    <p:extLst>
      <p:ext uri="{BB962C8B-B14F-4D97-AF65-F5344CB8AC3E}">
        <p14:creationId xmlns:p14="http://schemas.microsoft.com/office/powerpoint/2010/main" val="377103541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mtClean="0"/>
              <a:t>Appendix</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NPRR837, Regional Planning Group (RPG) Process Reform [ERCOT]</a:t>
            </a:r>
            <a:endParaRPr lang="en-US" sz="1800" dirty="0"/>
          </a:p>
        </p:txBody>
      </p:sp>
      <p:sp>
        <p:nvSpPr>
          <p:cNvPr id="14339" name="Rectangle 2"/>
          <p:cNvSpPr>
            <a:spLocks noChangeArrowheads="1"/>
          </p:cNvSpPr>
          <p:nvPr/>
        </p:nvSpPr>
        <p:spPr bwMode="auto">
          <a:xfrm>
            <a:off x="487363" y="879475"/>
            <a:ext cx="8158162"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July 1, 2018</a:t>
            </a:r>
          </a:p>
          <a:p>
            <a:r>
              <a:rPr lang="en-US" b="1" dirty="0"/>
              <a:t>ERCOT Impact Analysis:  </a:t>
            </a:r>
            <a:r>
              <a:rPr lang="en-US" dirty="0"/>
              <a:t>No budgetary impact; approximately 0.75 Full-Time Employee (FTE) savings within ERCOT’s Transmission Planning department; no impacts to ERCOT computer systems; no impacts to ERCOT </a:t>
            </a:r>
            <a:r>
              <a:rPr lang="x-none" dirty="0"/>
              <a:t>business processes</a:t>
            </a:r>
            <a:r>
              <a:rPr lang="en-US" dirty="0"/>
              <a:t>; ERCOT grid operations and practices will be updated.</a:t>
            </a:r>
          </a:p>
          <a:p>
            <a:r>
              <a:rPr lang="en-US" b="1" dirty="0"/>
              <a:t>Revision Description:  </a:t>
            </a:r>
            <a:r>
              <a:rPr lang="en-US" dirty="0"/>
              <a:t>This NPRR changes the Regional Planning Group (RPG) process by updating the Tier classification rules and also includes other RPG-related enhancements and clarifications.</a:t>
            </a:r>
          </a:p>
          <a:p>
            <a:r>
              <a:rPr lang="en-US" b="1" dirty="0"/>
              <a:t>PRS Decision:</a:t>
            </a:r>
            <a:r>
              <a:rPr lang="en-US" dirty="0"/>
              <a:t>  On 3/8/18, PRS voted unanimously to recommend approval of NPRR837 as amended by the 2/16/18 ERCOT comments.  On 4/12/18, PRS voted unanimously to endorse and forward to TAC the 3/8/18 PRS Report, as revised by PRS, and the Impact Analysis for NPRR837.</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NPRR847, Exceptional Fuel Cost Included in the Mitigated Offer Cap [ERCOT]</a:t>
            </a:r>
            <a:endParaRPr lang="en-US" sz="1800" dirty="0"/>
          </a:p>
        </p:txBody>
      </p:sp>
      <p:sp>
        <p:nvSpPr>
          <p:cNvPr id="14339" name="Rectangle 2"/>
          <p:cNvSpPr>
            <a:spLocks noChangeArrowheads="1"/>
          </p:cNvSpPr>
          <p:nvPr/>
        </p:nvSpPr>
        <p:spPr bwMode="auto">
          <a:xfrm>
            <a:off x="487363" y="879475"/>
            <a:ext cx="8158162" cy="47705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sz="1600" b="1" dirty="0"/>
              <a:t>Proposed Effective Date:  </a:t>
            </a:r>
            <a:r>
              <a:rPr lang="en-US" sz="1600" dirty="0"/>
              <a:t>Upon system implementation - Priority 2018; Rank 2210</a:t>
            </a:r>
          </a:p>
          <a:p>
            <a:r>
              <a:rPr lang="en-US" sz="1600" b="1" dirty="0"/>
              <a:t>ERCOT Impact Analysis:  </a:t>
            </a:r>
            <a:r>
              <a:rPr lang="x-none" sz="1600" dirty="0"/>
              <a:t>Between $</a:t>
            </a:r>
            <a:r>
              <a:rPr lang="en-US" sz="1600" dirty="0"/>
              <a:t>40</a:t>
            </a:r>
            <a:r>
              <a:rPr lang="x-none" sz="1600" dirty="0"/>
              <a:t>k and $</a:t>
            </a:r>
            <a:r>
              <a:rPr lang="en-US" sz="1600" dirty="0"/>
              <a:t>60</a:t>
            </a:r>
            <a:r>
              <a:rPr lang="x-none" sz="1600" dirty="0"/>
              <a:t>k</a:t>
            </a:r>
            <a:r>
              <a:rPr lang="en-US" sz="1600" dirty="0"/>
              <a:t>; no impacts to ERCOT staffing; impacts to Market Management </a:t>
            </a:r>
            <a:r>
              <a:rPr lang="en-US" sz="1600" dirty="0" smtClean="0"/>
              <a:t>System </a:t>
            </a:r>
            <a:r>
              <a:rPr lang="en-US" sz="1600" dirty="0"/>
              <a:t>(MMS), Data and Information Products (DAIP), Integration, CRM &amp; Registration System (REG); ERCOT </a:t>
            </a:r>
            <a:r>
              <a:rPr lang="x-none" sz="1600" dirty="0"/>
              <a:t>business processes</a:t>
            </a:r>
            <a:r>
              <a:rPr lang="en-US" sz="1600" dirty="0"/>
              <a:t> will be updated; no impacts to ERCOT grid operations and practices.</a:t>
            </a:r>
          </a:p>
          <a:p>
            <a:r>
              <a:rPr lang="en-US" sz="1600" b="1" dirty="0"/>
              <a:t>Revision Description:  </a:t>
            </a:r>
            <a:r>
              <a:rPr lang="en-US" sz="1600" dirty="0"/>
              <a:t>This NPRR provides a long-term solution that was requested by Market Participants during the stakeholder review and approval of NPRR664, Fuel Index Price for Resource Definition and Real-Time Make-Whole Payments for Exceptional Fuel Cost Events.  In substitution for the NPRR664 language that is removed by this NPRR, ERCOT proposes the following:  1) Allowing Qualified Scheduling Entities (QSEs) to submit weighted average fuel prices in the Mitigated Offer Cap (MOC) for Real-Time mitigation, 2) Consolidation of the calculation of the MOC into a single equation for clarification, and 3) Introduction of a definition for Exceptional Fuel Cost and an abbreviated change-control process that allows for revisions to the threshold parameter value through a recommendation from WMS and approval by TAC.</a:t>
            </a:r>
          </a:p>
          <a:p>
            <a:r>
              <a:rPr lang="en-US" sz="1600" b="1" dirty="0"/>
              <a:t>PRS Decision:</a:t>
            </a:r>
            <a:r>
              <a:rPr lang="en-US" sz="1600" dirty="0"/>
              <a:t>  On 3/8/18, PRS unanimously voted to recommend approval of NPRR847 as amended by the 1/30/18 ERCOT comments.  On 4/12/18, PRS unanimously voted to endorse and forward to TAC the 3/8/18 PRS Report and Impact Analysis for NPRR847 with a recommended priority of 2018 and a rank of 2210.</a:t>
            </a:r>
          </a:p>
        </p:txBody>
      </p:sp>
    </p:spTree>
    <p:extLst>
      <p:ext uri="{BB962C8B-B14F-4D97-AF65-F5344CB8AC3E}">
        <p14:creationId xmlns:p14="http://schemas.microsoft.com/office/powerpoint/2010/main" val="216909505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NPRR851, Procedure for Managing Disconnections for Bidirectional Electrical Connections at Transmission Level Voltages [GSEC]</a:t>
            </a:r>
            <a:endParaRPr lang="en-US" sz="1800" dirty="0"/>
          </a:p>
        </p:txBody>
      </p:sp>
      <p:sp>
        <p:nvSpPr>
          <p:cNvPr id="14339" name="Rectangle 2"/>
          <p:cNvSpPr>
            <a:spLocks noChangeArrowheads="1"/>
          </p:cNvSpPr>
          <p:nvPr/>
        </p:nvSpPr>
        <p:spPr bwMode="auto">
          <a:xfrm>
            <a:off x="487363" y="879475"/>
            <a:ext cx="8158162"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sz="1600" b="1" dirty="0"/>
              <a:t>Proposed Effective Date:  </a:t>
            </a:r>
            <a:r>
              <a:rPr lang="en-US" sz="1600" dirty="0"/>
              <a:t>July 1, 2018</a:t>
            </a:r>
          </a:p>
          <a:p>
            <a:r>
              <a:rPr lang="en-US" sz="1600" b="1" dirty="0"/>
              <a:t>ERCOT Impact Analysis:  </a:t>
            </a:r>
            <a:r>
              <a:rPr lang="en-US" sz="1600" dirty="0"/>
              <a:t>No budgetary impact; no impacts to ERCOT staffing; no impacts to ERCOT computer systems; no impacts to </a:t>
            </a:r>
            <a:r>
              <a:rPr lang="x-none" sz="1600" dirty="0"/>
              <a:t>ERCOT business processes</a:t>
            </a:r>
            <a:r>
              <a:rPr lang="en-US" sz="1600" dirty="0"/>
              <a:t>; no impacts to ERCOT grid operations and practices.</a:t>
            </a:r>
          </a:p>
          <a:p>
            <a:r>
              <a:rPr lang="en-US" sz="1600" b="1" dirty="0"/>
              <a:t>Revision Description:  </a:t>
            </a:r>
            <a:r>
              <a:rPr lang="en-US" sz="1600" dirty="0"/>
              <a:t>This NPRR was developed to fully implement the market design envisioned in NPRR596, External Load Serving Entities.  This NPRR establishes a clearly defined disconnection process within ERCOT Market Rules applicable to a transmission voltage connection to the ERCOT grid which utilizes one electrical connection for both generation and Load services.</a:t>
            </a:r>
          </a:p>
          <a:p>
            <a:r>
              <a:rPr lang="en-US" sz="1600" b="1" dirty="0"/>
              <a:t>PRS Decision:</a:t>
            </a:r>
            <a:r>
              <a:rPr lang="en-US" sz="1600" dirty="0"/>
              <a:t>  On 4/12/18, PRS unanimously voted to recommend approval of NPRR851 as amended by the 4/11/18 AEPSC comments and as revised by PRS.  On 5/10/18, PRS voted unanimously to endorse and forward to TAC the 4/12/18 PRS Report and Impact Analysis for NPRR851.</a:t>
            </a:r>
          </a:p>
        </p:txBody>
      </p:sp>
    </p:spTree>
    <p:extLst>
      <p:ext uri="{BB962C8B-B14F-4D97-AF65-F5344CB8AC3E}">
        <p14:creationId xmlns:p14="http://schemas.microsoft.com/office/powerpoint/2010/main" val="315932160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NPRR857, Creation of Direct Current Tie Operator Market Participant Role [ERCOT]</a:t>
            </a:r>
            <a:endParaRPr lang="en-US" sz="1800" dirty="0"/>
          </a:p>
        </p:txBody>
      </p:sp>
      <p:sp>
        <p:nvSpPr>
          <p:cNvPr id="15363" name="Rectangle 2"/>
          <p:cNvSpPr>
            <a:spLocks noChangeArrowheads="1"/>
          </p:cNvSpPr>
          <p:nvPr/>
        </p:nvSpPr>
        <p:spPr bwMode="auto">
          <a:xfrm>
            <a:off x="487363" y="879475"/>
            <a:ext cx="8158162" cy="50783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2019; Rank 2530</a:t>
            </a:r>
          </a:p>
          <a:p>
            <a:r>
              <a:rPr lang="en-US" b="1" dirty="0"/>
              <a:t>ERCOT Impact Analysis:  </a:t>
            </a:r>
            <a:r>
              <a:rPr lang="x-none" dirty="0"/>
              <a:t>Between $</a:t>
            </a:r>
            <a:r>
              <a:rPr lang="en-US" dirty="0"/>
              <a:t>500</a:t>
            </a:r>
            <a:r>
              <a:rPr lang="x-none" dirty="0"/>
              <a:t>k and $</a:t>
            </a:r>
            <a:r>
              <a:rPr lang="en-US" dirty="0"/>
              <a:t>700</a:t>
            </a:r>
            <a:r>
              <a:rPr lang="x-none" dirty="0"/>
              <a:t>k</a:t>
            </a:r>
            <a:r>
              <a:rPr lang="en-US" dirty="0"/>
              <a:t>; no impacts to ERCOT staffing; impacts to Outage Scheduler (OS), Energy Management System (EMS), Operator Training Simulator (OTS), Wide Area Network (WAN</a:t>
            </a:r>
            <a:r>
              <a:rPr lang="en-US" dirty="0" smtClean="0"/>
              <a:t>), Network </a:t>
            </a:r>
            <a:r>
              <a:rPr lang="en-US" dirty="0"/>
              <a:t>Model Management System (NMMS), External Public, Integration, Business Intelligence (BI) </a:t>
            </a:r>
            <a:r>
              <a:rPr lang="en-US" dirty="0" smtClean="0"/>
              <a:t>&amp; </a:t>
            </a:r>
            <a:r>
              <a:rPr lang="en-US" dirty="0"/>
              <a:t>Data Analytics, REG, Data Access &amp; Transparency, DAIP; ERCOT </a:t>
            </a:r>
            <a:r>
              <a:rPr lang="x-none" dirty="0"/>
              <a:t>business processes</a:t>
            </a:r>
            <a:r>
              <a:rPr lang="en-US" dirty="0"/>
              <a:t> will be updated; ERCOT grid operations and practices will be updated.</a:t>
            </a:r>
          </a:p>
          <a:p>
            <a:r>
              <a:rPr lang="en-US" b="1" dirty="0"/>
              <a:t>Revision Description:  </a:t>
            </a:r>
            <a:r>
              <a:rPr lang="en-US" dirty="0"/>
              <a:t>This NPRR creates the Market Participant role of “Direct Current Tie Operator (DCTO),” in order to clarify the obligations of Entities that operate Direct Current Ties (DC Ties) interconnected with the ERCOT System.</a:t>
            </a:r>
          </a:p>
          <a:p>
            <a:r>
              <a:rPr lang="en-US" b="1" dirty="0"/>
              <a:t>PRS Decision:</a:t>
            </a:r>
            <a:r>
              <a:rPr lang="en-US" dirty="0"/>
              <a:t>  On 3/8/18, PRS unanimously voted to recommend approval of NPRR857 as amended by the 3/5/18 </a:t>
            </a:r>
            <a:r>
              <a:rPr lang="en-US" dirty="0" err="1"/>
              <a:t>Sharyland</a:t>
            </a:r>
            <a:r>
              <a:rPr lang="en-US" dirty="0"/>
              <a:t> comments.  On 4/12/18, PRS unanimously voted to endorse and forward to TAC the 3/8/18 PRS Report, as revised by PRS, and the Impact Analysis for NPRR857 with a recommended priority of 2019 and a rank of 2530.</a:t>
            </a:r>
          </a:p>
        </p:txBody>
      </p:sp>
    </p:spTree>
    <p:extLst>
      <p:ext uri="{BB962C8B-B14F-4D97-AF65-F5344CB8AC3E}">
        <p14:creationId xmlns:p14="http://schemas.microsoft.com/office/powerpoint/2010/main" val="1899183040"/>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openxmlformats.org/package/2006/metadata/core-properties"/>
    <ds:schemaRef ds:uri="http://purl.org/dc/elements/1.1/"/>
    <ds:schemaRef ds:uri="http://schemas.microsoft.com/office/2006/documentManagement/types"/>
    <ds:schemaRef ds:uri="http://purl.org/dc/terms/"/>
    <ds:schemaRef ds:uri="http://schemas.microsoft.com/office/2006/metadata/properties"/>
    <ds:schemaRef ds:uri="http://www.w3.org/XML/1998/namespace"/>
    <ds:schemaRef ds:uri="http://schemas.microsoft.com/office/infopath/2007/PartnerControls"/>
    <ds:schemaRef ds:uri="c34af464-7aa1-4edd-9be4-83dffc1cb926"/>
    <ds:schemaRef ds:uri="http://purl.org/dc/dcmitype/"/>
  </ds:schemaRefs>
</ds:datastoreItem>
</file>

<file path=docProps/app.xml><?xml version="1.0" encoding="utf-8"?>
<Properties xmlns="http://schemas.openxmlformats.org/officeDocument/2006/extended-properties" xmlns:vt="http://schemas.openxmlformats.org/officeDocument/2006/docPropsVTypes">
  <Template/>
  <TotalTime>7894</TotalTime>
  <Words>1625</Words>
  <Application>Microsoft Office PowerPoint</Application>
  <PresentationFormat>On-screen Show (4:3)</PresentationFormat>
  <Paragraphs>296</Paragraphs>
  <Slides>12</Slides>
  <Notes>5</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12</vt:i4>
      </vt:variant>
    </vt:vector>
  </HeadingPairs>
  <TitlesOfParts>
    <vt:vector size="18" baseType="lpstr">
      <vt:lpstr>Arial</vt:lpstr>
      <vt:lpstr>Calibri</vt:lpstr>
      <vt:lpstr>Courier New</vt:lpstr>
      <vt:lpstr>Wingdings</vt:lpstr>
      <vt:lpstr>Custom Design</vt:lpstr>
      <vt:lpstr>Office Theme</vt:lpstr>
      <vt:lpstr>PowerPoint Presentation</vt:lpstr>
      <vt:lpstr>Summary of PRS Update</vt:lpstr>
      <vt:lpstr>Summary of PRS Update</vt:lpstr>
      <vt:lpstr>Summary of PRS Update (continued)</vt:lpstr>
      <vt:lpstr>Appendix</vt:lpstr>
      <vt:lpstr>NPRR837, Regional Planning Group (RPG) Process Reform [ERCOT]</vt:lpstr>
      <vt:lpstr>NPRR847, Exceptional Fuel Cost Included in the Mitigated Offer Cap [ERCOT]</vt:lpstr>
      <vt:lpstr>NPRR851, Procedure for Managing Disconnections for Bidirectional Electrical Connections at Transmission Level Voltages [GSEC]</vt:lpstr>
      <vt:lpstr>NPRR857, Creation of Direct Current Tie Operator Market Participant Role [ERCOT]</vt:lpstr>
      <vt:lpstr>NPRR867, Revisions to CRR Auction Credit Lock Amount to Reduce Excess Collateral [Credit WG]</vt:lpstr>
      <vt:lpstr>NPRR870, Eliminate Requirement for Forward Adjustment Factors Report in the MIS Certified Area [ERCOT]</vt:lpstr>
      <vt:lpstr>2018 Release Targets – Board Approved NPRRs / SCRs / xGRRs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cp:lastModifiedBy>
  <cp:revision>408</cp:revision>
  <cp:lastPrinted>2013-01-30T23:16:36Z</cp:lastPrinted>
  <dcterms:created xsi:type="dcterms:W3CDTF">2010-04-12T23:12:02Z</dcterms:created>
  <dcterms:modified xsi:type="dcterms:W3CDTF">2018-05-16T17:41:40Z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