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1"/>
    <p:sldMasterId id="2147483648" r:id="rId2"/>
    <p:sldMasterId id="2147483651" r:id="rId3"/>
  </p:sldMasterIdLst>
  <p:notesMasterIdLst>
    <p:notesMasterId r:id="rId11"/>
  </p:notesMasterIdLst>
  <p:handoutMasterIdLst>
    <p:handoutMasterId r:id="rId12"/>
  </p:handoutMasterIdLst>
  <p:sldIdLst>
    <p:sldId id="368" r:id="rId4"/>
    <p:sldId id="564" r:id="rId5"/>
    <p:sldId id="557" r:id="rId6"/>
    <p:sldId id="558" r:id="rId7"/>
    <p:sldId id="563" r:id="rId8"/>
    <p:sldId id="560" r:id="rId9"/>
    <p:sldId id="559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Thompson, Chad" initials="TC" lastIdx="3" clrIdx="0">
    <p:extLst>
      <p:ext uri="{19B8F6BF-5375-455C-9EA6-DF929625EA0E}">
        <p15:presenceInfo xmlns:p15="http://schemas.microsoft.com/office/powerpoint/2012/main" userId="S-1-5-21-639947351-343809578-3807592339-4319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D100"/>
    <a:srgbClr val="FF8200"/>
    <a:srgbClr val="003865"/>
    <a:srgbClr val="5F8642"/>
    <a:srgbClr val="B8DCF4"/>
    <a:srgbClr val="74B273"/>
    <a:srgbClr val="0076C6"/>
    <a:srgbClr val="685BC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91" autoAdjust="0"/>
    <p:restoredTop sz="90467" autoAdjust="0"/>
  </p:normalViewPr>
  <p:slideViewPr>
    <p:cSldViewPr showGuides="1">
      <p:cViewPr varScale="1">
        <p:scale>
          <a:sx n="96" d="100"/>
          <a:sy n="96" d="100"/>
        </p:scale>
        <p:origin x="318" y="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-1812"/>
    </p:cViewPr>
  </p:sorterViewPr>
  <p:notesViewPr>
    <p:cSldViewPr showGuides="1">
      <p:cViewPr varScale="1">
        <p:scale>
          <a:sx n="41" d="100"/>
          <a:sy n="41" d="100"/>
        </p:scale>
        <p:origin x="1968" y="-83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commentAuthors" Target="commentAuthor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4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2.xml"/><Relationship Id="rId15" Type="http://schemas.openxmlformats.org/officeDocument/2006/relationships/viewProps" Target="viewProps.xml"/><Relationship Id="rId10" Type="http://schemas.openxmlformats.org/officeDocument/2006/relationships/slide" Target="slides/slide7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Departments\ErcotScratchShare\wzhang\2018%20Panhandle%20Wind%20Curtailment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8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2000" dirty="0"/>
              <a:t>MWs of Panhandle Wind Curtailment</a:t>
            </a:r>
            <a:r>
              <a:rPr lang="en-US" sz="2000" baseline="0" dirty="0"/>
              <a:t> for 1/1/18 - 4/18/18 </a:t>
            </a:r>
          </a:p>
          <a:p>
            <a:pPr>
              <a:defRPr/>
            </a:pPr>
            <a:r>
              <a:rPr lang="en-US" i="1" dirty="0"/>
              <a:t>Intervals in which</a:t>
            </a:r>
            <a:r>
              <a:rPr lang="en-US" i="1" baseline="0" dirty="0"/>
              <a:t> the Panhandle GTC was Binding</a:t>
            </a:r>
            <a:endParaRPr lang="en-US" i="1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8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Sheet1!$F$1:$Q$1</c:f>
              <c:strCache>
                <c:ptCount val="12"/>
                <c:pt idx="0">
                  <c:v>0-100</c:v>
                </c:pt>
                <c:pt idx="1">
                  <c:v>100-200</c:v>
                </c:pt>
                <c:pt idx="2">
                  <c:v>200-300</c:v>
                </c:pt>
                <c:pt idx="3">
                  <c:v>300-400</c:v>
                </c:pt>
                <c:pt idx="4">
                  <c:v>400-500</c:v>
                </c:pt>
                <c:pt idx="5">
                  <c:v>500-600</c:v>
                </c:pt>
                <c:pt idx="6">
                  <c:v>600-700</c:v>
                </c:pt>
                <c:pt idx="7">
                  <c:v>700-800</c:v>
                </c:pt>
                <c:pt idx="8">
                  <c:v>800-900</c:v>
                </c:pt>
                <c:pt idx="9">
                  <c:v>900-1000</c:v>
                </c:pt>
                <c:pt idx="10">
                  <c:v>1000-1100</c:v>
                </c:pt>
                <c:pt idx="11">
                  <c:v>1100-1200</c:v>
                </c:pt>
              </c:strCache>
            </c:strRef>
          </c:cat>
          <c:val>
            <c:numRef>
              <c:f>Sheet1!$F$2:$Q$2</c:f>
              <c:numCache>
                <c:formatCode>General</c:formatCode>
                <c:ptCount val="12"/>
                <c:pt idx="0">
                  <c:v>64.584444442799452</c:v>
                </c:pt>
                <c:pt idx="1">
                  <c:v>83.859166664699615</c:v>
                </c:pt>
                <c:pt idx="2">
                  <c:v>94.464166666099885</c:v>
                </c:pt>
                <c:pt idx="3">
                  <c:v>112.16944444000001</c:v>
                </c:pt>
                <c:pt idx="4">
                  <c:v>123.29388889000001</c:v>
                </c:pt>
                <c:pt idx="5">
                  <c:v>128.28333333</c:v>
                </c:pt>
                <c:pt idx="6">
                  <c:v>121.62055556</c:v>
                </c:pt>
                <c:pt idx="7">
                  <c:v>110.14</c:v>
                </c:pt>
                <c:pt idx="8">
                  <c:v>65.892777777999996</c:v>
                </c:pt>
                <c:pt idx="9">
                  <c:v>49.826666666999998</c:v>
                </c:pt>
                <c:pt idx="10">
                  <c:v>9.1913888889000006</c:v>
                </c:pt>
                <c:pt idx="11">
                  <c:v>0.91444444439999995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DBD2-41FB-830C-B74D9B06920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357468912"/>
        <c:axId val="357470480"/>
      </c:barChart>
      <c:catAx>
        <c:axId val="357468912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b="0" dirty="0"/>
                  <a:t>Size of Curtailment (MW)</a:t>
                </a:r>
              </a:p>
            </c:rich>
          </c:tx>
          <c:layout>
            <c:manualLayout>
              <c:xMode val="edge"/>
              <c:yMode val="edge"/>
              <c:x val="0.37796505905511818"/>
              <c:y val="0.91611216177249633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4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57470480"/>
        <c:crosses val="autoZero"/>
        <c:auto val="1"/>
        <c:lblAlgn val="ctr"/>
        <c:lblOffset val="100"/>
        <c:noMultiLvlLbl val="0"/>
      </c:catAx>
      <c:valAx>
        <c:axId val="3574704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/>
                  <a:t># of Hours</a:t>
                </a:r>
              </a:p>
            </c:rich>
          </c:tx>
          <c:layout>
            <c:manualLayout>
              <c:xMode val="edge"/>
              <c:yMode val="edge"/>
              <c:x val="1.488095238095238E-2"/>
              <c:y val="0.32848188183329169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4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5746891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400"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38475" cy="4667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EBD4036-C496-426B-80D9-0599FA8E6410}" type="datetimeFigureOut">
              <a:rPr lang="en-US" smtClean="0"/>
              <a:t>5/10/2018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29676"/>
            <a:ext cx="3038475" cy="4667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6"/>
            <a:ext cx="3038475" cy="4667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192205FE-88E4-4228-A0AC-E29F5D2D5575}" type="datetimeFigureOut">
              <a:rPr lang="en-US" smtClean="0"/>
              <a:t>5/10/2018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latin typeface="+mj-lt"/>
                <a:cs typeface="Book Antiqua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  <a:latin typeface="+mj-lt"/>
                <a:cs typeface="Book Antiqua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400" b="1">
                <a:solidFill>
                  <a:schemeClr val="accent1"/>
                </a:solidFill>
                <a:latin typeface="+mj-lt"/>
                <a:cs typeface="Book Antiqua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>
            <a:lvl1pPr>
              <a:defRPr sz="2200">
                <a:latin typeface="+mj-lt"/>
                <a:cs typeface="Book Antiqua"/>
              </a:defRPr>
            </a:lvl1pPr>
            <a:lvl2pPr>
              <a:defRPr sz="2000">
                <a:latin typeface="+mj-lt"/>
                <a:cs typeface="Book Antiqua"/>
              </a:defRPr>
            </a:lvl2pPr>
            <a:lvl3pPr>
              <a:defRPr sz="1900">
                <a:latin typeface="+mj-lt"/>
                <a:cs typeface="Book Antiqua"/>
              </a:defRPr>
            </a:lvl3pPr>
            <a:lvl4pPr>
              <a:defRPr sz="1800">
                <a:latin typeface="+mj-lt"/>
                <a:cs typeface="Book Antiqua"/>
              </a:defRPr>
            </a:lvl4pPr>
            <a:lvl5pPr>
              <a:defRPr sz="1800">
                <a:latin typeface="+mj-lt"/>
                <a:cs typeface="Book Antiqua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dirty="0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>
            <a:lvl1pPr>
              <a:defRPr>
                <a:latin typeface="+mj-lt"/>
                <a:cs typeface="Book Antiqua"/>
              </a:defRPr>
            </a:lvl1pPr>
            <a:lvl2pPr>
              <a:defRPr>
                <a:latin typeface="+mj-lt"/>
                <a:cs typeface="Book Antiqua"/>
              </a:defRPr>
            </a:lvl2pPr>
            <a:lvl3pPr>
              <a:defRPr>
                <a:latin typeface="+mj-lt"/>
                <a:cs typeface="Book Antiqua"/>
              </a:defRPr>
            </a:lvl3pPr>
            <a:lvl4pPr>
              <a:defRPr>
                <a:latin typeface="+mj-lt"/>
                <a:cs typeface="Book Antiqua"/>
              </a:defRPr>
            </a:lvl4pPr>
            <a:lvl5pPr>
              <a:defRPr>
                <a:latin typeface="+mj-lt"/>
                <a:cs typeface="Book Antiqua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657600" y="0"/>
            <a:ext cx="54864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Footer text goes here.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content/wcm/key_documents_lists/89286/Methodology_for_Setting_Maximum_Shadow_Prices_for_Network_and_Power_Balance_Constraints.zip" TargetMode="Externa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962400" y="1828562"/>
            <a:ext cx="4800600" cy="39087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Proposed Change to the Generic Maximum Shadow Price for Base Case Constraints</a:t>
            </a:r>
            <a:endParaRPr lang="en-US" sz="3200" b="1" i="1" dirty="0">
              <a:solidFill>
                <a:schemeClr val="tx2"/>
              </a:solidFill>
              <a:latin typeface="Book Antiqua"/>
              <a:cs typeface="Book Antiqua"/>
            </a:endParaRPr>
          </a:p>
          <a:p>
            <a:endParaRPr lang="en-US" sz="2400" b="1" dirty="0" smtClean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400" b="1" dirty="0" smtClean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OBDRR005</a:t>
            </a:r>
            <a:endParaRPr lang="en-US" sz="2400" b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2400" b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000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David </a:t>
            </a:r>
            <a:r>
              <a:rPr lang="en-US" sz="2000" dirty="0" smtClean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Maggio</a:t>
            </a:r>
          </a:p>
          <a:p>
            <a:endParaRPr lang="en-US" sz="2000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000" dirty="0" smtClean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Technical Advisory Committee</a:t>
            </a:r>
            <a:endParaRPr lang="en-US" sz="2000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000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2000" dirty="0" smtClean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24</a:t>
            </a:r>
            <a:r>
              <a:rPr lang="en-US" sz="2000" baseline="30000" dirty="0" smtClean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US" sz="2000" dirty="0" smtClean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2000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2018</a:t>
            </a:r>
          </a:p>
        </p:txBody>
      </p:sp>
    </p:spTree>
    <p:extLst>
      <p:ext uri="{BB962C8B-B14F-4D97-AF65-F5344CB8AC3E}">
        <p14:creationId xmlns:p14="http://schemas.microsoft.com/office/powerpoint/2010/main" val="33967754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1722266D-51CE-49A8-874B-5B311DCD61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8E11470E-2565-49FA-98D3-AA7B0732BC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04800" y="1600200"/>
            <a:ext cx="8534400" cy="4319833"/>
          </a:xfrm>
        </p:spPr>
        <p:txBody>
          <a:bodyPr/>
          <a:lstStyle/>
          <a:p>
            <a:r>
              <a:rPr lang="en-US" dirty="0">
                <a:solidFill>
                  <a:schemeClr val="tx2"/>
                </a:solidFill>
              </a:rPr>
              <a:t>ERCOT identified a </a:t>
            </a:r>
            <a:r>
              <a:rPr lang="en-US" dirty="0" smtClean="0">
                <a:solidFill>
                  <a:schemeClr val="tx2"/>
                </a:solidFill>
              </a:rPr>
              <a:t>concern with </a:t>
            </a:r>
            <a:r>
              <a:rPr lang="en-US" dirty="0">
                <a:solidFill>
                  <a:schemeClr val="tx2"/>
                </a:solidFill>
              </a:rPr>
              <a:t>the current generic maximum shadow </a:t>
            </a:r>
            <a:r>
              <a:rPr lang="en-US" dirty="0" smtClean="0">
                <a:solidFill>
                  <a:schemeClr val="tx2"/>
                </a:solidFill>
              </a:rPr>
              <a:t>price </a:t>
            </a:r>
            <a:r>
              <a:rPr lang="en-US" dirty="0">
                <a:solidFill>
                  <a:schemeClr val="tx2"/>
                </a:solidFill>
              </a:rPr>
              <a:t>for base case transmission </a:t>
            </a:r>
            <a:r>
              <a:rPr lang="en-US" dirty="0" smtClean="0">
                <a:solidFill>
                  <a:schemeClr val="tx2"/>
                </a:solidFill>
              </a:rPr>
              <a:t>constraints </a:t>
            </a:r>
            <a:r>
              <a:rPr lang="en-US" dirty="0">
                <a:solidFill>
                  <a:schemeClr val="tx2"/>
                </a:solidFill>
              </a:rPr>
              <a:t>and discussed it with the Congestion Management Working Group (CMWG) </a:t>
            </a:r>
            <a:r>
              <a:rPr lang="en-US" dirty="0" smtClean="0">
                <a:solidFill>
                  <a:schemeClr val="tx2"/>
                </a:solidFill>
              </a:rPr>
              <a:t>and Wholesal</a:t>
            </a:r>
            <a:r>
              <a:rPr lang="en-US" dirty="0" smtClean="0">
                <a:solidFill>
                  <a:schemeClr val="tx2"/>
                </a:solidFill>
              </a:rPr>
              <a:t>e Market Subcommittee (WMS).</a:t>
            </a:r>
          </a:p>
          <a:p>
            <a:endParaRPr lang="en-US" dirty="0" smtClean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At their May meeting, the WMS endorsed the concept that is reflected in </a:t>
            </a:r>
            <a:r>
              <a:rPr lang="en-US" dirty="0">
                <a:solidFill>
                  <a:schemeClr val="tx2"/>
                </a:solidFill>
              </a:rPr>
              <a:t>Other Binding Document Revision Request (OBDRR) </a:t>
            </a:r>
            <a:r>
              <a:rPr lang="en-US" dirty="0" smtClean="0">
                <a:solidFill>
                  <a:schemeClr val="tx2"/>
                </a:solidFill>
              </a:rPr>
              <a:t>005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The proposed </a:t>
            </a:r>
            <a:r>
              <a:rPr lang="en-US" dirty="0">
                <a:solidFill>
                  <a:schemeClr val="tx2"/>
                </a:solidFill>
              </a:rPr>
              <a:t>revision </a:t>
            </a:r>
            <a:r>
              <a:rPr lang="en-US" dirty="0" smtClean="0">
                <a:solidFill>
                  <a:schemeClr val="tx2"/>
                </a:solidFill>
              </a:rPr>
              <a:t>is </a:t>
            </a:r>
            <a:r>
              <a:rPr lang="en-US" dirty="0">
                <a:solidFill>
                  <a:schemeClr val="tx2"/>
                </a:solidFill>
              </a:rPr>
              <a:t>to the </a:t>
            </a:r>
            <a:r>
              <a:rPr lang="en-US" dirty="0">
                <a:solidFill>
                  <a:schemeClr val="tx2"/>
                </a:solidFill>
                <a:hlinkClick r:id="rId2"/>
              </a:rPr>
              <a:t>Methodology for Setting Maximum Shadow Prices for Network and Power Balance Constraints</a:t>
            </a:r>
            <a:r>
              <a:rPr lang="en-US" dirty="0">
                <a:solidFill>
                  <a:schemeClr val="tx2"/>
                </a:solidFill>
              </a:rPr>
              <a:t>.</a:t>
            </a:r>
          </a:p>
          <a:p>
            <a:pPr lvl="1"/>
            <a:endParaRPr lang="en-US" dirty="0">
              <a:solidFill>
                <a:schemeClr val="tx2"/>
              </a:solidFill>
            </a:endParaRPr>
          </a:p>
          <a:p>
            <a:pPr marL="0" indent="0">
              <a:buNone/>
            </a:pP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4532A0AF-2F7D-47E8-9F9C-7DD41551DA0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73447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Generic Shadow Prices Caps for Transmission Constraints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447800"/>
            <a:ext cx="8534400" cy="4472233"/>
          </a:xfrm>
        </p:spPr>
        <p:txBody>
          <a:bodyPr/>
          <a:lstStyle/>
          <a:p>
            <a:r>
              <a:rPr lang="en-US" dirty="0">
                <a:solidFill>
                  <a:schemeClr val="tx2"/>
                </a:solidFill>
              </a:rPr>
              <a:t>The vast majority of shadow price caps for transmission constraints </a:t>
            </a:r>
            <a:r>
              <a:rPr lang="en-US" dirty="0" smtClean="0">
                <a:solidFill>
                  <a:schemeClr val="tx2"/>
                </a:solidFill>
              </a:rPr>
              <a:t>are</a:t>
            </a:r>
            <a:r>
              <a:rPr lang="en-US" dirty="0" smtClean="0">
                <a:solidFill>
                  <a:schemeClr val="tx2"/>
                </a:solidFill>
              </a:rPr>
              <a:t> </a:t>
            </a:r>
            <a:r>
              <a:rPr lang="en-US" dirty="0">
                <a:solidFill>
                  <a:schemeClr val="tx2"/>
                </a:solidFill>
              </a:rPr>
              <a:t>driven by the generic values </a:t>
            </a:r>
            <a:r>
              <a:rPr lang="en-US" dirty="0" smtClean="0">
                <a:solidFill>
                  <a:schemeClr val="tx2"/>
                </a:solidFill>
              </a:rPr>
              <a:t>defined </a:t>
            </a:r>
            <a:r>
              <a:rPr lang="en-US" dirty="0">
                <a:solidFill>
                  <a:schemeClr val="tx2"/>
                </a:solidFill>
              </a:rPr>
              <a:t>in section 3.5 of the methodology: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Base Case Violation:  $5,000/MWh</a:t>
            </a:r>
          </a:p>
          <a:p>
            <a:pPr lvl="2"/>
            <a:r>
              <a:rPr lang="en-US" sz="1800" dirty="0">
                <a:solidFill>
                  <a:schemeClr val="tx2"/>
                </a:solidFill>
              </a:rPr>
              <a:t>Base Case violations include Generic Transmission Constraints (GTCs)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N-1 Constraint Violation</a:t>
            </a:r>
          </a:p>
          <a:p>
            <a:pPr lvl="2"/>
            <a:r>
              <a:rPr lang="en-US" sz="1800" dirty="0">
                <a:solidFill>
                  <a:schemeClr val="tx2"/>
                </a:solidFill>
              </a:rPr>
              <a:t>345 kV:  $4,500/MWh</a:t>
            </a:r>
          </a:p>
          <a:p>
            <a:pPr lvl="2"/>
            <a:r>
              <a:rPr lang="en-US" sz="1800" dirty="0">
                <a:solidFill>
                  <a:schemeClr val="tx2"/>
                </a:solidFill>
              </a:rPr>
              <a:t>138 kV:  $3,500/MWh</a:t>
            </a:r>
          </a:p>
          <a:p>
            <a:pPr lvl="2"/>
            <a:r>
              <a:rPr lang="en-US" sz="1800" dirty="0">
                <a:solidFill>
                  <a:schemeClr val="tx2"/>
                </a:solidFill>
              </a:rPr>
              <a:t>69 kV:  $</a:t>
            </a:r>
            <a:r>
              <a:rPr lang="en-US" sz="1800" dirty="0" smtClean="0">
                <a:solidFill>
                  <a:schemeClr val="tx2"/>
                </a:solidFill>
              </a:rPr>
              <a:t>2,800/MWh</a:t>
            </a:r>
          </a:p>
          <a:p>
            <a:pPr lvl="2"/>
            <a:endParaRPr lang="en-US" sz="1800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</a:rPr>
              <a:t>These values have been the same since Nodal go-live.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6049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Potential Concerns with the Panhandle GTC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5105400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chemeClr val="tx2"/>
                </a:solidFill>
              </a:rPr>
              <a:t>The concern arose out of thinking about the Panhandle GTC and interactions with the System-Wide Offer Cap (SWCAP) of $9,000/MWh.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The Panhandle GTC currently has a shadow price cap of $5,000/MWh.</a:t>
            </a:r>
          </a:p>
          <a:p>
            <a:r>
              <a:rPr lang="en-US" dirty="0">
                <a:solidFill>
                  <a:schemeClr val="tx2"/>
                </a:solidFill>
              </a:rPr>
              <a:t>If the Panhandle GTC needed to be managed in a case in which real-time energy prices outside the Panhandle rose to values above ~$5,000/MWh, economic dispatch would no longer be managing the constraint on its own.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Exceeding the GTC’s limits could have a significant impact on the stability of the entire Panhandle region.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The prices above $5,000/MWh could be for a short or long period</a:t>
            </a:r>
            <a:r>
              <a:rPr lang="en-US" sz="1800" dirty="0" smtClean="0">
                <a:solidFill>
                  <a:schemeClr val="tx2"/>
                </a:solidFill>
              </a:rPr>
              <a:t>.</a:t>
            </a:r>
          </a:p>
          <a:p>
            <a:pPr lvl="1"/>
            <a:r>
              <a:rPr lang="en-US" sz="1800" dirty="0" smtClean="0">
                <a:solidFill>
                  <a:schemeClr val="tx2"/>
                </a:solidFill>
              </a:rPr>
              <a:t>Manual actions would be needed to continue managing the constraint.</a:t>
            </a:r>
            <a:endParaRPr lang="en-US" sz="1800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</a:rPr>
              <a:t>This same situation exists for all base case constraints, although the impact may not be the same.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2635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Panhandle Wind Curtailments for 2018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5</a:t>
            </a:fld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91656823"/>
              </p:ext>
            </p:extLst>
          </p:nvPr>
        </p:nvGraphicFramePr>
        <p:xfrm>
          <a:off x="308517" y="948157"/>
          <a:ext cx="8534400" cy="4267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6553200" y="236220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>
                <a:solidFill>
                  <a:schemeClr val="tx2"/>
                </a:solidFill>
              </a:rPr>
              <a:t>~964 total hours</a:t>
            </a:r>
          </a:p>
        </p:txBody>
      </p:sp>
      <p:sp>
        <p:nvSpPr>
          <p:cNvPr id="7" name="Content Placeholder 2">
            <a:extLst>
              <a:ext uri="{FF2B5EF4-FFF2-40B4-BE49-F238E27FC236}">
                <a16:creationId xmlns:a16="http://schemas.microsoft.com/office/drawing/2014/main" xmlns="" id="{8E11470E-2565-49FA-98D3-AA7B0732BC7A}"/>
              </a:ext>
            </a:extLst>
          </p:cNvPr>
          <p:cNvSpPr txBox="1">
            <a:spLocks/>
          </p:cNvSpPr>
          <p:nvPr/>
        </p:nvSpPr>
        <p:spPr>
          <a:xfrm>
            <a:off x="367990" y="5338110"/>
            <a:ext cx="8534400" cy="8382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2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9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18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18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dirty="0" smtClean="0">
                <a:solidFill>
                  <a:schemeClr val="tx2"/>
                </a:solidFill>
              </a:rPr>
              <a:t>This graph provides an indication of the amount of MWs of overloading on the Panhandle GTC that could occur in the scenario being described.</a:t>
            </a:r>
            <a:endParaRPr lang="en-US" sz="18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9154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Historical Intervals with Base Case Constraints at the Shadow Price Cap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367990" y="1828800"/>
            <a:ext cx="8534400" cy="3871118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2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9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18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18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>
                <a:solidFill>
                  <a:schemeClr val="tx2"/>
                </a:solidFill>
              </a:rPr>
              <a:t>It’s uncommon for base case constraints to be at the shadow price cap.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Less that 40 hours </a:t>
            </a:r>
            <a:r>
              <a:rPr lang="en-US" sz="1800" dirty="0" smtClean="0">
                <a:solidFill>
                  <a:schemeClr val="tx2"/>
                </a:solidFill>
              </a:rPr>
              <a:t>total since </a:t>
            </a:r>
            <a:r>
              <a:rPr lang="en-US" sz="1800" dirty="0">
                <a:solidFill>
                  <a:schemeClr val="tx2"/>
                </a:solidFill>
              </a:rPr>
              <a:t>Nodal </a:t>
            </a:r>
            <a:r>
              <a:rPr lang="en-US" sz="1800" dirty="0" smtClean="0">
                <a:solidFill>
                  <a:schemeClr val="tx2"/>
                </a:solidFill>
              </a:rPr>
              <a:t>Go-Live</a:t>
            </a:r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</a:rPr>
              <a:t>We’ve not yet observed cases in which system lambda was above $5,000/MWh and a base constraint was active.</a:t>
            </a:r>
          </a:p>
        </p:txBody>
      </p:sp>
    </p:spTree>
    <p:extLst>
      <p:ext uri="{BB962C8B-B14F-4D97-AF65-F5344CB8AC3E}">
        <p14:creationId xmlns:p14="http://schemas.microsoft.com/office/powerpoint/2010/main" val="389267193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</a:t>
            </a:r>
            <a:r>
              <a:rPr lang="en-US" dirty="0" smtClean="0"/>
              <a:t>Change and Next Steps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219200"/>
            <a:ext cx="8534400" cy="4481738"/>
          </a:xfrm>
        </p:spPr>
        <p:txBody>
          <a:bodyPr/>
          <a:lstStyle/>
          <a:p>
            <a:r>
              <a:rPr lang="en-US" dirty="0">
                <a:solidFill>
                  <a:schemeClr val="tx2"/>
                </a:solidFill>
              </a:rPr>
              <a:t>The proposed change is to make the generic value </a:t>
            </a:r>
            <a:r>
              <a:rPr lang="en-US" u="sng" dirty="0">
                <a:solidFill>
                  <a:schemeClr val="tx2"/>
                </a:solidFill>
              </a:rPr>
              <a:t>$9,251/MWh </a:t>
            </a:r>
            <a:r>
              <a:rPr lang="en-US" dirty="0">
                <a:solidFill>
                  <a:schemeClr val="tx2"/>
                </a:solidFill>
              </a:rPr>
              <a:t>for all base case violations, as opposed to $5,000/MWh</a:t>
            </a:r>
            <a:r>
              <a:rPr lang="en-US" dirty="0" smtClean="0">
                <a:solidFill>
                  <a:schemeClr val="tx2"/>
                </a:solidFill>
              </a:rPr>
              <a:t>.</a:t>
            </a:r>
            <a:endParaRPr lang="en-US" dirty="0">
              <a:solidFill>
                <a:schemeClr val="tx2"/>
              </a:solidFill>
            </a:endParaRP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The “251” in the value is intended to account for energy offer curves which may be as low as the system-wide offer floor.</a:t>
            </a:r>
            <a:endParaRPr lang="en-US" dirty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The OBDRR includes minor </a:t>
            </a:r>
            <a:r>
              <a:rPr lang="en-US" dirty="0">
                <a:solidFill>
                  <a:schemeClr val="tx2"/>
                </a:solidFill>
              </a:rPr>
              <a:t>changes to section 3.5 of the methodology, both the generic value itself and the associated analysis and examples</a:t>
            </a:r>
            <a:r>
              <a:rPr lang="en-US" dirty="0" smtClean="0">
                <a:solidFill>
                  <a:schemeClr val="tx2"/>
                </a:solidFill>
              </a:rPr>
              <a:t>.</a:t>
            </a:r>
          </a:p>
          <a:p>
            <a:r>
              <a:rPr lang="en-US" dirty="0">
                <a:solidFill>
                  <a:schemeClr val="tx2"/>
                </a:solidFill>
              </a:rPr>
              <a:t>ERCOT is asking the Technical Advisory Committee (TAC) to recommend the </a:t>
            </a:r>
            <a:r>
              <a:rPr lang="en-US" dirty="0" smtClean="0">
                <a:solidFill>
                  <a:schemeClr val="tx2"/>
                </a:solidFill>
              </a:rPr>
              <a:t>proposed revisions </a:t>
            </a:r>
            <a:r>
              <a:rPr lang="en-US" dirty="0">
                <a:solidFill>
                  <a:schemeClr val="tx2"/>
                </a:solidFill>
              </a:rPr>
              <a:t>and pass along OBDRR005 to the Board</a:t>
            </a:r>
            <a:r>
              <a:rPr lang="en-US" dirty="0" smtClean="0">
                <a:solidFill>
                  <a:schemeClr val="tx2"/>
                </a:solidFill>
              </a:rPr>
              <a:t>.</a:t>
            </a:r>
            <a:endParaRPr lang="en-US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</a:rPr>
              <a:t>Assuming approval of the OBDRR, the proposed implementation </a:t>
            </a:r>
            <a:r>
              <a:rPr lang="en-US" dirty="0" smtClean="0">
                <a:solidFill>
                  <a:schemeClr val="tx2"/>
                </a:solidFill>
              </a:rPr>
              <a:t>date </a:t>
            </a:r>
            <a:r>
              <a:rPr lang="en-US" dirty="0">
                <a:solidFill>
                  <a:schemeClr val="tx2"/>
                </a:solidFill>
              </a:rPr>
              <a:t>is Operating Day </a:t>
            </a:r>
            <a:r>
              <a:rPr lang="en-US" u="sng" dirty="0">
                <a:solidFill>
                  <a:schemeClr val="tx2"/>
                </a:solidFill>
              </a:rPr>
              <a:t>June 20</a:t>
            </a:r>
            <a:r>
              <a:rPr lang="en-US" u="sng" baseline="30000" dirty="0">
                <a:solidFill>
                  <a:schemeClr val="tx2"/>
                </a:solidFill>
              </a:rPr>
              <a:t>th</a:t>
            </a:r>
            <a:r>
              <a:rPr lang="en-US" u="sng" dirty="0">
                <a:solidFill>
                  <a:schemeClr val="tx2"/>
                </a:solidFill>
              </a:rPr>
              <a:t>, 2018</a:t>
            </a:r>
            <a:r>
              <a:rPr lang="en-US" dirty="0">
                <a:solidFill>
                  <a:schemeClr val="tx2"/>
                </a:solidFill>
              </a:rPr>
              <a:t>.</a:t>
            </a:r>
          </a:p>
          <a:p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9197825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17277</TotalTime>
  <Words>557</Words>
  <Application>Microsoft Office PowerPoint</Application>
  <PresentationFormat>On-screen Show (4:3)</PresentationFormat>
  <Paragraphs>55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Arial</vt:lpstr>
      <vt:lpstr>Book Antiqua</vt:lpstr>
      <vt:lpstr>Calibri</vt:lpstr>
      <vt:lpstr>1_Custom Design</vt:lpstr>
      <vt:lpstr>Office Theme</vt:lpstr>
      <vt:lpstr>Custom Design</vt:lpstr>
      <vt:lpstr>PowerPoint Presentation</vt:lpstr>
      <vt:lpstr>Introduction</vt:lpstr>
      <vt:lpstr>Generic Shadow Prices Caps for Transmission Constraints </vt:lpstr>
      <vt:lpstr>Potential Concerns with the Panhandle GTC</vt:lpstr>
      <vt:lpstr>Panhandle Wind Curtailments for 2018</vt:lpstr>
      <vt:lpstr>Historical Intervals with Base Case Constraints at the Shadow Price Cap</vt:lpstr>
      <vt:lpstr>Proposed Change and Next Steps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Dave Maggio</cp:lastModifiedBy>
  <cp:revision>445</cp:revision>
  <cp:lastPrinted>2016-05-23T17:34:43Z</cp:lastPrinted>
  <dcterms:created xsi:type="dcterms:W3CDTF">2016-01-21T15:20:31Z</dcterms:created>
  <dcterms:modified xsi:type="dcterms:W3CDTF">2018-05-10T14:50:03Z</dcterms:modified>
</cp:coreProperties>
</file>