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22"/>
  </p:notesMasterIdLst>
  <p:handoutMasterIdLst>
    <p:handoutMasterId r:id="rId23"/>
  </p:handoutMasterIdLst>
  <p:sldIdLst>
    <p:sldId id="260" r:id="rId7"/>
    <p:sldId id="275" r:id="rId8"/>
    <p:sldId id="298" r:id="rId9"/>
    <p:sldId id="318" r:id="rId10"/>
    <p:sldId id="344" r:id="rId11"/>
    <p:sldId id="343" r:id="rId12"/>
    <p:sldId id="313" r:id="rId13"/>
    <p:sldId id="333" r:id="rId14"/>
    <p:sldId id="320" r:id="rId15"/>
    <p:sldId id="324" r:id="rId16"/>
    <p:sldId id="325" r:id="rId17"/>
    <p:sldId id="340" r:id="rId18"/>
    <p:sldId id="341" r:id="rId19"/>
    <p:sldId id="342" r:id="rId20"/>
    <p:sldId id="331"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0742359-91D9-428B-9D45-B16091FF240E}">
          <p14:sldIdLst>
            <p14:sldId id="260"/>
            <p14:sldId id="275"/>
            <p14:sldId id="298"/>
          </p14:sldIdLst>
        </p14:section>
        <p14:section name="Untitled Section" id="{067B9F4B-9662-4F10-B57C-CD0CF11AD65B}">
          <p14:sldIdLst>
            <p14:sldId id="318"/>
            <p14:sldId id="344"/>
            <p14:sldId id="343"/>
            <p14:sldId id="313"/>
            <p14:sldId id="333"/>
            <p14:sldId id="320"/>
            <p14:sldId id="324"/>
            <p14:sldId id="325"/>
            <p14:sldId id="340"/>
            <p14:sldId id="341"/>
            <p14:sldId id="342"/>
            <p14:sldId id="33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nanam, Gnanaprabhu" initials="GG" lastIdx="1" clrIdx="0">
    <p:extLst>
      <p:ext uri="{19B8F6BF-5375-455C-9EA6-DF929625EA0E}">
        <p15:presenceInfo xmlns:p15="http://schemas.microsoft.com/office/powerpoint/2012/main" userId="S-1-5-21-639947351-343809578-3807592339-275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C9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183" autoAdjust="0"/>
  </p:normalViewPr>
  <p:slideViewPr>
    <p:cSldViewPr showGuides="1">
      <p:cViewPr varScale="1">
        <p:scale>
          <a:sx n="114" d="100"/>
          <a:sy n="114" d="100"/>
        </p:scale>
        <p:origin x="1446"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5/21/2018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5/21/2018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309974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2438400"/>
            <a:ext cx="5783943" cy="2246769"/>
          </a:xfrm>
          <a:prstGeom prst="rect">
            <a:avLst/>
          </a:prstGeom>
          <a:noFill/>
        </p:spPr>
        <p:txBody>
          <a:bodyPr wrap="square" rtlCol="0">
            <a:spAutoFit/>
          </a:bodyPr>
          <a:lstStyle/>
          <a:p>
            <a:r>
              <a:rPr lang="en-US" altLang="en-US" sz="2200" b="1" dirty="0" smtClean="0"/>
              <a:t>Far West Texas Project 2 and Dynamic Reactive Devices - </a:t>
            </a:r>
          </a:p>
          <a:p>
            <a:r>
              <a:rPr lang="en-US" altLang="en-US" sz="2200" b="1" dirty="0" smtClean="0"/>
              <a:t>ERCOT Independent Review</a:t>
            </a:r>
          </a:p>
          <a:p>
            <a:endParaRPr lang="en-US" sz="2000" dirty="0"/>
          </a:p>
          <a:p>
            <a:endParaRPr lang="en-US" dirty="0" smtClean="0"/>
          </a:p>
          <a:p>
            <a:r>
              <a:rPr lang="en-US" dirty="0" smtClean="0"/>
              <a:t>TAC</a:t>
            </a:r>
            <a:endParaRPr lang="en-US" dirty="0" smtClean="0"/>
          </a:p>
          <a:p>
            <a:r>
              <a:rPr lang="en-US" dirty="0" smtClean="0"/>
              <a:t>May 24, 2018</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a:t>
            </a:r>
            <a:r>
              <a:rPr lang="en-US" dirty="0"/>
              <a:t>3</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3" name="Rectangle 2"/>
          <p:cNvSpPr/>
          <p:nvPr/>
        </p:nvSpPr>
        <p:spPr>
          <a:xfrm>
            <a:off x="3722762" y="5097840"/>
            <a:ext cx="936474" cy="1569660"/>
          </a:xfrm>
          <a:prstGeom prst="rect">
            <a:avLst/>
          </a:prstGeom>
        </p:spPr>
        <p:txBody>
          <a:bodyPr wrap="none">
            <a:spAutoFit/>
          </a:bodyPr>
          <a:lstStyle/>
          <a:p>
            <a:pPr algn="ctr"/>
            <a:r>
              <a:rPr lang="en-US" sz="9600" b="1" dirty="0">
                <a:ln w="22225">
                  <a:solidFill>
                    <a:schemeClr val="accent2"/>
                  </a:solidFill>
                  <a:prstDash val="solid"/>
                </a:ln>
                <a:solidFill>
                  <a:schemeClr val="accent1">
                    <a:lumMod val="20000"/>
                    <a:lumOff val="80000"/>
                  </a:schemeClr>
                </a:solidFill>
              </a:rPr>
              <a:t>?</a:t>
            </a:r>
          </a:p>
        </p:txBody>
      </p:sp>
      <p:pic>
        <p:nvPicPr>
          <p:cNvPr id="6" name="Picture 5"/>
          <p:cNvPicPr>
            <a:picLocks noChangeAspect="1"/>
          </p:cNvPicPr>
          <p:nvPr/>
        </p:nvPicPr>
        <p:blipFill>
          <a:blip r:embed="rId2"/>
          <a:stretch>
            <a:fillRect/>
          </a:stretch>
        </p:blipFill>
        <p:spPr>
          <a:xfrm>
            <a:off x="1016257" y="799943"/>
            <a:ext cx="5861065" cy="4519772"/>
          </a:xfrm>
          <a:prstGeom prst="rect">
            <a:avLst/>
          </a:prstGeom>
        </p:spPr>
      </p:pic>
    </p:spTree>
    <p:extLst>
      <p:ext uri="{BB962C8B-B14F-4D97-AF65-F5344CB8AC3E}">
        <p14:creationId xmlns:p14="http://schemas.microsoft.com/office/powerpoint/2010/main" val="18998329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534400" cy="5615233"/>
          </a:xfrm>
        </p:spPr>
        <p:txBody>
          <a:bodyPr anchor="ctr"/>
          <a:lstStyle/>
          <a:p>
            <a:pPr marL="0" indent="0" algn="ctr">
              <a:spcBef>
                <a:spcPct val="0"/>
              </a:spcBef>
              <a:buNone/>
            </a:pPr>
            <a:r>
              <a:rPr lang="en-US" sz="4000" b="1" dirty="0">
                <a:solidFill>
                  <a:schemeClr val="accent1"/>
                </a:solidFill>
                <a:latin typeface="+mj-lt"/>
                <a:ea typeface="+mj-ea"/>
                <a:cs typeface="+mj-cs"/>
              </a:rPr>
              <a:t>Appendix</a:t>
            </a:r>
          </a:p>
          <a:p>
            <a:pPr marL="0" indent="0">
              <a:buNone/>
            </a:pPr>
            <a:endParaRPr lang="en-US" sz="2000" dirty="0"/>
          </a:p>
          <a:p>
            <a:pPr marL="0" indent="0">
              <a:buNone/>
            </a:pPr>
            <a:endParaRPr lang="en-US" sz="2000" dirty="0" smtClean="0"/>
          </a:p>
        </p:txBody>
      </p:sp>
      <p:sp>
        <p:nvSpPr>
          <p:cNvPr id="2" name="Slide Number Placeholder 1"/>
          <p:cNvSpPr>
            <a:spLocks noGrp="1"/>
          </p:cNvSpPr>
          <p:nvPr>
            <p:ph type="sldNum" sz="quarter" idx="4"/>
          </p:nvPr>
        </p:nvSpPr>
        <p:spPr/>
        <p:txBody>
          <a:bodyPr/>
          <a:lstStyle/>
          <a:p>
            <a:fld id="{1D93BD3E-1E9A-4970-A6F7-E7AC52762E0C}" type="slidenum">
              <a:rPr lang="en-US" smtClean="0"/>
              <a:pPr/>
              <a:t>11</a:t>
            </a:fld>
            <a:endParaRPr lang="en-US" dirty="0"/>
          </a:p>
        </p:txBody>
      </p:sp>
    </p:spTree>
    <p:extLst>
      <p:ext uri="{BB962C8B-B14F-4D97-AF65-F5344CB8AC3E}">
        <p14:creationId xmlns:p14="http://schemas.microsoft.com/office/powerpoint/2010/main" val="3678547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pic>
        <p:nvPicPr>
          <p:cNvPr id="3" name="Picture 2"/>
          <p:cNvPicPr>
            <a:picLocks noChangeAspect="1"/>
          </p:cNvPicPr>
          <p:nvPr/>
        </p:nvPicPr>
        <p:blipFill>
          <a:blip r:embed="rId2"/>
          <a:stretch>
            <a:fillRect/>
          </a:stretch>
        </p:blipFill>
        <p:spPr>
          <a:xfrm>
            <a:off x="381000" y="304800"/>
            <a:ext cx="7326331" cy="5649716"/>
          </a:xfrm>
          <a:prstGeom prst="rect">
            <a:avLst/>
          </a:prstGeom>
        </p:spPr>
      </p:pic>
    </p:spTree>
    <p:extLst>
      <p:ext uri="{BB962C8B-B14F-4D97-AF65-F5344CB8AC3E}">
        <p14:creationId xmlns:p14="http://schemas.microsoft.com/office/powerpoint/2010/main" val="1838115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pic>
        <p:nvPicPr>
          <p:cNvPr id="2" name="Picture 1"/>
          <p:cNvPicPr>
            <a:picLocks noChangeAspect="1"/>
          </p:cNvPicPr>
          <p:nvPr/>
        </p:nvPicPr>
        <p:blipFill>
          <a:blip r:embed="rId2"/>
          <a:stretch>
            <a:fillRect/>
          </a:stretch>
        </p:blipFill>
        <p:spPr>
          <a:xfrm>
            <a:off x="381000" y="304800"/>
            <a:ext cx="7326331" cy="5649716"/>
          </a:xfrm>
          <a:prstGeom prst="rect">
            <a:avLst/>
          </a:prstGeom>
        </p:spPr>
      </p:pic>
    </p:spTree>
    <p:extLst>
      <p:ext uri="{BB962C8B-B14F-4D97-AF65-F5344CB8AC3E}">
        <p14:creationId xmlns:p14="http://schemas.microsoft.com/office/powerpoint/2010/main" val="3667729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pic>
        <p:nvPicPr>
          <p:cNvPr id="3" name="Picture 2"/>
          <p:cNvPicPr>
            <a:picLocks noChangeAspect="1"/>
          </p:cNvPicPr>
          <p:nvPr/>
        </p:nvPicPr>
        <p:blipFill>
          <a:blip r:embed="rId2"/>
          <a:stretch>
            <a:fillRect/>
          </a:stretch>
        </p:blipFill>
        <p:spPr>
          <a:xfrm>
            <a:off x="381000" y="304800"/>
            <a:ext cx="7326331" cy="5649716"/>
          </a:xfrm>
          <a:prstGeom prst="rect">
            <a:avLst/>
          </a:prstGeom>
        </p:spPr>
      </p:pic>
    </p:spTree>
    <p:extLst>
      <p:ext uri="{BB962C8B-B14F-4D97-AF65-F5344CB8AC3E}">
        <p14:creationId xmlns:p14="http://schemas.microsoft.com/office/powerpoint/2010/main" val="1673435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43682"/>
            <a:ext cx="8458200" cy="518318"/>
          </a:xfrm>
        </p:spPr>
        <p:txBody>
          <a:bodyPr>
            <a:normAutofit/>
          </a:bodyPr>
          <a:lstStyle/>
          <a:p>
            <a:r>
              <a:rPr lang="en-US" dirty="0"/>
              <a:t>Culberson Loop </a:t>
            </a:r>
            <a:r>
              <a:rPr lang="en-US" dirty="0" smtClean="0"/>
              <a:t>Area Load Growth</a:t>
            </a:r>
            <a:endParaRPr lang="en-US" dirty="0"/>
          </a:p>
        </p:txBody>
      </p:sp>
      <p:sp>
        <p:nvSpPr>
          <p:cNvPr id="12" name="Slide Number Placeholder 11"/>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9" name="Picture 8"/>
          <p:cNvPicPr>
            <a:picLocks noChangeAspect="1"/>
          </p:cNvPicPr>
          <p:nvPr/>
        </p:nvPicPr>
        <p:blipFill>
          <a:blip r:embed="rId2"/>
          <a:stretch>
            <a:fillRect/>
          </a:stretch>
        </p:blipFill>
        <p:spPr>
          <a:xfrm>
            <a:off x="1981200" y="1447800"/>
            <a:ext cx="5105400" cy="3341059"/>
          </a:xfrm>
          <a:prstGeom prst="rect">
            <a:avLst/>
          </a:prstGeom>
        </p:spPr>
      </p:pic>
      <p:sp>
        <p:nvSpPr>
          <p:cNvPr id="10" name="Rectangle 9"/>
          <p:cNvSpPr/>
          <p:nvPr/>
        </p:nvSpPr>
        <p:spPr>
          <a:xfrm>
            <a:off x="1143000" y="5181600"/>
            <a:ext cx="6477000" cy="738664"/>
          </a:xfrm>
          <a:prstGeom prst="rect">
            <a:avLst/>
          </a:prstGeom>
          <a:ln w="12700">
            <a:solidFill>
              <a:schemeClr val="tx1"/>
            </a:solidFill>
          </a:ln>
        </p:spPr>
        <p:txBody>
          <a:bodyPr wrap="square">
            <a:spAutoFit/>
          </a:bodyPr>
          <a:lstStyle/>
          <a:p>
            <a:pPr marL="339725" lvl="2" indent="-285750">
              <a:spcBef>
                <a:spcPts val="0"/>
              </a:spcBef>
              <a:spcAft>
                <a:spcPts val="1200"/>
              </a:spcAft>
              <a:buFont typeface="Arial" panose="020B0604020202020204" pitchFamily="34" charset="0"/>
              <a:buChar char="•"/>
            </a:pPr>
            <a:r>
              <a:rPr lang="en-US" sz="1600" dirty="0"/>
              <a:t>Existing and confirmed load requests of 880 MW by 2019</a:t>
            </a:r>
          </a:p>
          <a:p>
            <a:pPr marL="339725" lvl="2" indent="-285750">
              <a:spcBef>
                <a:spcPts val="0"/>
              </a:spcBef>
              <a:spcAft>
                <a:spcPts val="1200"/>
              </a:spcAft>
              <a:buFont typeface="Arial" panose="020B0604020202020204" pitchFamily="34" charset="0"/>
              <a:buChar char="•"/>
            </a:pPr>
            <a:r>
              <a:rPr lang="en-US" sz="1600" dirty="0"/>
              <a:t>Existing, confirmed, and conceptual load of </a:t>
            </a:r>
            <a:r>
              <a:rPr lang="en-US" sz="1600" dirty="0" smtClean="0"/>
              <a:t>1347 MW </a:t>
            </a:r>
            <a:r>
              <a:rPr lang="en-US" sz="1600" dirty="0"/>
              <a:t>by 2023</a:t>
            </a:r>
          </a:p>
        </p:txBody>
      </p:sp>
    </p:spTree>
    <p:extLst>
      <p:ext uri="{BB962C8B-B14F-4D97-AF65-F5344CB8AC3E}">
        <p14:creationId xmlns:p14="http://schemas.microsoft.com/office/powerpoint/2010/main" val="1505559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43682"/>
            <a:ext cx="8458200" cy="518318"/>
          </a:xfrm>
        </p:spPr>
        <p:txBody>
          <a:bodyPr>
            <a:normAutofit/>
          </a:bodyPr>
          <a:lstStyle/>
          <a:p>
            <a:r>
              <a:rPr lang="en-US" dirty="0" smtClean="0"/>
              <a:t>Overview</a:t>
            </a:r>
            <a:endParaRPr lang="en-US" dirty="0"/>
          </a:p>
        </p:txBody>
      </p:sp>
      <p:sp>
        <p:nvSpPr>
          <p:cNvPr id="6" name="Text Placeholder 1"/>
          <p:cNvSpPr txBox="1">
            <a:spLocks/>
          </p:cNvSpPr>
          <p:nvPr/>
        </p:nvSpPr>
        <p:spPr bwMode="auto">
          <a:xfrm>
            <a:off x="457200" y="762000"/>
            <a:ext cx="8229600" cy="55447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857250" lvl="2" indent="0">
              <a:spcBef>
                <a:spcPts val="600"/>
              </a:spcBef>
              <a:buNone/>
            </a:pPr>
            <a:endParaRPr lang="en-US" sz="800" kern="0" dirty="0" smtClean="0"/>
          </a:p>
          <a:p>
            <a:pPr marL="0" indent="0" algn="just">
              <a:spcBef>
                <a:spcPts val="600"/>
              </a:spcBef>
              <a:spcAft>
                <a:spcPts val="600"/>
              </a:spcAft>
              <a:buNone/>
            </a:pPr>
            <a:r>
              <a:rPr lang="en-US" sz="2400" dirty="0" err="1" smtClean="0"/>
              <a:t>Oncor</a:t>
            </a:r>
            <a:r>
              <a:rPr lang="en-US" sz="2400" dirty="0" smtClean="0"/>
              <a:t> submitted Far </a:t>
            </a:r>
            <a:r>
              <a:rPr lang="en-US" sz="2400" dirty="0"/>
              <a:t>West Texas </a:t>
            </a:r>
            <a:r>
              <a:rPr lang="en-US" sz="2400" dirty="0" smtClean="0"/>
              <a:t>Project 2 (FWTP2) and Dynamic Reactive Devices (DRD) for </a:t>
            </a:r>
            <a:r>
              <a:rPr lang="en-US" sz="2400" dirty="0"/>
              <a:t>Regional Planning Group </a:t>
            </a:r>
            <a:r>
              <a:rPr lang="en-US" sz="2400" dirty="0" smtClean="0"/>
              <a:t>review. Both are Tier </a:t>
            </a:r>
            <a:r>
              <a:rPr lang="en-US" sz="2400" dirty="0"/>
              <a:t>1 project that </a:t>
            </a:r>
            <a:r>
              <a:rPr lang="en-US" sz="2400" dirty="0" smtClean="0"/>
              <a:t>were estimated </a:t>
            </a:r>
            <a:r>
              <a:rPr lang="en-US" sz="2400" dirty="0"/>
              <a:t>to cost </a:t>
            </a:r>
            <a:r>
              <a:rPr lang="en-US" sz="2400" dirty="0" smtClean="0"/>
              <a:t>$86 million for DRD project and $194 million for FWTP2 project. </a:t>
            </a:r>
            <a:r>
              <a:rPr lang="en-US" sz="1800" dirty="0" smtClean="0"/>
              <a:t> </a:t>
            </a:r>
          </a:p>
          <a:p>
            <a:pPr lvl="1">
              <a:spcBef>
                <a:spcPts val="600"/>
              </a:spcBef>
              <a:spcAft>
                <a:spcPts val="600"/>
              </a:spcAft>
              <a:buFont typeface="Wingdings" panose="05000000000000000000" pitchFamily="2" charset="2"/>
              <a:buChar char="Ø"/>
            </a:pPr>
            <a:r>
              <a:rPr lang="en-US" sz="1800" dirty="0" smtClean="0"/>
              <a:t>Proposed for both 2019 to 2023 timeframe</a:t>
            </a:r>
          </a:p>
          <a:p>
            <a:pPr lvl="1">
              <a:spcBef>
                <a:spcPts val="600"/>
              </a:spcBef>
              <a:spcAft>
                <a:spcPts val="600"/>
              </a:spcAft>
              <a:buFont typeface="Wingdings" panose="05000000000000000000" pitchFamily="2" charset="2"/>
              <a:buChar char="Ø"/>
            </a:pPr>
            <a:r>
              <a:rPr lang="en-US" sz="1800" dirty="0" smtClean="0"/>
              <a:t>Addresses oil and gas related load growth</a:t>
            </a:r>
          </a:p>
          <a:p>
            <a:pPr lvl="1">
              <a:spcBef>
                <a:spcPts val="600"/>
              </a:spcBef>
              <a:spcAft>
                <a:spcPts val="600"/>
              </a:spcAft>
              <a:buFont typeface="Wingdings" panose="05000000000000000000" pitchFamily="2" charset="2"/>
              <a:buChar char="Ø"/>
            </a:pPr>
            <a:r>
              <a:rPr lang="en-US" sz="1800" dirty="0" smtClean="0"/>
              <a:t>Reliability Issues</a:t>
            </a:r>
          </a:p>
          <a:p>
            <a:pPr lvl="2">
              <a:spcBef>
                <a:spcPts val="600"/>
              </a:spcBef>
              <a:spcAft>
                <a:spcPts val="600"/>
              </a:spcAft>
              <a:buFont typeface="Wingdings" panose="05000000000000000000" pitchFamily="2" charset="2"/>
              <a:buChar char="Ø"/>
            </a:pPr>
            <a:r>
              <a:rPr lang="en-US" dirty="0" smtClean="0"/>
              <a:t>Voltage Collapse</a:t>
            </a:r>
          </a:p>
          <a:p>
            <a:pPr lvl="2">
              <a:spcBef>
                <a:spcPts val="600"/>
              </a:spcBef>
              <a:spcAft>
                <a:spcPts val="600"/>
              </a:spcAft>
              <a:buFont typeface="Wingdings" panose="05000000000000000000" pitchFamily="2" charset="2"/>
              <a:buChar char="Ø"/>
            </a:pPr>
            <a:r>
              <a:rPr lang="en-US" dirty="0" smtClean="0"/>
              <a:t>Loss of Load</a:t>
            </a:r>
          </a:p>
          <a:p>
            <a:pPr lvl="1">
              <a:spcBef>
                <a:spcPts val="600"/>
              </a:spcBef>
              <a:spcAft>
                <a:spcPts val="600"/>
              </a:spcAft>
              <a:buFont typeface="Wingdings" panose="05000000000000000000" pitchFamily="2" charset="2"/>
              <a:buChar char="Ø"/>
            </a:pPr>
            <a:r>
              <a:rPr lang="en-US" sz="1800" dirty="0" smtClean="0"/>
              <a:t>Provide Operational Flexibility</a:t>
            </a:r>
          </a:p>
          <a:p>
            <a:pPr lvl="1">
              <a:spcBef>
                <a:spcPts val="600"/>
              </a:spcBef>
              <a:spcAft>
                <a:spcPts val="600"/>
              </a:spcAft>
              <a:buFont typeface="Wingdings" panose="05000000000000000000" pitchFamily="2" charset="2"/>
              <a:buChar char="Ø"/>
            </a:pPr>
            <a:r>
              <a:rPr lang="en-US" sz="1800" dirty="0" smtClean="0"/>
              <a:t>Provides future upgrade path for Far West Region</a:t>
            </a:r>
          </a:p>
          <a:p>
            <a:pPr lvl="1">
              <a:spcBef>
                <a:spcPts val="0"/>
              </a:spcBef>
              <a:spcAft>
                <a:spcPts val="2400"/>
              </a:spcAft>
              <a:buFont typeface="Courier New" panose="02070309020205020404" pitchFamily="49" charset="0"/>
              <a:buChar char="o"/>
            </a:pPr>
            <a:endParaRPr lang="en-US" dirty="0" smtClean="0"/>
          </a:p>
          <a:p>
            <a:pPr lvl="1">
              <a:spcBef>
                <a:spcPts val="0"/>
              </a:spcBef>
              <a:spcAft>
                <a:spcPts val="2400"/>
              </a:spcAft>
              <a:buFont typeface="Courier New" panose="02070309020205020404" pitchFamily="49" charset="0"/>
              <a:buChar char="o"/>
            </a:pPr>
            <a:endParaRPr lang="en-US" dirty="0" smtClean="0"/>
          </a:p>
          <a:p>
            <a:pPr lvl="1">
              <a:spcBef>
                <a:spcPts val="0"/>
              </a:spcBef>
              <a:spcAft>
                <a:spcPts val="2400"/>
              </a:spcAft>
              <a:buFont typeface="Courier New" panose="02070309020205020404" pitchFamily="49" charset="0"/>
              <a:buChar char="o"/>
            </a:pPr>
            <a:endParaRPr lang="en-US" dirty="0" smtClean="0"/>
          </a:p>
          <a:p>
            <a:pPr marL="0" indent="0">
              <a:spcBef>
                <a:spcPts val="0"/>
              </a:spcBef>
              <a:spcAft>
                <a:spcPts val="2400"/>
              </a:spcAft>
              <a:buNone/>
            </a:pPr>
            <a:endParaRPr lang="en-US" dirty="0"/>
          </a:p>
          <a:p>
            <a:pPr marL="457200" lvl="1" indent="0">
              <a:spcBef>
                <a:spcPts val="0"/>
              </a:spcBef>
              <a:spcAft>
                <a:spcPts val="2400"/>
              </a:spcAft>
              <a:buNone/>
            </a:pPr>
            <a:endParaRPr lang="en-US" dirty="0"/>
          </a:p>
          <a:p>
            <a:pPr marL="0" indent="0">
              <a:spcBef>
                <a:spcPts val="600"/>
              </a:spcBef>
              <a:buNone/>
            </a:pPr>
            <a:endParaRPr lang="en-US" kern="0" dirty="0" smtClean="0"/>
          </a:p>
          <a:p>
            <a:pPr lvl="1">
              <a:spcBef>
                <a:spcPts val="600"/>
              </a:spcBef>
              <a:buFont typeface="Wingdings" panose="05000000000000000000" pitchFamily="2" charset="2"/>
              <a:buChar char="q"/>
            </a:pPr>
            <a:endParaRPr lang="en-US" kern="0" dirty="0" smtClean="0"/>
          </a:p>
          <a:p>
            <a:pPr marL="0" indent="0">
              <a:buNone/>
            </a:pPr>
            <a:endParaRPr lang="en-US" kern="0" dirty="0" smtClean="0"/>
          </a:p>
          <a:p>
            <a:endParaRPr lang="en-US" kern="0" dirty="0"/>
          </a:p>
        </p:txBody>
      </p:sp>
      <p:sp>
        <p:nvSpPr>
          <p:cNvPr id="12" name="Slide Number Placeholder 11"/>
          <p:cNvSpPr>
            <a:spLocks noGrp="1"/>
          </p:cNvSpPr>
          <p:nvPr>
            <p:ph type="sldNum" sz="quarter" idx="4"/>
          </p:nvPr>
        </p:nvSpPr>
        <p:spPr/>
        <p:txBody>
          <a:bodyPr/>
          <a:lstStyle/>
          <a:p>
            <a:fld id="{1D93BD3E-1E9A-4970-A6F7-E7AC52762E0C}" type="slidenum">
              <a:rPr lang="en-US" smtClean="0"/>
              <a:pPr/>
              <a:t>2</a:t>
            </a:fld>
            <a:endParaRPr lang="en-US" dirty="0"/>
          </a:p>
        </p:txBody>
      </p:sp>
      <p:pic>
        <p:nvPicPr>
          <p:cNvPr id="2" name="Picture 1"/>
          <p:cNvPicPr>
            <a:picLocks noChangeAspect="1"/>
          </p:cNvPicPr>
          <p:nvPr/>
        </p:nvPicPr>
        <p:blipFill>
          <a:blip r:embed="rId2"/>
          <a:stretch>
            <a:fillRect/>
          </a:stretch>
        </p:blipFill>
        <p:spPr>
          <a:xfrm>
            <a:off x="5638800" y="3124200"/>
            <a:ext cx="2791218" cy="1905000"/>
          </a:xfrm>
          <a:prstGeom prst="rect">
            <a:avLst/>
          </a:prstGeom>
        </p:spPr>
      </p:pic>
    </p:spTree>
    <p:extLst>
      <p:ext uri="{BB962C8B-B14F-4D97-AF65-F5344CB8AC3E}">
        <p14:creationId xmlns:p14="http://schemas.microsoft.com/office/powerpoint/2010/main" val="916423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Needs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8" name="Content Placeholder 4"/>
          <p:cNvGraphicFramePr>
            <a:graphicFrameLocks/>
          </p:cNvGraphicFramePr>
          <p:nvPr>
            <p:extLst>
              <p:ext uri="{D42A27DB-BD31-4B8C-83A1-F6EECF244321}">
                <p14:modId xmlns:p14="http://schemas.microsoft.com/office/powerpoint/2010/main" val="2361506214"/>
              </p:ext>
            </p:extLst>
          </p:nvPr>
        </p:nvGraphicFramePr>
        <p:xfrm>
          <a:off x="304800" y="1976524"/>
          <a:ext cx="7798181" cy="3422175"/>
        </p:xfrm>
        <a:graphic>
          <a:graphicData uri="http://schemas.openxmlformats.org/drawingml/2006/table">
            <a:tbl>
              <a:tblPr firstRow="1" bandRow="1">
                <a:tableStyleId>{5C22544A-7EE6-4342-B048-85BDC9FD1C3A}</a:tableStyleId>
              </a:tblPr>
              <a:tblGrid>
                <a:gridCol w="685800"/>
                <a:gridCol w="1916430"/>
                <a:gridCol w="1604645"/>
                <a:gridCol w="2027555"/>
                <a:gridCol w="1563751"/>
              </a:tblGrid>
              <a:tr h="600026">
                <a:tc rowSpan="2">
                  <a:txBody>
                    <a:bodyPr/>
                    <a:lstStyle/>
                    <a:p>
                      <a:pPr marL="0" marR="0" algn="ctr">
                        <a:lnSpc>
                          <a:spcPts val="1300"/>
                        </a:lnSpc>
                        <a:spcBef>
                          <a:spcPts val="0"/>
                        </a:spcBef>
                        <a:spcAft>
                          <a:spcPts val="600"/>
                        </a:spcAft>
                      </a:pPr>
                      <a:r>
                        <a:rPr lang="en-US" sz="1400" dirty="0">
                          <a:effectLst/>
                        </a:rPr>
                        <a:t>Scenario</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algn="ctr">
                        <a:lnSpc>
                          <a:spcPts val="1300"/>
                        </a:lnSpc>
                        <a:spcBef>
                          <a:spcPts val="0"/>
                        </a:spcBef>
                        <a:spcAft>
                          <a:spcPts val="600"/>
                        </a:spcAft>
                      </a:pPr>
                      <a:r>
                        <a:rPr lang="en-US" sz="1400" dirty="0">
                          <a:effectLst/>
                        </a:rPr>
                        <a:t>Load (MW)</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algn="ctr">
                        <a:lnSpc>
                          <a:spcPts val="1300"/>
                        </a:lnSpc>
                        <a:spcBef>
                          <a:spcPts val="0"/>
                        </a:spcBef>
                        <a:spcAft>
                          <a:spcPts val="600"/>
                        </a:spcAft>
                      </a:pPr>
                      <a:r>
                        <a:rPr lang="en-US" sz="1400" dirty="0" smtClean="0">
                          <a:effectLst/>
                        </a:rPr>
                        <a:t>Transmission</a:t>
                      </a:r>
                    </a:p>
                    <a:p>
                      <a:pPr marL="0" marR="0" algn="ctr">
                        <a:lnSpc>
                          <a:spcPts val="1300"/>
                        </a:lnSpc>
                        <a:spcBef>
                          <a:spcPts val="0"/>
                        </a:spcBef>
                        <a:spcAft>
                          <a:spcPts val="600"/>
                        </a:spcAft>
                      </a:pPr>
                      <a:r>
                        <a:rPr lang="en-US" sz="1400" dirty="0" smtClean="0">
                          <a:effectLst/>
                        </a:rPr>
                        <a:t> Upgrades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algn="ctr">
                        <a:lnSpc>
                          <a:spcPts val="1300"/>
                        </a:lnSpc>
                        <a:spcBef>
                          <a:spcPts val="0"/>
                        </a:spcBef>
                        <a:spcAft>
                          <a:spcPts val="600"/>
                        </a:spcAft>
                      </a:pPr>
                      <a:r>
                        <a:rPr lang="en-US" sz="1400" dirty="0">
                          <a:effectLst/>
                        </a:rPr>
                        <a:t>Culberson Load Serving Capability</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r>
              <a:tr h="82911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ts val="1300"/>
                        </a:lnSpc>
                        <a:spcBef>
                          <a:spcPts val="0"/>
                        </a:spcBef>
                        <a:spcAft>
                          <a:spcPts val="600"/>
                        </a:spcAft>
                      </a:pPr>
                      <a:r>
                        <a:rPr lang="en-US" sz="1400" dirty="0">
                          <a:effectLst/>
                        </a:rPr>
                        <a:t>NERC </a:t>
                      </a:r>
                      <a:r>
                        <a:rPr lang="en-US" sz="1400" dirty="0" smtClean="0">
                          <a:effectLst/>
                        </a:rPr>
                        <a:t>P1, </a:t>
                      </a:r>
                      <a:r>
                        <a:rPr lang="en-US" sz="1400" dirty="0" smtClean="0">
                          <a:solidFill>
                            <a:srgbClr val="5B6770"/>
                          </a:solidFill>
                          <a:effectLst/>
                          <a:latin typeface="Arial" panose="020B0604020202020204" pitchFamily="34" charset="0"/>
                          <a:cs typeface="Times New Roman" panose="02020603050405020304" pitchFamily="18" charset="0"/>
                        </a:rPr>
                        <a:t>P7</a:t>
                      </a:r>
                      <a:endParaRPr lang="en-US" sz="1400" dirty="0" smtClean="0">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00"/>
                        </a:lnSpc>
                        <a:spcBef>
                          <a:spcPts val="0"/>
                        </a:spcBef>
                        <a:spcAft>
                          <a:spcPts val="600"/>
                        </a:spcAft>
                      </a:pPr>
                      <a:r>
                        <a:rPr lang="en-US" sz="1400" dirty="0">
                          <a:effectLst/>
                        </a:rPr>
                        <a:t>NERC </a:t>
                      </a:r>
                      <a:r>
                        <a:rPr lang="en-US" sz="1400" dirty="0" smtClean="0">
                          <a:effectLst/>
                        </a:rPr>
                        <a:t>P6</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29111">
                <a:tc>
                  <a:txBody>
                    <a:bodyPr/>
                    <a:lstStyle/>
                    <a:p>
                      <a:pPr marL="0" marR="0" algn="ctr">
                        <a:lnSpc>
                          <a:spcPts val="1300"/>
                        </a:lnSpc>
                        <a:spcBef>
                          <a:spcPts val="0"/>
                        </a:spcBef>
                        <a:spcAft>
                          <a:spcPts val="600"/>
                        </a:spcAft>
                      </a:pPr>
                      <a:r>
                        <a:rPr lang="en-US" sz="1400" dirty="0">
                          <a:effectLst/>
                        </a:rPr>
                        <a:t>1.</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00"/>
                        </a:lnSpc>
                        <a:spcBef>
                          <a:spcPts val="0"/>
                        </a:spcBef>
                        <a:spcAft>
                          <a:spcPts val="600"/>
                        </a:spcAft>
                      </a:pPr>
                      <a:r>
                        <a:rPr lang="en-US" sz="1400" dirty="0">
                          <a:effectLst/>
                        </a:rPr>
                        <a:t>880 </a:t>
                      </a:r>
                      <a:endParaRPr lang="en-US" sz="1400" dirty="0" smtClean="0">
                        <a:effectLst/>
                      </a:endParaRPr>
                    </a:p>
                    <a:p>
                      <a:pPr marL="0" marR="0" algn="ctr">
                        <a:lnSpc>
                          <a:spcPts val="1300"/>
                        </a:lnSpc>
                        <a:spcBef>
                          <a:spcPts val="0"/>
                        </a:spcBef>
                        <a:spcAft>
                          <a:spcPts val="600"/>
                        </a:spcAft>
                      </a:pPr>
                      <a:r>
                        <a:rPr lang="en-US" sz="1400" dirty="0" smtClean="0">
                          <a:effectLst/>
                        </a:rPr>
                        <a:t>(</a:t>
                      </a:r>
                      <a:r>
                        <a:rPr lang="en-US" sz="1400" dirty="0">
                          <a:effectLst/>
                        </a:rPr>
                        <a:t>2019 </a:t>
                      </a:r>
                      <a:r>
                        <a:rPr lang="en-US" sz="1400" dirty="0" smtClean="0">
                          <a:effectLst/>
                        </a:rPr>
                        <a:t>Summer Peak)</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00"/>
                        </a:lnSpc>
                        <a:spcBef>
                          <a:spcPts val="0"/>
                        </a:spcBef>
                        <a:spcAft>
                          <a:spcPts val="600"/>
                        </a:spcAft>
                      </a:pPr>
                      <a:r>
                        <a:rPr lang="en-US" sz="1400" dirty="0">
                          <a:effectLst/>
                        </a:rPr>
                        <a:t>None</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algn="ctr">
                        <a:lnSpc>
                          <a:spcPts val="1300"/>
                        </a:lnSpc>
                        <a:spcBef>
                          <a:spcPts val="0"/>
                        </a:spcBef>
                        <a:spcAft>
                          <a:spcPts val="600"/>
                        </a:spcAft>
                      </a:pPr>
                      <a:r>
                        <a:rPr lang="en-US" sz="1400" dirty="0">
                          <a:effectLst/>
                        </a:rPr>
                        <a:t>Collapse in Base Case</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400" dirty="0">
                        <a:effectLst/>
                        <a:latin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63927">
                <a:tc>
                  <a:txBody>
                    <a:bodyPr/>
                    <a:lstStyle/>
                    <a:p>
                      <a:pPr marL="0" marR="0" algn="ctr">
                        <a:lnSpc>
                          <a:spcPts val="1300"/>
                        </a:lnSpc>
                        <a:spcBef>
                          <a:spcPts val="0"/>
                        </a:spcBef>
                        <a:spcAft>
                          <a:spcPts val="600"/>
                        </a:spcAft>
                      </a:pPr>
                      <a:r>
                        <a:rPr lang="en-US" sz="1400" dirty="0">
                          <a:effectLst/>
                        </a:rPr>
                        <a:t>2. </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00"/>
                        </a:lnSpc>
                        <a:spcBef>
                          <a:spcPts val="0"/>
                        </a:spcBef>
                        <a:spcAft>
                          <a:spcPts val="600"/>
                        </a:spcAft>
                      </a:pPr>
                      <a:r>
                        <a:rPr lang="en-US" sz="1400" dirty="0">
                          <a:effectLst/>
                        </a:rPr>
                        <a:t>880 </a:t>
                      </a:r>
                      <a:endParaRPr lang="en-US" sz="1400" dirty="0" smtClean="0">
                        <a:effectLst/>
                      </a:endParaRPr>
                    </a:p>
                    <a:p>
                      <a:pPr marL="0" marR="0" algn="ctr">
                        <a:lnSpc>
                          <a:spcPts val="1300"/>
                        </a:lnSpc>
                        <a:spcBef>
                          <a:spcPts val="0"/>
                        </a:spcBef>
                        <a:spcAft>
                          <a:spcPts val="600"/>
                        </a:spcAft>
                      </a:pPr>
                      <a:r>
                        <a:rPr lang="en-US" sz="1400" dirty="0" smtClean="0">
                          <a:effectLst/>
                        </a:rPr>
                        <a:t>(</a:t>
                      </a:r>
                      <a:r>
                        <a:rPr lang="en-US" sz="1400" dirty="0">
                          <a:effectLst/>
                        </a:rPr>
                        <a:t>2019 </a:t>
                      </a:r>
                      <a:r>
                        <a:rPr lang="en-US" sz="1400" dirty="0" smtClean="0">
                          <a:effectLst/>
                        </a:rPr>
                        <a:t>Summer Peak)</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00"/>
                        </a:lnSpc>
                        <a:spcBef>
                          <a:spcPts val="0"/>
                        </a:spcBef>
                        <a:spcAft>
                          <a:spcPts val="600"/>
                        </a:spcAft>
                      </a:pPr>
                      <a:r>
                        <a:rPr lang="en-US" sz="1400" dirty="0" smtClean="0">
                          <a:effectLst/>
                        </a:rPr>
                        <a:t>FWTP*</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00"/>
                        </a:lnSpc>
                        <a:spcBef>
                          <a:spcPts val="0"/>
                        </a:spcBef>
                        <a:spcAft>
                          <a:spcPts val="600"/>
                        </a:spcAft>
                      </a:pPr>
                      <a:r>
                        <a:rPr lang="en-US" sz="1400" dirty="0">
                          <a:effectLst/>
                        </a:rPr>
                        <a:t>Voltage Violation</a:t>
                      </a:r>
                    </a:p>
                    <a:p>
                      <a:pPr marL="0" marR="0" algn="ctr">
                        <a:lnSpc>
                          <a:spcPts val="1300"/>
                        </a:lnSpc>
                        <a:spcBef>
                          <a:spcPts val="0"/>
                        </a:spcBef>
                        <a:spcAft>
                          <a:spcPts val="600"/>
                        </a:spcAft>
                      </a:pPr>
                      <a:r>
                        <a:rPr lang="en-US" sz="1400" dirty="0">
                          <a:effectLst/>
                        </a:rPr>
                        <a:t>Voltage Collapse</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00"/>
                        </a:lnSpc>
                        <a:spcBef>
                          <a:spcPts val="0"/>
                        </a:spcBef>
                        <a:spcAft>
                          <a:spcPts val="600"/>
                        </a:spcAft>
                      </a:pPr>
                      <a:r>
                        <a:rPr lang="en-US" sz="1400" dirty="0">
                          <a:effectLst/>
                        </a:rPr>
                        <a:t>Voltage Violation</a:t>
                      </a:r>
                    </a:p>
                    <a:p>
                      <a:pPr marL="0" marR="0" algn="ctr">
                        <a:lnSpc>
                          <a:spcPts val="1300"/>
                        </a:lnSpc>
                        <a:spcBef>
                          <a:spcPts val="0"/>
                        </a:spcBef>
                        <a:spcAft>
                          <a:spcPts val="600"/>
                        </a:spcAft>
                      </a:pPr>
                      <a:r>
                        <a:rPr lang="en-US" sz="1400" dirty="0">
                          <a:effectLst/>
                        </a:rPr>
                        <a:t>Voltage Collapse</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Rectangle 1"/>
          <p:cNvSpPr>
            <a:spLocks noChangeArrowheads="1"/>
          </p:cNvSpPr>
          <p:nvPr/>
        </p:nvSpPr>
        <p:spPr bwMode="auto">
          <a:xfrm>
            <a:off x="426572" y="1607192"/>
            <a:ext cx="79816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5B6770"/>
                </a:solidFill>
                <a:effectLst/>
                <a:latin typeface="Arial" panose="020B0604020202020204" pitchFamily="34" charset="0"/>
                <a:ea typeface="Times New Roman" panose="02020603050405020304" pitchFamily="18" charset="0"/>
                <a:cs typeface="Arial" panose="020B0604020202020204" pitchFamily="34" charset="0"/>
              </a:rPr>
              <a:t>Steady State Voltage Stability Assessment for the Base Case Condition</a:t>
            </a:r>
            <a:endParaRPr kumimoji="0" lang="en-US" altLang="en-US" b="0" i="0" u="none" strike="noStrike" cap="none" normalizeH="0" baseline="0" dirty="0" smtClean="0">
              <a:ln>
                <a:noFill/>
              </a:ln>
              <a:solidFill>
                <a:schemeClr val="tx1"/>
              </a:solidFill>
              <a:effectLst/>
              <a:latin typeface="Arial" panose="020B0604020202020204" pitchFamily="34" charset="0"/>
            </a:endParaRPr>
          </a:p>
        </p:txBody>
      </p:sp>
      <p:sp>
        <p:nvSpPr>
          <p:cNvPr id="10" name="Rectangle 9"/>
          <p:cNvSpPr/>
          <p:nvPr/>
        </p:nvSpPr>
        <p:spPr>
          <a:xfrm>
            <a:off x="309879" y="5449954"/>
            <a:ext cx="8677275" cy="276999"/>
          </a:xfrm>
          <a:prstGeom prst="rect">
            <a:avLst/>
          </a:prstGeom>
        </p:spPr>
        <p:txBody>
          <a:bodyPr wrap="square">
            <a:spAutoFit/>
          </a:bodyPr>
          <a:lstStyle/>
          <a:p>
            <a:r>
              <a:rPr lang="en-US" sz="1200" dirty="0" smtClean="0">
                <a:solidFill>
                  <a:srgbClr val="5B6770"/>
                </a:solidFill>
                <a:latin typeface="Arial" panose="020B0604020202020204" pitchFamily="34" charset="0"/>
                <a:ea typeface="Times New Roman" panose="02020603050405020304" pitchFamily="18" charset="0"/>
                <a:cs typeface="Times New Roman" panose="02020603050405020304" pitchFamily="18" charset="0"/>
              </a:rPr>
              <a:t>*The </a:t>
            </a:r>
            <a:r>
              <a:rPr lang="en-US" sz="1200" dirty="0">
                <a:solidFill>
                  <a:srgbClr val="5B6770"/>
                </a:solidFill>
                <a:latin typeface="Arial" panose="020B0604020202020204" pitchFamily="34" charset="0"/>
                <a:ea typeface="Times New Roman" panose="02020603050405020304" pitchFamily="18" charset="0"/>
                <a:cs typeface="Times New Roman" panose="02020603050405020304" pitchFamily="18" charset="0"/>
              </a:rPr>
              <a:t>Far West Texas Project (FWTP) endorsed by ERCOT Board of Directors in June, </a:t>
            </a:r>
            <a:r>
              <a:rPr lang="en-US" sz="1200" dirty="0" smtClean="0">
                <a:solidFill>
                  <a:srgbClr val="5B6770"/>
                </a:solidFill>
                <a:latin typeface="Arial" panose="020B0604020202020204" pitchFamily="34" charset="0"/>
                <a:ea typeface="Times New Roman" panose="02020603050405020304" pitchFamily="18" charset="0"/>
                <a:cs typeface="Times New Roman" panose="02020603050405020304" pitchFamily="18" charset="0"/>
              </a:rPr>
              <a:t>2017.</a:t>
            </a:r>
            <a:endParaRPr lang="en-US" sz="1200" dirty="0"/>
          </a:p>
        </p:txBody>
      </p:sp>
    </p:spTree>
    <p:extLst>
      <p:ext uri="{BB962C8B-B14F-4D97-AF65-F5344CB8AC3E}">
        <p14:creationId xmlns:p14="http://schemas.microsoft.com/office/powerpoint/2010/main" val="3178052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Considerations</a:t>
            </a:r>
            <a:endParaRPr lang="en-US" dirty="0"/>
          </a:p>
        </p:txBody>
      </p:sp>
      <p:sp>
        <p:nvSpPr>
          <p:cNvPr id="3" name="Content Placeholder 2"/>
          <p:cNvSpPr>
            <a:spLocks noGrp="1"/>
          </p:cNvSpPr>
          <p:nvPr>
            <p:ph idx="1"/>
          </p:nvPr>
        </p:nvSpPr>
        <p:spPr>
          <a:xfrm>
            <a:off x="304800" y="914400"/>
            <a:ext cx="8534400" cy="4800600"/>
          </a:xfrm>
        </p:spPr>
        <p:txBody>
          <a:bodyPr/>
          <a:lstStyle/>
          <a:p>
            <a:r>
              <a:rPr lang="en-US" sz="2000" dirty="0"/>
              <a:t>ERCOT short-listed only options that included a second 345 kV circuit to the Odessa EHV-Riverton (between Moss and Riverton), Sand Lake-Solstice, and Solstice-Bakersfield 345 kV lines for the following reasons:</a:t>
            </a:r>
          </a:p>
          <a:p>
            <a:pPr lvl="1"/>
            <a:r>
              <a:rPr lang="en-US" sz="1800" dirty="0"/>
              <a:t>Significant load growth in the Culberson loop</a:t>
            </a:r>
          </a:p>
          <a:p>
            <a:pPr lvl="1"/>
            <a:r>
              <a:rPr lang="en-US" sz="1800" dirty="0"/>
              <a:t>Operational flexibility</a:t>
            </a:r>
          </a:p>
          <a:p>
            <a:pPr lvl="1"/>
            <a:r>
              <a:rPr lang="en-US" sz="1800" dirty="0"/>
              <a:t>Cost saving,  ~50% less than the cost of coming back to install the second circuit at a later time</a:t>
            </a:r>
          </a:p>
          <a:p>
            <a:r>
              <a:rPr lang="en-US" sz="2000" dirty="0"/>
              <a:t>The new 138 kV lines proposed in the FWTP2 are necessary to strengthen the Culberson Loop and provide operational flexibility under normal and outage conditions.</a:t>
            </a:r>
          </a:p>
          <a:p>
            <a:r>
              <a:rPr lang="en-US" sz="2000" dirty="0"/>
              <a:t>Reactive support needs for both near term and long term load growth.</a:t>
            </a:r>
          </a:p>
          <a:p>
            <a:r>
              <a:rPr lang="en-US" sz="2000" dirty="0"/>
              <a:t>Three </a:t>
            </a:r>
            <a:r>
              <a:rPr lang="en-US" sz="2000" dirty="0" smtClean="0"/>
              <a:t>options (included in Appendix) </a:t>
            </a:r>
            <a:r>
              <a:rPr lang="en-US" sz="2000" dirty="0"/>
              <a:t>were selected for detailed analysis</a:t>
            </a:r>
            <a:r>
              <a:rPr lang="en-US" sz="2000" dirty="0" smtClean="0"/>
              <a:t>.</a:t>
            </a:r>
            <a:endParaRPr lang="en-US" sz="1800" dirty="0" smtClean="0"/>
          </a:p>
          <a:p>
            <a:pPr marL="857250" lvl="1">
              <a:buFont typeface="Wingdings" panose="05000000000000000000" pitchFamily="2" charset="2"/>
              <a:buChar char="Ø"/>
            </a:pPr>
            <a:endParaRPr lang="en-US" sz="1800" dirty="0" smtClean="0"/>
          </a:p>
          <a:p>
            <a:pPr marL="857250" lvl="1">
              <a:buFont typeface="Wingdings" panose="05000000000000000000" pitchFamily="2" charset="2"/>
              <a:buChar char="Ø"/>
            </a:pPr>
            <a:endParaRPr lang="en-US" sz="1800" dirty="0" smtClean="0"/>
          </a:p>
          <a:p>
            <a:pPr marL="400050" lvl="1" indent="0">
              <a:buNone/>
            </a:pPr>
            <a:endParaRPr lang="en-US" dirty="0" smtClean="0"/>
          </a:p>
          <a:p>
            <a:pPr lvl="1"/>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22200685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of Project Options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8" name="Rectangle 7"/>
          <p:cNvSpPr/>
          <p:nvPr/>
        </p:nvSpPr>
        <p:spPr>
          <a:xfrm>
            <a:off x="495300" y="4426518"/>
            <a:ext cx="7696200" cy="646331"/>
          </a:xfrm>
          <a:prstGeom prst="rect">
            <a:avLst/>
          </a:prstGeom>
        </p:spPr>
        <p:txBody>
          <a:bodyPr wrap="square">
            <a:spAutoFit/>
          </a:bodyPr>
          <a:lstStyle/>
          <a:p>
            <a:r>
              <a:rPr lang="en-US" sz="1200" dirty="0" smtClean="0">
                <a:solidFill>
                  <a:srgbClr val="5B6770"/>
                </a:solidFill>
                <a:latin typeface="Arial" panose="020B0604020202020204" pitchFamily="34" charset="0"/>
                <a:ea typeface="Times New Roman" panose="02020603050405020304" pitchFamily="18" charset="0"/>
                <a:cs typeface="Times New Roman" panose="02020603050405020304" pitchFamily="18" charset="0"/>
              </a:rPr>
              <a:t>Note:</a:t>
            </a:r>
          </a:p>
          <a:p>
            <a:r>
              <a:rPr lang="en-US" altLang="en-US" sz="1200" dirty="0">
                <a:solidFill>
                  <a:srgbClr val="5B6770"/>
                </a:solidFill>
                <a:latin typeface="Arial" panose="020B0604020202020204" pitchFamily="34" charset="0"/>
                <a:ea typeface="Times New Roman" panose="02020603050405020304" pitchFamily="18" charset="0"/>
                <a:cs typeface="Arial" panose="020B0604020202020204" pitchFamily="34" charset="0"/>
              </a:rPr>
              <a:t>(1). Dynamic stability was conducted at the Culberson load level identified in the PV voltage collapse results. </a:t>
            </a:r>
            <a:endParaRPr lang="en-US" altLang="en-US" sz="3200" dirty="0">
              <a:latin typeface="Arial" panose="020B0604020202020204" pitchFamily="34" charset="0"/>
            </a:endParaRPr>
          </a:p>
          <a:p>
            <a:r>
              <a:rPr lang="en-US" sz="1200" dirty="0" smtClean="0">
                <a:solidFill>
                  <a:srgbClr val="5B6770"/>
                </a:solidFill>
                <a:latin typeface="Arial" panose="020B0604020202020204" pitchFamily="34" charset="0"/>
                <a:ea typeface="Times New Roman" panose="02020603050405020304" pitchFamily="18" charset="0"/>
                <a:cs typeface="Times New Roman" panose="02020603050405020304" pitchFamily="18" charset="0"/>
              </a:rPr>
              <a:t>(</a:t>
            </a:r>
            <a:r>
              <a:rPr lang="en-US" sz="1200" dirty="0">
                <a:solidFill>
                  <a:srgbClr val="5B6770"/>
                </a:solidFill>
                <a:latin typeface="Arial" panose="020B0604020202020204" pitchFamily="34" charset="0"/>
                <a:ea typeface="Times New Roman" panose="02020603050405020304" pitchFamily="18" charset="0"/>
                <a:cs typeface="Times New Roman" panose="02020603050405020304" pitchFamily="18" charset="0"/>
              </a:rPr>
              <a:t>2</a:t>
            </a:r>
            <a:r>
              <a:rPr lang="en-US" sz="1200" dirty="0" smtClean="0">
                <a:solidFill>
                  <a:srgbClr val="5B6770"/>
                </a:solidFill>
                <a:latin typeface="Arial" panose="020B0604020202020204" pitchFamily="34" charset="0"/>
                <a:ea typeface="Times New Roman" panose="02020603050405020304" pitchFamily="18" charset="0"/>
                <a:cs typeface="Times New Roman" panose="02020603050405020304" pitchFamily="18" charset="0"/>
              </a:rPr>
              <a:t>). Assuming reactive </a:t>
            </a:r>
            <a:r>
              <a:rPr lang="en-US" sz="1200" dirty="0">
                <a:solidFill>
                  <a:srgbClr val="5B6770"/>
                </a:solidFill>
                <a:latin typeface="Arial" panose="020B0604020202020204" pitchFamily="34" charset="0"/>
                <a:ea typeface="Times New Roman" panose="02020603050405020304" pitchFamily="18" charset="0"/>
                <a:cs typeface="Times New Roman" panose="02020603050405020304" pitchFamily="18" charset="0"/>
              </a:rPr>
              <a:t>devices </a:t>
            </a:r>
            <a:r>
              <a:rPr lang="en-US" sz="1200" dirty="0" smtClean="0">
                <a:solidFill>
                  <a:srgbClr val="5B6770"/>
                </a:solidFill>
                <a:latin typeface="Arial" panose="020B0604020202020204" pitchFamily="34" charset="0"/>
                <a:ea typeface="Times New Roman" panose="02020603050405020304" pitchFamily="18" charset="0"/>
                <a:cs typeface="Times New Roman" panose="02020603050405020304" pitchFamily="18" charset="0"/>
              </a:rPr>
              <a:t>will be in service before new transmission lines.</a:t>
            </a:r>
          </a:p>
        </p:txBody>
      </p:sp>
      <p:graphicFrame>
        <p:nvGraphicFramePr>
          <p:cNvPr id="6" name="Table 5"/>
          <p:cNvGraphicFramePr>
            <a:graphicFrameLocks noGrp="1"/>
          </p:cNvGraphicFramePr>
          <p:nvPr>
            <p:extLst>
              <p:ext uri="{D42A27DB-BD31-4B8C-83A1-F6EECF244321}">
                <p14:modId xmlns:p14="http://schemas.microsoft.com/office/powerpoint/2010/main" val="182518978"/>
              </p:ext>
            </p:extLst>
          </p:nvPr>
        </p:nvGraphicFramePr>
        <p:xfrm>
          <a:off x="495300" y="1642755"/>
          <a:ext cx="8229600" cy="2766218"/>
        </p:xfrm>
        <a:graphic>
          <a:graphicData uri="http://schemas.openxmlformats.org/drawingml/2006/table">
            <a:tbl>
              <a:tblPr firstRow="1" firstCol="1" bandRow="1"/>
              <a:tblGrid>
                <a:gridCol w="4389120"/>
                <a:gridCol w="1280160"/>
                <a:gridCol w="1280160"/>
                <a:gridCol w="1280160"/>
              </a:tblGrid>
              <a:tr h="296545">
                <a:tc>
                  <a:txBody>
                    <a:bodyPr/>
                    <a:lstStyle/>
                    <a:p>
                      <a:pPr marL="0" marR="0" algn="ctr">
                        <a:lnSpc>
                          <a:spcPts val="1200"/>
                        </a:lnSpc>
                        <a:spcBef>
                          <a:spcPts val="1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 </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ts val="1200"/>
                        </a:lnSpc>
                        <a:spcBef>
                          <a:spcPts val="1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Culberson Loop Load Served (MW)</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79400">
                <a:tc>
                  <a:txBody>
                    <a:bodyPr/>
                    <a:lstStyle/>
                    <a:p>
                      <a:pPr marL="0" marR="0" algn="ctr">
                        <a:lnSpc>
                          <a:spcPts val="1200"/>
                        </a:lnSpc>
                        <a:spcBef>
                          <a:spcPts val="1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Description</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1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Option 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100"/>
                        </a:spcBef>
                        <a:spcAft>
                          <a:spcPts val="100"/>
                        </a:spcAft>
                      </a:pPr>
                      <a:r>
                        <a:rPr lang="en-US" sz="140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Option 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1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Option 3</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458360">
                <a:tc>
                  <a:txBody>
                    <a:bodyPr/>
                    <a:lstStyle/>
                    <a:p>
                      <a:pPr marL="0" marR="0" algn="ctr">
                        <a:lnSpc>
                          <a:spcPct val="100000"/>
                        </a:lnSpc>
                        <a:spcBef>
                          <a:spcPts val="0"/>
                        </a:spcBef>
                        <a:spcAft>
                          <a:spcPts val="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PV Voltage Collapse Results (NERC P1, P6, P7, ERCOT Events)</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1608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1568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1688</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762000">
                <a:tc>
                  <a:txBody>
                    <a:bodyPr/>
                    <a:lstStyle/>
                    <a:p>
                      <a:pPr marL="0" marR="0" algn="ctr">
                        <a:lnSpc>
                          <a:spcPct val="100000"/>
                        </a:lnSpc>
                        <a:spcBef>
                          <a:spcPts val="0"/>
                        </a:spcBef>
                        <a:spcAft>
                          <a:spcPts val="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Dynamic Stability Result (without PBSES Units) (NERC P1, P6, P7, ERCOT Events)</a:t>
                      </a:r>
                      <a:r>
                        <a:rPr lang="en-US" sz="1400" baseline="300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Acceptable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Acceptable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Acceptable</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78650">
                <a:tc>
                  <a:txBody>
                    <a:bodyPr/>
                    <a:lstStyle/>
                    <a:p>
                      <a:pPr marL="0" marR="0" algn="ctr">
                        <a:lnSpc>
                          <a:spcPct val="100000"/>
                        </a:lnSpc>
                        <a:spcBef>
                          <a:spcPts val="0"/>
                        </a:spcBef>
                        <a:spcAft>
                          <a:spcPts val="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Estimated Capital Cost ($M)</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300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292.5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327.5</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91263">
                <a:tc>
                  <a:txBody>
                    <a:bodyPr/>
                    <a:lstStyle/>
                    <a:p>
                      <a:pPr marL="0" marR="0" algn="ctr">
                        <a:lnSpc>
                          <a:spcPct val="100000"/>
                        </a:lnSpc>
                        <a:spcBef>
                          <a:spcPts val="0"/>
                        </a:spcBef>
                        <a:spcAft>
                          <a:spcPts val="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PV Voltage Collapse Results (reactive devices </a:t>
                      </a:r>
                      <a:r>
                        <a:rPr lang="en-US" sz="1400" dirty="0" smtClean="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only</a:t>
                      </a:r>
                      <a:r>
                        <a:rPr lang="en-US" sz="1400" baseline="30000" dirty="0" smtClean="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algn="ctr">
                        <a:lnSpc>
                          <a:spcPct val="100000"/>
                        </a:lnSpc>
                        <a:spcBef>
                          <a:spcPts val="0"/>
                        </a:spcBef>
                        <a:spcAft>
                          <a:spcPts val="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 (NERC P1, P6, P7, ERCOT Events)</a:t>
                      </a: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801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821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00"/>
                        </a:lnSpc>
                        <a:spcBef>
                          <a:spcPts val="600"/>
                        </a:spcBef>
                        <a:spcAft>
                          <a:spcPts val="100"/>
                        </a:spcAft>
                      </a:pPr>
                      <a:r>
                        <a:rPr lang="en-US" sz="14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1001</a:t>
                      </a: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13204723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Subsynchronous</a:t>
            </a:r>
            <a:r>
              <a:rPr lang="en-US" dirty="0" smtClean="0"/>
              <a:t> Resonance (SSR) Vulnerability Assessment – Protocol Section 3.22.1.3(2)</a:t>
            </a:r>
            <a:endParaRPr lang="en-US" dirty="0"/>
          </a:p>
        </p:txBody>
      </p:sp>
      <p:sp>
        <p:nvSpPr>
          <p:cNvPr id="3" name="Content Placeholder 2"/>
          <p:cNvSpPr>
            <a:spLocks noGrp="1"/>
          </p:cNvSpPr>
          <p:nvPr>
            <p:ph idx="1"/>
          </p:nvPr>
        </p:nvSpPr>
        <p:spPr/>
        <p:txBody>
          <a:bodyPr/>
          <a:lstStyle/>
          <a:p>
            <a:r>
              <a:rPr lang="en-US" sz="2000" dirty="0" smtClean="0"/>
              <a:t>All </a:t>
            </a:r>
            <a:r>
              <a:rPr lang="en-US" sz="2000" dirty="0"/>
              <a:t>three short-listed options strengthen the transmission network </a:t>
            </a:r>
            <a:r>
              <a:rPr lang="en-US" sz="2000" dirty="0" smtClean="0"/>
              <a:t>and </a:t>
            </a:r>
            <a:r>
              <a:rPr lang="en-US" sz="2000" dirty="0"/>
              <a:t>increase the required transmission circuit outages to have a Generation Resource become radial to series capacitors</a:t>
            </a:r>
            <a:r>
              <a:rPr lang="en-US" sz="2000" dirty="0" smtClean="0"/>
              <a:t>.</a:t>
            </a:r>
          </a:p>
          <a:p>
            <a:r>
              <a:rPr lang="en-US" sz="2000" dirty="0"/>
              <a:t>The SSR assessment results showed no SSR vulnerability for any existing Generation Resources or Generation Resources satisfying Planning Guide Section 6.9 conditions for inclusion in the planning models at the time of this study.</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4210448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Sensitivity Analysis – PG Section 3.1.3 (4)</a:t>
            </a:r>
          </a:p>
        </p:txBody>
      </p:sp>
      <p:sp>
        <p:nvSpPr>
          <p:cNvPr id="3" name="Content Placeholder 2"/>
          <p:cNvSpPr>
            <a:spLocks noGrp="1"/>
          </p:cNvSpPr>
          <p:nvPr>
            <p:ph idx="1"/>
          </p:nvPr>
        </p:nvSpPr>
        <p:spPr>
          <a:xfrm>
            <a:off x="304800" y="1143000"/>
            <a:ext cx="8534400" cy="4319832"/>
          </a:xfrm>
        </p:spPr>
        <p:txBody>
          <a:bodyPr/>
          <a:lstStyle/>
          <a:p>
            <a:pPr>
              <a:buFont typeface="Wingdings" panose="05000000000000000000" pitchFamily="2" charset="2"/>
              <a:buChar char="Ø"/>
            </a:pPr>
            <a:r>
              <a:rPr lang="en-US" sz="2400" dirty="0" smtClean="0"/>
              <a:t>ERCOT concludes that the generation sensitivity analysis as described in PG Section 3.1.3 (4)(a) did not have an impact on the project need on the three project options</a:t>
            </a:r>
          </a:p>
          <a:p>
            <a:pPr>
              <a:buFont typeface="Wingdings" panose="05000000000000000000" pitchFamily="2" charset="2"/>
              <a:buChar char="Ø"/>
            </a:pPr>
            <a:endParaRPr lang="en-US" sz="2400" dirty="0" smtClean="0"/>
          </a:p>
          <a:p>
            <a:pPr>
              <a:buFont typeface="Wingdings" panose="05000000000000000000" pitchFamily="2" charset="2"/>
              <a:buChar char="Ø"/>
            </a:pPr>
            <a:r>
              <a:rPr lang="en-US" sz="2400" dirty="0" smtClean="0"/>
              <a:t>ERCOT concludes </a:t>
            </a:r>
            <a:r>
              <a:rPr lang="en-US" sz="2400" dirty="0"/>
              <a:t>that the </a:t>
            </a:r>
            <a:r>
              <a:rPr lang="en-US" sz="2400" dirty="0" smtClean="0"/>
              <a:t>load scaling as described in </a:t>
            </a:r>
            <a:r>
              <a:rPr lang="en-US" sz="2400" dirty="0"/>
              <a:t>PG Section 3.1.3 (4</a:t>
            </a:r>
            <a:r>
              <a:rPr lang="en-US" sz="2400" dirty="0" smtClean="0"/>
              <a:t>)(b) did </a:t>
            </a:r>
            <a:r>
              <a:rPr lang="en-US" sz="2400" dirty="0"/>
              <a:t>not have </a:t>
            </a:r>
            <a:r>
              <a:rPr lang="en-US" sz="2400" dirty="0" smtClean="0"/>
              <a:t>an impact </a:t>
            </a:r>
            <a:r>
              <a:rPr lang="en-US" sz="2400" dirty="0"/>
              <a:t>on </a:t>
            </a:r>
            <a:r>
              <a:rPr lang="en-US" sz="2400" dirty="0" smtClean="0"/>
              <a:t>the project need and any of the three project options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4363901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ERCOT </a:t>
            </a:r>
            <a:r>
              <a:rPr lang="en-US" dirty="0" smtClean="0"/>
              <a:t>Recommendation:</a:t>
            </a:r>
            <a:endParaRPr lang="en-US" dirty="0"/>
          </a:p>
        </p:txBody>
      </p:sp>
      <p:sp>
        <p:nvSpPr>
          <p:cNvPr id="3" name="Content Placeholder 2"/>
          <p:cNvSpPr>
            <a:spLocks noGrp="1"/>
          </p:cNvSpPr>
          <p:nvPr>
            <p:ph idx="1"/>
          </p:nvPr>
        </p:nvSpPr>
        <p:spPr>
          <a:xfrm>
            <a:off x="290286" y="914400"/>
            <a:ext cx="8534400" cy="4800600"/>
          </a:xfrm>
        </p:spPr>
        <p:txBody>
          <a:bodyPr/>
          <a:lstStyle/>
          <a:p>
            <a:pPr lvl="0">
              <a:spcBef>
                <a:spcPts val="600"/>
              </a:spcBef>
              <a:spcAft>
                <a:spcPts val="600"/>
              </a:spcAft>
              <a:buFont typeface="Wingdings" panose="05000000000000000000" pitchFamily="2" charset="2"/>
              <a:buChar char="Ø"/>
            </a:pPr>
            <a:r>
              <a:rPr lang="en-US" altLang="en-US" sz="2000" dirty="0" smtClean="0"/>
              <a:t>Based on the review, ERCOT </a:t>
            </a:r>
            <a:r>
              <a:rPr lang="en-US" altLang="en-US" sz="2000" dirty="0"/>
              <a:t>will recommend the Board endorse Option </a:t>
            </a:r>
            <a:r>
              <a:rPr lang="en-US" altLang="en-US" sz="2000" dirty="0" smtClean="0"/>
              <a:t>3 </a:t>
            </a:r>
            <a:r>
              <a:rPr lang="en-US" altLang="en-US" sz="2000" dirty="0"/>
              <a:t>to address the reliability need in the study region</a:t>
            </a:r>
            <a:r>
              <a:rPr lang="en-US" altLang="en-US" sz="2000" dirty="0" smtClean="0"/>
              <a:t>:</a:t>
            </a:r>
          </a:p>
          <a:p>
            <a:pPr>
              <a:spcBef>
                <a:spcPts val="600"/>
              </a:spcBef>
              <a:spcAft>
                <a:spcPts val="600"/>
              </a:spcAft>
              <a:buFont typeface="Wingdings" panose="05000000000000000000" pitchFamily="2" charset="2"/>
              <a:buChar char="Ø"/>
            </a:pPr>
            <a:r>
              <a:rPr lang="en-US" sz="2000" dirty="0" smtClean="0"/>
              <a:t>Estimated </a:t>
            </a:r>
            <a:r>
              <a:rPr lang="en-US" sz="2000" dirty="0"/>
              <a:t>Capital Cost: </a:t>
            </a:r>
            <a:r>
              <a:rPr lang="en-US" sz="2000" dirty="0" smtClean="0"/>
              <a:t>$327.5 million</a:t>
            </a:r>
          </a:p>
          <a:p>
            <a:pPr>
              <a:spcBef>
                <a:spcPts val="600"/>
              </a:spcBef>
              <a:spcAft>
                <a:spcPts val="600"/>
              </a:spcAft>
              <a:buFont typeface="Wingdings" panose="05000000000000000000" pitchFamily="2" charset="2"/>
              <a:buChar char="Ø"/>
            </a:pPr>
            <a:r>
              <a:rPr lang="en-US" sz="2000" dirty="0" smtClean="0"/>
              <a:t>ERCOT will recommend that the Board deems the Riverton – Sand Lake 345 kV line, the Sand Lake – Solstice 345 kV line, and the Bakersfield – Solstice 345 kV line project critical to reliability</a:t>
            </a:r>
            <a:endParaRPr lang="en-US" sz="2000" dirty="0"/>
          </a:p>
          <a:p>
            <a:pPr lvl="0">
              <a:buFont typeface="Wingdings" panose="05000000000000000000" pitchFamily="2" charset="2"/>
              <a:buChar char="Ø"/>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965509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ERCOT </a:t>
            </a:r>
            <a:r>
              <a:rPr lang="en-US" dirty="0" smtClean="0"/>
              <a:t>Recommendation: Option 3</a:t>
            </a:r>
            <a:endParaRPr lang="en-US" dirty="0"/>
          </a:p>
        </p:txBody>
      </p:sp>
      <p:sp>
        <p:nvSpPr>
          <p:cNvPr id="3" name="Content Placeholder 2"/>
          <p:cNvSpPr>
            <a:spLocks noGrp="1"/>
          </p:cNvSpPr>
          <p:nvPr>
            <p:ph idx="1"/>
          </p:nvPr>
        </p:nvSpPr>
        <p:spPr>
          <a:xfrm>
            <a:off x="290286" y="914400"/>
            <a:ext cx="8534400" cy="4800600"/>
          </a:xfrm>
        </p:spPr>
        <p:txBody>
          <a:bodyPr/>
          <a:lstStyle/>
          <a:p>
            <a:pPr lvl="0"/>
            <a:r>
              <a:rPr lang="en-US" sz="1400" dirty="0"/>
              <a:t>Construct a new approximately 40-mile 345 kV line on double-circuit structures with two circuits in place from Sand Lake 345 kV Switch Station to Solstice 345 kV Switch Station  </a:t>
            </a:r>
          </a:p>
          <a:p>
            <a:pPr lvl="0"/>
            <a:r>
              <a:rPr lang="en-US" sz="1400" dirty="0"/>
              <a:t>Add two new 600 MVA, 345/138 kV autotransformers at Sand Lake 345 kV Switch Station </a:t>
            </a:r>
          </a:p>
          <a:p>
            <a:pPr lvl="0"/>
            <a:r>
              <a:rPr lang="en-US" sz="1400" dirty="0"/>
              <a:t>Install a new 345 kV circuit on the planned Riverton – Sand Lake double circuit structures </a:t>
            </a:r>
          </a:p>
          <a:p>
            <a:pPr lvl="0"/>
            <a:r>
              <a:rPr lang="en-US" sz="1400" dirty="0"/>
              <a:t>Install the second 345 kV circuit on the Odessa EHV – Riverton 345 kV line double circuit structures between Moss and Riverton (creating a Moss – Riverton 345 kV circuit) </a:t>
            </a:r>
          </a:p>
          <a:p>
            <a:pPr lvl="0"/>
            <a:r>
              <a:rPr lang="en-US" sz="1400" dirty="0"/>
              <a:t>Construct a new Quarry Field 138 kV Switch Station in the Wink – Riverton double-circuit 138 kV line </a:t>
            </a:r>
          </a:p>
          <a:p>
            <a:pPr lvl="0"/>
            <a:r>
              <a:rPr lang="en-US" sz="1400" dirty="0"/>
              <a:t>Construct a new approximately 20-mile Kyle Ranch – Riverton 138 kV line on double-circuit structures with one circuit in place from Kyle Ranch 138 kV Substation to Riverton 138 kV Switch Station </a:t>
            </a:r>
          </a:p>
          <a:p>
            <a:pPr lvl="0"/>
            <a:r>
              <a:rPr lang="en-US" sz="1400" dirty="0"/>
              <a:t>Construct a new approximately 20-mile Owl Hills – </a:t>
            </a:r>
            <a:r>
              <a:rPr lang="en-US" sz="1400" dirty="0" err="1"/>
              <a:t>Tunstill</a:t>
            </a:r>
            <a:r>
              <a:rPr lang="en-US" sz="1400" dirty="0"/>
              <a:t> – Riverton 138 kV line on double circuit structures with one circuit in place from Owl Hills 138 kV Switch Substation to Riverton 138 kV Switch Station </a:t>
            </a:r>
          </a:p>
          <a:p>
            <a:pPr lvl="0"/>
            <a:r>
              <a:rPr lang="en-US" sz="1400" dirty="0"/>
              <a:t>Install the second 345 kV circuit on the planned Solstice 345 kV Switch Station – Bakersfield 345 kV Switch Station double circuit structures </a:t>
            </a:r>
          </a:p>
          <a:p>
            <a:pPr lvl="0"/>
            <a:r>
              <a:rPr lang="en-US" sz="1400" dirty="0"/>
              <a:t>Install one 250 MVAR STATCOM at Horseshoe Springs 138 kV Switch Station  </a:t>
            </a:r>
          </a:p>
          <a:p>
            <a:pPr lvl="0"/>
            <a:r>
              <a:rPr lang="en-US" sz="1400" dirty="0"/>
              <a:t>Install one 250 MVAR STATCOM at Quarry Field 138 kV Switch Station</a:t>
            </a:r>
          </a:p>
          <a:p>
            <a:pPr lvl="0"/>
            <a:r>
              <a:rPr lang="en-US" sz="1400" dirty="0"/>
              <a:t>Install 150 MVAR static capacitors at Horseshoe Springs 138 kV Switch Station </a:t>
            </a:r>
          </a:p>
          <a:p>
            <a:pPr lvl="0"/>
            <a:r>
              <a:rPr lang="en-US" sz="1400" dirty="0"/>
              <a:t>Install 150 MVAR static capacitors at Quarry Field 138 kV Switch Station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25426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openxmlformats.org/package/2006/metadata/core-properties"/>
    <ds:schemaRef ds:uri="c34af464-7aa1-4edd-9be4-83dffc1cb926"/>
    <ds:schemaRef ds:uri="http://www.w3.org/XML/1998/namespace"/>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6858</TotalTime>
  <Words>946</Words>
  <Application>Microsoft Office PowerPoint</Application>
  <PresentationFormat>On-screen Show (4:3)</PresentationFormat>
  <Paragraphs>128</Paragraphs>
  <Slides>15</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15</vt:i4>
      </vt:variant>
    </vt:vector>
  </HeadingPairs>
  <TitlesOfParts>
    <vt:vector size="23" baseType="lpstr">
      <vt:lpstr>Arial</vt:lpstr>
      <vt:lpstr>Calibri</vt:lpstr>
      <vt:lpstr>Courier New</vt:lpstr>
      <vt:lpstr>Times New Roman</vt:lpstr>
      <vt:lpstr>Wingdings</vt:lpstr>
      <vt:lpstr>1_Custom Design</vt:lpstr>
      <vt:lpstr>Office Theme</vt:lpstr>
      <vt:lpstr>Custom Design</vt:lpstr>
      <vt:lpstr>PowerPoint Presentation</vt:lpstr>
      <vt:lpstr>Overview</vt:lpstr>
      <vt:lpstr>Project Needs</vt:lpstr>
      <vt:lpstr>Options Considerations</vt:lpstr>
      <vt:lpstr>Comparison of Project Options</vt:lpstr>
      <vt:lpstr>Subsynchronous Resonance (SSR) Vulnerability Assessment – Protocol Section 3.22.1.3(2)</vt:lpstr>
      <vt:lpstr>Sensitivity Analysis – PG Section 3.1.3 (4)</vt:lpstr>
      <vt:lpstr>ERCOT Recommendation:</vt:lpstr>
      <vt:lpstr>ERCOT Recommendation: Option 3</vt:lpstr>
      <vt:lpstr>Option 3</vt:lpstr>
      <vt:lpstr>PowerPoint Presentation</vt:lpstr>
      <vt:lpstr>PowerPoint Presentation</vt:lpstr>
      <vt:lpstr>PowerPoint Presentation</vt:lpstr>
      <vt:lpstr>PowerPoint Presentation</vt:lpstr>
      <vt:lpstr>Culberson Loop Area Load Growth</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Huang, Fred</cp:lastModifiedBy>
  <cp:revision>267</cp:revision>
  <cp:lastPrinted>2016-01-21T20:53:15Z</cp:lastPrinted>
  <dcterms:created xsi:type="dcterms:W3CDTF">2016-01-21T15:20:31Z</dcterms:created>
  <dcterms:modified xsi:type="dcterms:W3CDTF">2018-05-21T17:25:12Z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