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60" r:id="rId3"/>
    <p:sldId id="262" r:id="rId4"/>
    <p:sldId id="259" r:id="rId5"/>
    <p:sldId id="263" r:id="rId6"/>
    <p:sldId id="261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89" d="100"/>
          <a:sy n="89" d="100"/>
        </p:scale>
        <p:origin x="374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" y="6334316"/>
            <a:ext cx="12192000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90886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4969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6957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0444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78870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1845734"/>
            <a:ext cx="4937760" cy="402335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5103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5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877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352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4560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29366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2959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A512190D-F9D3-44F1-8130-9914DD605E89}" type="datetimeFigureOut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534963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WMS update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97280" y="4455620"/>
            <a:ext cx="10058400" cy="1143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TAC MEETING</a:t>
            </a:r>
          </a:p>
          <a:p>
            <a:r>
              <a:rPr lang="en-US" dirty="0" smtClean="0"/>
              <a:t>David Kee</a:t>
            </a:r>
          </a:p>
          <a:p>
            <a:r>
              <a:rPr lang="en-US" dirty="0" smtClean="0"/>
              <a:t>May 25, </a:t>
            </a:r>
            <a:r>
              <a:rPr lang="en-US" dirty="0" smtClean="0"/>
              <a:t>2018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16508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Update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737360"/>
            <a:ext cx="10058400" cy="4335636"/>
          </a:xfrm>
        </p:spPr>
        <p:txBody>
          <a:bodyPr>
            <a:normAutofit fontScale="77500" lnSpcReduction="20000"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Previous Meetings – April 4 &amp; May 2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WMS </a:t>
            </a:r>
            <a:r>
              <a:rPr lang="en-US" sz="3200" dirty="0"/>
              <a:t>Endorsements </a:t>
            </a:r>
            <a:endParaRPr lang="en-US" sz="3200" dirty="0" smtClean="0"/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3000" dirty="0"/>
              <a:t>SCR 796, Change Validation Rules to Preclude Certain Transactions at Resource Nodes within Private Use Networks</a:t>
            </a:r>
            <a:endParaRPr lang="en-US" sz="3000" dirty="0" smtClean="0"/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3000" dirty="0"/>
              <a:t>NPRR 851, Procedure for Managing Disconnections for Bidirectional Electrical Connections at Transmission Level Voltages</a:t>
            </a:r>
            <a:endParaRPr lang="en-US" sz="3000" dirty="0" smtClean="0"/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3000" dirty="0"/>
              <a:t>NPRR 856, Treatment of OFFQS Status in Day-Ahead Make Whole and RUC Settlements</a:t>
            </a:r>
            <a:endParaRPr lang="en-US" sz="3000" dirty="0" smtClean="0"/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3000" dirty="0"/>
              <a:t>NPRR 867, Revisions to CRR Auction Credit Lock Amount to Reduce Excess Collateral</a:t>
            </a:r>
            <a:endParaRPr lang="en-US" sz="3000" dirty="0" smtClean="0"/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3000" dirty="0"/>
              <a:t>VCMRR </a:t>
            </a:r>
            <a:r>
              <a:rPr lang="en-US" sz="3000" dirty="0" smtClean="0"/>
              <a:t>020, Delay </a:t>
            </a:r>
            <a:r>
              <a:rPr lang="en-US" sz="3000" dirty="0"/>
              <a:t>the Fuel Adder Sunset Related to VCMRR014, Revise Fuel Adder Factor for Coal and Lignite Resources</a:t>
            </a:r>
            <a:endParaRPr lang="en-US" sz="3000" dirty="0" smtClean="0"/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3000" dirty="0"/>
              <a:t>VCMRR 021, Related to NPRR847, Exceptional Fuel Cost Included in the Mitigated Offer Cap</a:t>
            </a:r>
            <a:endParaRPr lang="en-US" sz="3000" dirty="0" smtClean="0"/>
          </a:p>
          <a:p>
            <a:pPr lvl="1">
              <a:buFont typeface="Wingdings" panose="05000000000000000000" pitchFamily="2" charset="2"/>
              <a:buChar char="v"/>
            </a:pPr>
            <a:endParaRPr lang="en-US" sz="3000" dirty="0" smtClean="0"/>
          </a:p>
          <a:p>
            <a:pPr lvl="1">
              <a:buFont typeface="Wingdings" panose="05000000000000000000" pitchFamily="2" charset="2"/>
              <a:buChar char="v"/>
            </a:pPr>
            <a:endParaRPr lang="en-US" sz="2200" dirty="0" smtClean="0"/>
          </a:p>
        </p:txBody>
      </p:sp>
    </p:spTree>
    <p:extLst>
      <p:ext uri="{BB962C8B-B14F-4D97-AF65-F5344CB8AC3E}">
        <p14:creationId xmlns:p14="http://schemas.microsoft.com/office/powerpoint/2010/main" val="3597953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Items for </a:t>
            </a:r>
            <a:r>
              <a:rPr lang="en-US" dirty="0" smtClean="0"/>
              <a:t>TAC Vote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400" dirty="0"/>
              <a:t>VCMRR020 , Delay the Fuel Adder Sunset Related to VCMRR014, Revise Fuel Adder Factor for Coal and Lignite </a:t>
            </a:r>
            <a:r>
              <a:rPr lang="en-US" sz="2400" dirty="0" smtClean="0"/>
              <a:t>Resources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000" dirty="0" smtClean="0"/>
              <a:t>Adds 1 year to the sunset to allow for more time to address Fuel Adder Factor (VCMRR022 submitted)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000" dirty="0" smtClean="0"/>
              <a:t>No impact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000" dirty="0" smtClean="0"/>
              <a:t>Seeking TAC endorsement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VCMRR021</a:t>
            </a:r>
            <a:r>
              <a:rPr lang="en-US" sz="2400" dirty="0"/>
              <a:t>, Related to NPRR847, Exceptional Fuel Cost Included in the Mitigated Offer </a:t>
            </a:r>
            <a:r>
              <a:rPr lang="en-US" sz="2400" dirty="0" smtClean="0"/>
              <a:t>Cap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000" dirty="0" smtClean="0"/>
              <a:t>Aligns Verifiable Cost Manual with changes proposed in</a:t>
            </a:r>
            <a:r>
              <a:rPr lang="en-US" sz="2000" dirty="0" smtClean="0"/>
              <a:t> NPRR847 which has been approved by TAC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000" dirty="0" smtClean="0"/>
              <a:t>Urgent timeline (catch up to NPRR847)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000" dirty="0" smtClean="0"/>
              <a:t>No </a:t>
            </a:r>
            <a:r>
              <a:rPr lang="en-US" sz="2000" dirty="0" smtClean="0"/>
              <a:t>im</a:t>
            </a:r>
            <a:r>
              <a:rPr lang="en-US" sz="2000" dirty="0" smtClean="0"/>
              <a:t>pact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000" dirty="0" smtClean="0"/>
              <a:t>Seeking TAC endorsement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38305193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Settlement Activities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Settlements Working Group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To be formed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Settlement Stability Reporting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dirty="0" smtClean="0"/>
              <a:t>Previously assigned to COPS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dirty="0"/>
              <a:t>WMS proposes that TAC designate WMS as responsible for review of quarterly settlement stability </a:t>
            </a:r>
            <a:r>
              <a:rPr lang="en-US" dirty="0" smtClean="0"/>
              <a:t>reporting</a:t>
            </a:r>
            <a:endParaRPr lang="en-US" dirty="0" smtClean="0"/>
          </a:p>
          <a:p>
            <a:pPr lvl="1">
              <a:buFont typeface="Wingdings" panose="05000000000000000000" pitchFamily="2" charset="2"/>
              <a:buChar char="v"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1567106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/>
          <p:cNvSpPr txBox="1">
            <a:spLocks/>
          </p:cNvSpPr>
          <p:nvPr/>
        </p:nvSpPr>
        <p:spPr>
          <a:xfrm>
            <a:off x="2090116" y="886984"/>
            <a:ext cx="8354728" cy="473976"/>
          </a:xfrm>
          <a:prstGeom prst="rect">
            <a:avLst/>
          </a:prstGeom>
        </p:spPr>
        <p:txBody>
          <a:bodyPr wrap="square">
            <a:sp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000" dirty="0" smtClean="0"/>
              <a:t>Protocol section 8.2, ERCOT Performance Monitoring, provides:</a:t>
            </a:r>
          </a:p>
          <a:p>
            <a:endParaRPr lang="en-US" sz="4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2381280" y="1552032"/>
            <a:ext cx="7772400" cy="381642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1600" b="1" i="1"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marL="282575" indent="-282575"/>
            <a:r>
              <a:rPr lang="en-US" i="0" dirty="0" smtClean="0"/>
              <a:t>(2) The </a:t>
            </a:r>
            <a:r>
              <a:rPr lang="en-US" i="0" dirty="0"/>
              <a:t>Technical Advisory Committee (TAC), or a subcommittee designated by TAC, shall review ERCOT’s performance in controlling the ERCOT Control Area according to requirements and criteria set out in the TAC- and ERCOT Board-approved monitoring program.  Assessments and reports include the following ERCOT activities:</a:t>
            </a:r>
          </a:p>
          <a:p>
            <a:endParaRPr lang="en-US" dirty="0"/>
          </a:p>
          <a:p>
            <a:pPr lvl="1"/>
            <a:r>
              <a:rPr lang="en-US" dirty="0"/>
              <a:t>(c)	Settlement stability:</a:t>
            </a:r>
          </a:p>
          <a:p>
            <a:pPr marL="1262063" lvl="2" indent="-347663" defTabSz="657225"/>
            <a:r>
              <a:rPr lang="en-US" dirty="0"/>
              <a:t>(</a:t>
            </a:r>
            <a:r>
              <a:rPr lang="en-US" dirty="0" err="1"/>
              <a:t>i</a:t>
            </a:r>
            <a:r>
              <a:rPr lang="en-US" dirty="0"/>
              <a:t>)	Track number of price changes that occur after a Settlement Statement has posted for an Operating Day; </a:t>
            </a:r>
          </a:p>
          <a:p>
            <a:pPr marL="1262063" lvl="2" indent="-347663" defTabSz="657225"/>
            <a:r>
              <a:rPr lang="en-US" dirty="0"/>
              <a:t>(ii)	Track number and types of disputes submitted to ERCOT and their disposition; </a:t>
            </a:r>
          </a:p>
          <a:p>
            <a:pPr marL="1262063" lvl="2" indent="-347663" defTabSz="657225"/>
            <a:r>
              <a:rPr lang="en-US" dirty="0"/>
              <a:t>(iii)	Report on compliance with timeliness of response to disputes; </a:t>
            </a:r>
          </a:p>
          <a:p>
            <a:pPr marL="1262063" lvl="2" indent="-347663" defTabSz="657225"/>
            <a:r>
              <a:rPr lang="en-US" dirty="0"/>
              <a:t>(iv)	Other Settlement metrics; and</a:t>
            </a:r>
          </a:p>
          <a:p>
            <a:pPr marL="1262063" lvl="2" indent="-347663" defTabSz="657225"/>
            <a:r>
              <a:rPr lang="en-US" dirty="0"/>
              <a:t>(v)	Availability of Electric Service Identifier (ESI ID) consumption data in conformance with Settlement timeline; </a:t>
            </a:r>
          </a:p>
        </p:txBody>
      </p:sp>
    </p:spTree>
    <p:extLst>
      <p:ext uri="{BB962C8B-B14F-4D97-AF65-F5344CB8AC3E}">
        <p14:creationId xmlns:p14="http://schemas.microsoft.com/office/powerpoint/2010/main" val="315412352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 or discussion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Next Meeting June 6, 2018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71791875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9CC26709-368C-4D72-9060-94E5B3FF3CD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602</TotalTime>
  <Words>314</Words>
  <Application>Microsoft Office PowerPoint</Application>
  <PresentationFormat>Widescreen</PresentationFormat>
  <Paragraphs>40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Wingdings</vt:lpstr>
      <vt:lpstr>Retrospect</vt:lpstr>
      <vt:lpstr>WMS update</vt:lpstr>
      <vt:lpstr>Update</vt:lpstr>
      <vt:lpstr>Items for TAC Vote</vt:lpstr>
      <vt:lpstr>Settlement Activities</vt:lpstr>
      <vt:lpstr>PowerPoint Presentation</vt:lpstr>
      <vt:lpstr>Questions or discussion</vt:lpstr>
    </vt:vector>
  </TitlesOfParts>
  <Company>CPS Energy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WMS update</dc:title>
  <dc:creator>Kee, David  E .</dc:creator>
  <cp:lastModifiedBy>Kee, David  E .</cp:lastModifiedBy>
  <cp:revision>28</cp:revision>
  <dcterms:created xsi:type="dcterms:W3CDTF">2018-01-18T21:28:30Z</dcterms:created>
  <dcterms:modified xsi:type="dcterms:W3CDTF">2018-05-18T20:07:09Z</dcterms:modified>
</cp:coreProperties>
</file>

<file path=docProps/thumbnail.jpeg>
</file>