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7" r:id="rId4"/>
    <p:sldId id="268" r:id="rId5"/>
    <p:sldId id="270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4" autoAdjust="0"/>
    <p:restoredTop sz="94660"/>
  </p:normalViewPr>
  <p:slideViewPr>
    <p:cSldViewPr>
      <p:cViewPr>
        <p:scale>
          <a:sx n="114" d="100"/>
          <a:sy n="114" d="100"/>
        </p:scale>
        <p:origin x="-14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mktrules/issues/RMGRR151#summar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rcot.com/content/wcm/key_documents_lists/139215/http:/ercot.com/content/wcm/key_documents_lists/139215/Market_Rules_Meeting_Material_RMS_050818.zipMarket_Rules_Meeting_Material_RMS_050818.zip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rcot.com/content/wcm/key_documents_lists/139215/07._TXSETUpdateToRMS_May2018.pptx" TargetMode="External"/><Relationship Id="rId13" Type="http://schemas.openxmlformats.org/officeDocument/2006/relationships/hyperlink" Target="http://ercot.com/content/wcm/key_documents_lists/139215/07._Texas_Market_Test_Plan_TXSET04192018.doc" TargetMode="External"/><Relationship Id="rId3" Type="http://schemas.openxmlformats.org/officeDocument/2006/relationships/hyperlink" Target="http://ercot.com/content/wcm/key_documents_lists/139215/12._RMTTF_UPDATE_TO_RMS_5-8-18.pptx" TargetMode="External"/><Relationship Id="rId7" Type="http://schemas.openxmlformats.org/officeDocument/2006/relationships/hyperlink" Target="http://ercot.com/content/wcm/key_documents_lists/139211/11._Texas_Data_Transport_and_MarkeTrak_Systems_Scophttp:/ercot.com/content/wcm/key_documents_lists/139211/11._Texas_Data_Transport_and_MarkeTrak_Systems_Scope_Update.docxe_Update.docx" TargetMode="External"/><Relationship Id="rId12" Type="http://schemas.openxmlformats.org/officeDocument/2006/relationships/hyperlink" Target="http://ercot.com/mktrules/issues/RMGRR15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rcot.com/content/wcm/key_documents_lists/139211/11._TDTMS_Update_to_RMS_04_03_18.pptx" TargetMode="External"/><Relationship Id="rId11" Type="http://schemas.openxmlformats.org/officeDocument/2006/relationships/hyperlink" Target="http://ercot.com/mktrules/issues/RMGRR152" TargetMode="External"/><Relationship Id="rId5" Type="http://schemas.openxmlformats.org/officeDocument/2006/relationships/hyperlink" Target="http://ercot.com/content/wcm/key_documents_lists/139215/11._TDTMS_Update_to_RMS_05_08_18.pptx" TargetMode="External"/><Relationship Id="rId10" Type="http://schemas.openxmlformats.org/officeDocument/2006/relationships/hyperlink" Target="http://ercot.com/content/wcm/key_documents_lists/139211/07._TXSET_Scope_Update.docx" TargetMode="External"/><Relationship Id="rId4" Type="http://schemas.openxmlformats.org/officeDocument/2006/relationships/hyperlink" Target="http://ercot.com/content/wcm/key_documents_lists/139211/12._RMTTF_UPDATE_TO_RMS_4-3-18.pptx" TargetMode="External"/><Relationship Id="rId9" Type="http://schemas.openxmlformats.org/officeDocument/2006/relationships/hyperlink" Target="http://ercot.com/content/wcm/key_documents_lists/139211/07._TXSETUpdateToRMS_Apr2018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content/wcm/key_documents_lists/139211/14._4.03.2018_RMS_REP_Default_Discussion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rcot.com/content/wcm/key_documents_lists/139215/13._RMS_2018_4CP___Retail_DR_Analysis_Raish.pptx" TargetMode="External"/><Relationship Id="rId5" Type="http://schemas.openxmlformats.org/officeDocument/2006/relationships/hyperlink" Target="http://ercot.com/content/wcm/key_documents_lists/139215/13._Texas_REC_Trading_Program_Updates_May_2018.pptx" TargetMode="External"/><Relationship Id="rId4" Type="http://schemas.openxmlformats.org/officeDocument/2006/relationships/hyperlink" Target="http://ercot.com/content/wcm/key_documents_lists/139211/14._REP_Book_Sale.ppt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content/wcm/key_documents_lists/139215/05._ERCOT-IDR_Meter_Reads_BUSIDRRQ_Availability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rcot.com/content/wcm/key_documents_lists/27303/Texas_Market_Test_Plan_020216.doc" TargetMode="External"/><Relationship Id="rId5" Type="http://schemas.openxmlformats.org/officeDocument/2006/relationships/hyperlink" Target="http://ercot.com/mktrules/issues/NPRR877" TargetMode="External"/><Relationship Id="rId4" Type="http://schemas.openxmlformats.org/officeDocument/2006/relationships/hyperlink" Target="http://ercot.com/content/wcm/key_documents_lists/139215/05._IDR_Meter_Alternative_Protocol_Revision_-_TDSP_Version_-_eb.doc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705600" cy="1894362"/>
          </a:xfrm>
        </p:spPr>
        <p:txBody>
          <a:bodyPr>
            <a:normAutofit/>
          </a:bodyPr>
          <a:lstStyle/>
          <a:p>
            <a:r>
              <a:rPr lang="en-US" sz="1600" spc="-30" dirty="0" smtClean="0"/>
              <a:t>May </a:t>
            </a:r>
            <a:r>
              <a:rPr lang="en-US" sz="1600" spc="-30" dirty="0" smtClean="0"/>
              <a:t>24, </a:t>
            </a:r>
            <a:r>
              <a:rPr lang="en-US" sz="1600" spc="-30" dirty="0" smtClean="0"/>
              <a:t>2018</a:t>
            </a:r>
            <a:br>
              <a:rPr lang="en-US" sz="1600" spc="-30" dirty="0" smtClean="0"/>
            </a:br>
            <a:r>
              <a:rPr lang="en-US" sz="1200" spc="-30" dirty="0" smtClean="0"/>
              <a:t/>
            </a:r>
            <a:br>
              <a:rPr lang="en-US" sz="1200" spc="-30" dirty="0" smtClean="0"/>
            </a:br>
            <a:r>
              <a:rPr lang="en-US" sz="2800" spc="-30" dirty="0" smtClean="0"/>
              <a:t>RMS Update to </a:t>
            </a:r>
            <a:r>
              <a:rPr lang="en-US" sz="2800" spc="-30" dirty="0" err="1" smtClean="0"/>
              <a:t>TAC</a:t>
            </a:r>
            <a:endParaRPr lang="en-US" sz="2800" spc="-3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Rebecca Zerwas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RMS Meetings 4.3.18 &amp; 5.8.18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077200" cy="4873752"/>
          </a:xfrm>
        </p:spPr>
        <p:txBody>
          <a:bodyPr>
            <a:normAutofit fontScale="92500" lnSpcReduction="10000"/>
          </a:bodyPr>
          <a:lstStyle/>
          <a:p>
            <a:pPr lvl="0">
              <a:buClr>
                <a:srgbClr val="FE8637"/>
              </a:buClr>
            </a:pPr>
            <a:r>
              <a:rPr lang="en-US" sz="2100" dirty="0" err="1"/>
              <a:t>TAC</a:t>
            </a:r>
            <a:r>
              <a:rPr lang="en-US" sz="2100" dirty="0"/>
              <a:t> Structural Review Discussion re: COPS and RMS continues</a:t>
            </a:r>
          </a:p>
          <a:p>
            <a:pPr lvl="1">
              <a:buClr>
                <a:srgbClr val="FE8637"/>
              </a:buClr>
            </a:pPr>
            <a:r>
              <a:rPr lang="en-US" sz="1700" dirty="0"/>
              <a:t>RMS voted to </a:t>
            </a:r>
            <a:r>
              <a:rPr lang="en-US" sz="1700" dirty="0" smtClean="0"/>
              <a:t>endorse </a:t>
            </a:r>
            <a:r>
              <a:rPr lang="en-US" sz="1700" dirty="0" err="1">
                <a:hlinkClick r:id="rId3"/>
              </a:rPr>
              <a:t>RMGRR151</a:t>
            </a:r>
            <a:r>
              <a:rPr lang="en-US" sz="1700" dirty="0"/>
              <a:t>, Updates to the Retail Market Guide for </a:t>
            </a:r>
            <a:r>
              <a:rPr lang="en-US" sz="1700" dirty="0" err="1"/>
              <a:t>TAC</a:t>
            </a:r>
            <a:r>
              <a:rPr lang="en-US" sz="1700" dirty="0"/>
              <a:t> Subcommittee Restructuring, as amended by ERCOT comments and RMS discussion </a:t>
            </a:r>
            <a:r>
              <a:rPr lang="en-US" sz="1700" dirty="0" smtClean="0"/>
              <a:t>(no impact)</a:t>
            </a:r>
            <a:endParaRPr lang="en-US" sz="1700" dirty="0"/>
          </a:p>
          <a:p>
            <a:pPr lvl="1">
              <a:buClr>
                <a:srgbClr val="FE8637"/>
              </a:buClr>
            </a:pPr>
            <a:r>
              <a:rPr lang="en-US" sz="1700" dirty="0"/>
              <a:t>RMS </a:t>
            </a:r>
            <a:r>
              <a:rPr lang="en-US" sz="1700" dirty="0" smtClean="0"/>
              <a:t>voted to endorse </a:t>
            </a:r>
            <a:r>
              <a:rPr lang="en-US" sz="1700" dirty="0"/>
              <a:t>changes to the </a:t>
            </a:r>
            <a:r>
              <a:rPr lang="en-US" sz="1700" dirty="0">
                <a:hlinkClick r:id="rId4"/>
              </a:rPr>
              <a:t>RMS Procedures</a:t>
            </a:r>
            <a:r>
              <a:rPr lang="en-US" sz="1700" dirty="0"/>
              <a:t>, which sought to codify the changes to the scope of the subcommittee following the restructure and streamline the </a:t>
            </a:r>
            <a:r>
              <a:rPr lang="en-US" sz="1700" dirty="0" smtClean="0"/>
              <a:t>document</a:t>
            </a:r>
          </a:p>
          <a:p>
            <a:pPr lvl="1">
              <a:buClr>
                <a:srgbClr val="FE8637"/>
              </a:buClr>
            </a:pPr>
            <a:r>
              <a:rPr lang="en-US" sz="1700" dirty="0" err="1" smtClean="0"/>
              <a:t>PWG</a:t>
            </a:r>
            <a:r>
              <a:rPr lang="en-US" sz="1700" dirty="0" smtClean="0"/>
              <a:t> carryover - Possible </a:t>
            </a:r>
            <a:r>
              <a:rPr lang="en-US" sz="1700" dirty="0"/>
              <a:t>Changes to Annual Validation </a:t>
            </a:r>
            <a:r>
              <a:rPr lang="en-US" sz="1700" dirty="0" smtClean="0"/>
              <a:t>Process – conversation moving under RMS</a:t>
            </a:r>
            <a:endParaRPr lang="en-US" sz="1700" dirty="0"/>
          </a:p>
          <a:p>
            <a:pPr lvl="0">
              <a:buClr>
                <a:srgbClr val="FE8637"/>
              </a:buClr>
            </a:pPr>
            <a:endParaRPr lang="en-US" sz="900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r>
              <a:rPr lang="en-US" sz="2600" dirty="0" smtClean="0">
                <a:solidFill>
                  <a:prstClr val="black"/>
                </a:solidFill>
              </a:rPr>
              <a:t>Posted Voting Items (no action needed)</a:t>
            </a:r>
          </a:p>
          <a:p>
            <a:pPr lvl="1">
              <a:buClr>
                <a:srgbClr val="FE8637"/>
              </a:buClr>
            </a:pPr>
            <a:r>
              <a:rPr lang="en-US" sz="1700" spc="-20" dirty="0" err="1" smtClean="0"/>
              <a:t>NPRR850</a:t>
            </a:r>
            <a:r>
              <a:rPr lang="en-US" sz="1700" spc="-20" dirty="0" smtClean="0"/>
              <a:t>, Market Suspension and Restart </a:t>
            </a:r>
          </a:p>
          <a:p>
            <a:pPr lvl="2">
              <a:buClr>
                <a:srgbClr val="FE8637"/>
              </a:buClr>
            </a:pPr>
            <a:r>
              <a:rPr lang="en-US" sz="1700" spc="-20" dirty="0"/>
              <a:t>Remains tabled, discussion on when RMS will bring back up in regards to concerns with other subcommittees </a:t>
            </a:r>
          </a:p>
          <a:p>
            <a:pPr lvl="1">
              <a:buClr>
                <a:srgbClr val="FE8637"/>
              </a:buClr>
            </a:pPr>
            <a:r>
              <a:rPr lang="en-US" sz="1700" spc="-20" dirty="0" err="1" smtClean="0"/>
              <a:t>NPRR853</a:t>
            </a:r>
            <a:r>
              <a:rPr lang="en-US" sz="1700" spc="-20" dirty="0" smtClean="0"/>
              <a:t>, Availability of ERCOT Estimated Interval Meter Data</a:t>
            </a:r>
          </a:p>
          <a:p>
            <a:pPr lvl="2">
              <a:buClr>
                <a:srgbClr val="FE8637"/>
              </a:buClr>
            </a:pPr>
            <a:r>
              <a:rPr lang="en-US" sz="1700" spc="-30" dirty="0"/>
              <a:t>RMS unanimously voted to request PRS reject </a:t>
            </a:r>
            <a:r>
              <a:rPr lang="en-US" sz="1700" spc="-30" dirty="0" err="1"/>
              <a:t>NPRR853</a:t>
            </a:r>
            <a:r>
              <a:rPr lang="en-US" sz="1700" spc="-30" dirty="0"/>
              <a:t> with the understanding that a subsequent </a:t>
            </a:r>
            <a:r>
              <a:rPr lang="en-US" sz="1700" spc="-30" dirty="0" err="1"/>
              <a:t>NPRR</a:t>
            </a:r>
            <a:r>
              <a:rPr lang="en-US" sz="1700" spc="-30" dirty="0"/>
              <a:t> will be filed looking at alternative solutions to create lower cost impacts to the </a:t>
            </a:r>
            <a:r>
              <a:rPr lang="en-US" sz="1700" spc="-30" dirty="0" smtClean="0"/>
              <a:t>market</a:t>
            </a:r>
            <a:endParaRPr lang="en-US" sz="1900" spc="-20" dirty="0" smtClean="0">
              <a:solidFill>
                <a:prstClr val="black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2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604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Working Group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371600"/>
            <a:ext cx="8153400" cy="51816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E8637"/>
              </a:buClr>
            </a:pPr>
            <a:r>
              <a:rPr lang="en-US" b="1" dirty="0" err="1"/>
              <a:t>RMTTF</a:t>
            </a:r>
            <a:r>
              <a:rPr lang="en-US" dirty="0"/>
              <a:t> </a:t>
            </a:r>
            <a:r>
              <a:rPr lang="en-US" sz="1200" dirty="0" smtClean="0"/>
              <a:t>(</a:t>
            </a:r>
            <a:r>
              <a:rPr lang="en-US" sz="1200" dirty="0" smtClean="0">
                <a:hlinkClick r:id="rId3"/>
              </a:rPr>
              <a:t>presentation</a:t>
            </a:r>
            <a:r>
              <a:rPr lang="en-US" sz="1200" dirty="0" smtClean="0"/>
              <a:t> - May) </a:t>
            </a:r>
            <a:r>
              <a:rPr lang="en-US" sz="1200" dirty="0"/>
              <a:t>(</a:t>
            </a:r>
            <a:r>
              <a:rPr lang="en-US" sz="1200" dirty="0" smtClean="0">
                <a:hlinkClick r:id="rId4"/>
              </a:rPr>
              <a:t>presentation</a:t>
            </a:r>
            <a:r>
              <a:rPr lang="en-US" sz="1200" dirty="0" smtClean="0"/>
              <a:t> - April)</a:t>
            </a:r>
            <a:endParaRPr lang="en-US" sz="1200" dirty="0"/>
          </a:p>
          <a:p>
            <a:pPr lvl="1"/>
            <a:r>
              <a:rPr lang="en-US" sz="1400" dirty="0" smtClean="0"/>
              <a:t>Refreshed </a:t>
            </a:r>
            <a:r>
              <a:rPr lang="en-US" sz="1400" dirty="0" err="1"/>
              <a:t>MarkeTrak</a:t>
            </a:r>
            <a:r>
              <a:rPr lang="en-US" sz="1400" dirty="0"/>
              <a:t> training available, TX SET training will launch in September</a:t>
            </a:r>
          </a:p>
          <a:p>
            <a:pPr lvl="1"/>
            <a:r>
              <a:rPr lang="en-US" sz="1400" dirty="0" smtClean="0"/>
              <a:t>Houston </a:t>
            </a:r>
            <a:r>
              <a:rPr lang="en-US" sz="1400" dirty="0"/>
              <a:t>in-person training dates announced for September 25</a:t>
            </a:r>
            <a:r>
              <a:rPr lang="en-US" sz="1400" baseline="30000" dirty="0"/>
              <a:t>th</a:t>
            </a:r>
            <a:r>
              <a:rPr lang="en-US" sz="1400" dirty="0"/>
              <a:t> (Retail 101)</a:t>
            </a:r>
            <a:r>
              <a:rPr lang="en-US" sz="1400" baseline="30000" dirty="0"/>
              <a:t> </a:t>
            </a:r>
            <a:r>
              <a:rPr lang="en-US" sz="1400" dirty="0"/>
              <a:t>&amp; 26</a:t>
            </a:r>
            <a:r>
              <a:rPr lang="en-US" sz="1400" baseline="30000" dirty="0"/>
              <a:t>th</a:t>
            </a:r>
            <a:r>
              <a:rPr lang="en-US" sz="1400" dirty="0"/>
              <a:t> (TX SET – NEW***) </a:t>
            </a:r>
          </a:p>
          <a:p>
            <a:pPr marL="365760" lvl="1" indent="0">
              <a:buNone/>
            </a:pPr>
            <a:endParaRPr lang="en-US" sz="500" dirty="0">
              <a:solidFill>
                <a:srgbClr val="FF0000"/>
              </a:solidFill>
            </a:endParaRPr>
          </a:p>
          <a:p>
            <a:pPr>
              <a:buClr>
                <a:srgbClr val="FE8637"/>
              </a:buClr>
            </a:pPr>
            <a:r>
              <a:rPr lang="en-US" b="1" dirty="0" err="1"/>
              <a:t>TDTMS</a:t>
            </a:r>
            <a:r>
              <a:rPr lang="en-US" dirty="0"/>
              <a:t> </a:t>
            </a:r>
            <a:r>
              <a:rPr lang="en-US" sz="1200" dirty="0"/>
              <a:t>(</a:t>
            </a:r>
            <a:r>
              <a:rPr lang="en-US" sz="1200" dirty="0" smtClean="0">
                <a:hlinkClick r:id="rId5"/>
              </a:rPr>
              <a:t>presentation</a:t>
            </a:r>
            <a:r>
              <a:rPr lang="en-US" sz="1200" dirty="0" smtClean="0"/>
              <a:t> - May) </a:t>
            </a:r>
            <a:r>
              <a:rPr lang="en-US" sz="1200" dirty="0"/>
              <a:t>(</a:t>
            </a:r>
            <a:r>
              <a:rPr lang="en-US" sz="1200" dirty="0" smtClean="0">
                <a:hlinkClick r:id="rId6"/>
              </a:rPr>
              <a:t>presentation</a:t>
            </a:r>
            <a:r>
              <a:rPr lang="en-US" sz="1200" dirty="0" smtClean="0"/>
              <a:t> - April) </a:t>
            </a:r>
            <a:endParaRPr lang="en-US" sz="1200" dirty="0"/>
          </a:p>
          <a:p>
            <a:pPr lvl="1"/>
            <a:r>
              <a:rPr lang="en-US" sz="1400" dirty="0" err="1"/>
              <a:t>NPRR778</a:t>
            </a:r>
            <a:r>
              <a:rPr lang="en-US" sz="1400" dirty="0"/>
              <a:t> lessons learned:  looking at impacts in reductions of </a:t>
            </a:r>
            <a:r>
              <a:rPr lang="en-US" sz="1400" dirty="0" err="1"/>
              <a:t>MarkeTrak</a:t>
            </a:r>
            <a:r>
              <a:rPr lang="en-US" sz="1400" dirty="0"/>
              <a:t> cancel with approval subtype and </a:t>
            </a:r>
            <a:r>
              <a:rPr lang="en-US" sz="1400" dirty="0" err="1" smtClean="0"/>
              <a:t>IAS</a:t>
            </a:r>
            <a:r>
              <a:rPr lang="en-US" sz="1400" dirty="0" smtClean="0"/>
              <a:t>; reviewed </a:t>
            </a:r>
            <a:r>
              <a:rPr lang="en-US" sz="1400" dirty="0" err="1"/>
              <a:t>RMTE</a:t>
            </a:r>
            <a:r>
              <a:rPr lang="en-US" sz="1400" dirty="0"/>
              <a:t> User Guide for possible enhancements to the current environment and worked on draft </a:t>
            </a:r>
            <a:r>
              <a:rPr lang="en-US" sz="1400" dirty="0" err="1"/>
              <a:t>SCR</a:t>
            </a:r>
            <a:r>
              <a:rPr lang="en-US" sz="1400" dirty="0"/>
              <a:t> for Additional Alignment with </a:t>
            </a:r>
            <a:r>
              <a:rPr lang="en-US" sz="1400" dirty="0" err="1"/>
              <a:t>NPRR778</a:t>
            </a:r>
            <a:endParaRPr lang="en-US" sz="1400" dirty="0" smtClean="0"/>
          </a:p>
          <a:p>
            <a:pPr lvl="1"/>
            <a:r>
              <a:rPr lang="en-US" sz="1400" dirty="0" err="1"/>
              <a:t>TDTMS</a:t>
            </a:r>
            <a:r>
              <a:rPr lang="en-US" sz="1400" dirty="0"/>
              <a:t> Scope Update (</a:t>
            </a:r>
            <a:r>
              <a:rPr lang="en-US" sz="1400" dirty="0">
                <a:hlinkClick r:id="rId7"/>
              </a:rPr>
              <a:t>Vote</a:t>
            </a:r>
            <a:r>
              <a:rPr lang="en-US" sz="1400" dirty="0"/>
              <a:t>)</a:t>
            </a:r>
            <a:endParaRPr lang="en-US" sz="1400" dirty="0">
              <a:latin typeface="Constantia" panose="02030602050306030303" pitchFamily="18" charset="0"/>
            </a:endParaRPr>
          </a:p>
          <a:p>
            <a:endParaRPr lang="en-US" sz="500" dirty="0">
              <a:solidFill>
                <a:srgbClr val="FF0000"/>
              </a:solidFill>
            </a:endParaRPr>
          </a:p>
          <a:p>
            <a:pPr>
              <a:buClr>
                <a:srgbClr val="FE8637"/>
              </a:buClr>
            </a:pPr>
            <a:r>
              <a:rPr lang="en-US" b="1" dirty="0"/>
              <a:t>TX SET </a:t>
            </a:r>
            <a:r>
              <a:rPr lang="en-US" sz="1200" dirty="0"/>
              <a:t>(</a:t>
            </a:r>
            <a:r>
              <a:rPr lang="en-US" sz="1200" dirty="0" smtClean="0">
                <a:hlinkClick r:id="rId8"/>
              </a:rPr>
              <a:t>presentation</a:t>
            </a:r>
            <a:r>
              <a:rPr lang="en-US" sz="1200" dirty="0" smtClean="0"/>
              <a:t> - May) </a:t>
            </a:r>
            <a:r>
              <a:rPr lang="en-US" sz="1200" dirty="0"/>
              <a:t>(</a:t>
            </a:r>
            <a:r>
              <a:rPr lang="en-US" sz="1200" dirty="0" smtClean="0">
                <a:hlinkClick r:id="rId9"/>
              </a:rPr>
              <a:t>presentation</a:t>
            </a:r>
            <a:r>
              <a:rPr lang="en-US" sz="1200" dirty="0" smtClean="0"/>
              <a:t> - </a:t>
            </a:r>
            <a:r>
              <a:rPr lang="en-US" sz="1200" dirty="0"/>
              <a:t>A</a:t>
            </a:r>
            <a:r>
              <a:rPr lang="en-US" sz="1200" dirty="0" smtClean="0"/>
              <a:t>pril)</a:t>
            </a:r>
            <a:endParaRPr lang="en-US" sz="1200" dirty="0"/>
          </a:p>
          <a:p>
            <a:pPr lvl="1"/>
            <a:r>
              <a:rPr lang="en-US" sz="1400" dirty="0"/>
              <a:t>Discussion on Market Interface Service Provider (“</a:t>
            </a:r>
            <a:r>
              <a:rPr lang="en-US" sz="1400" dirty="0" err="1"/>
              <a:t>MISP</a:t>
            </a:r>
            <a:r>
              <a:rPr lang="en-US" sz="1400" dirty="0"/>
              <a:t>”) Outage and lessons learned</a:t>
            </a:r>
          </a:p>
          <a:p>
            <a:pPr lvl="1"/>
            <a:r>
              <a:rPr lang="en-US" sz="1400" dirty="0"/>
              <a:t>Reviewed additional changes made to TX SET </a:t>
            </a:r>
            <a:r>
              <a:rPr lang="en-US" sz="1400" dirty="0" smtClean="0"/>
              <a:t>webpage, </a:t>
            </a:r>
            <a:r>
              <a:rPr lang="en-US" sz="1400" dirty="0"/>
              <a:t>Texas SET Scope Update (</a:t>
            </a:r>
            <a:r>
              <a:rPr lang="en-US" sz="1400" dirty="0">
                <a:hlinkClick r:id="rId10"/>
              </a:rPr>
              <a:t>Vote</a:t>
            </a:r>
            <a:r>
              <a:rPr lang="en-US" sz="1400" dirty="0"/>
              <a:t>)</a:t>
            </a:r>
          </a:p>
          <a:p>
            <a:pPr lvl="1"/>
            <a:r>
              <a:rPr lang="en-US" sz="1400" dirty="0" smtClean="0"/>
              <a:t>Drafted </a:t>
            </a:r>
            <a:r>
              <a:rPr lang="en-US" sz="1400" dirty="0"/>
              <a:t>RMGRR Additional Alignment with </a:t>
            </a:r>
            <a:r>
              <a:rPr lang="en-US" sz="1400" dirty="0" err="1"/>
              <a:t>NPRR778</a:t>
            </a:r>
            <a:r>
              <a:rPr lang="en-US" sz="1400" dirty="0"/>
              <a:t> , </a:t>
            </a:r>
            <a:r>
              <a:rPr lang="en-US" sz="1400" i="1" dirty="0"/>
              <a:t>see </a:t>
            </a:r>
            <a:r>
              <a:rPr lang="en-US" sz="1400" i="1" dirty="0" err="1">
                <a:hlinkClick r:id="rId11"/>
              </a:rPr>
              <a:t>RMGRR152</a:t>
            </a:r>
            <a:r>
              <a:rPr lang="en-US" sz="1400" i="1" dirty="0"/>
              <a:t>  </a:t>
            </a:r>
            <a:r>
              <a:rPr lang="en-US" sz="1400" i="1" dirty="0" smtClean="0"/>
              <a:t>(RMS </a:t>
            </a:r>
            <a:r>
              <a:rPr lang="en-US" sz="1400" i="1" smtClean="0"/>
              <a:t>endorsed amended language </a:t>
            </a:r>
            <a:r>
              <a:rPr lang="en-US" sz="1400" i="1" dirty="0" smtClean="0"/>
              <a:t>- IA </a:t>
            </a:r>
            <a:r>
              <a:rPr lang="en-US" sz="1400" i="1" dirty="0"/>
              <a:t>pending)</a:t>
            </a:r>
          </a:p>
          <a:p>
            <a:pPr lvl="1"/>
            <a:r>
              <a:rPr lang="en-US" sz="1400" dirty="0" smtClean="0"/>
              <a:t>Reviewed </a:t>
            </a:r>
            <a:r>
              <a:rPr lang="en-US" sz="1400" dirty="0"/>
              <a:t>and </a:t>
            </a:r>
            <a:r>
              <a:rPr lang="en-US" sz="1400" dirty="0" smtClean="0"/>
              <a:t>removed </a:t>
            </a:r>
            <a:r>
              <a:rPr lang="en-US" sz="1400" dirty="0"/>
              <a:t>all references of Sharyland Utilities (SU) </a:t>
            </a:r>
            <a:r>
              <a:rPr lang="en-US" sz="1400" dirty="0" err="1"/>
              <a:t>RMG</a:t>
            </a:r>
            <a:r>
              <a:rPr lang="en-US" sz="1400" dirty="0"/>
              <a:t>, </a:t>
            </a:r>
            <a:r>
              <a:rPr lang="en-US" sz="1400" i="1" dirty="0"/>
              <a:t>see </a:t>
            </a:r>
            <a:r>
              <a:rPr lang="en-US" sz="1400" i="1" dirty="0" err="1">
                <a:hlinkClick r:id="rId12"/>
              </a:rPr>
              <a:t>RMGRR153</a:t>
            </a:r>
            <a:r>
              <a:rPr lang="en-US" sz="1400" i="1" dirty="0"/>
              <a:t> (RMS endorsed language - IA pending</a:t>
            </a:r>
            <a:r>
              <a:rPr lang="en-US" sz="1400" i="1" dirty="0" smtClean="0"/>
              <a:t>)</a:t>
            </a:r>
            <a:endParaRPr lang="en-US" sz="1400" i="1" dirty="0"/>
          </a:p>
          <a:p>
            <a:pPr lvl="1"/>
            <a:r>
              <a:rPr lang="en-US" sz="1400" dirty="0" smtClean="0"/>
              <a:t>Texas </a:t>
            </a:r>
            <a:r>
              <a:rPr lang="en-US" sz="1400" dirty="0"/>
              <a:t>Market Test Plan updates regarding payment changes (</a:t>
            </a:r>
            <a:r>
              <a:rPr lang="en-US" sz="1400" dirty="0">
                <a:hlinkClick r:id="rId13"/>
              </a:rPr>
              <a:t>Vote</a:t>
            </a:r>
            <a:r>
              <a:rPr lang="en-US" sz="1400" dirty="0"/>
              <a:t> </a:t>
            </a:r>
            <a:r>
              <a:rPr lang="en-US" sz="1400" dirty="0" smtClean="0"/>
              <a:t>– table till June)</a:t>
            </a:r>
            <a:endParaRPr lang="en-US" sz="1400" dirty="0"/>
          </a:p>
          <a:p>
            <a:pPr lvl="1"/>
            <a:endParaRPr lang="en-US" sz="500" dirty="0"/>
          </a:p>
          <a:p>
            <a:pPr lvl="1"/>
            <a:endParaRPr lang="en-US" sz="500" dirty="0"/>
          </a:p>
          <a:p>
            <a:pPr marL="365760" lvl="1" indent="0">
              <a:buNone/>
            </a:pPr>
            <a:r>
              <a:rPr lang="en-US" sz="1650" dirty="0">
                <a:solidFill>
                  <a:schemeClr val="accent1">
                    <a:lumMod val="75000"/>
                  </a:schemeClr>
                </a:solidFill>
              </a:rPr>
              <a:t>***</a:t>
            </a:r>
            <a:r>
              <a:rPr lang="en-US" sz="1650" dirty="0"/>
              <a:t>Note, AMWG has been moved to inactive and the monthly SMT reporting is available on the RMS meeting page pending a </a:t>
            </a:r>
            <a:r>
              <a:rPr lang="en-US" sz="1650" dirty="0" smtClean="0"/>
              <a:t>final Commission </a:t>
            </a:r>
            <a:r>
              <a:rPr lang="en-US" sz="1650" dirty="0"/>
              <a:t>decision in D-47472</a:t>
            </a:r>
            <a:r>
              <a:rPr lang="en-US" sz="1650" dirty="0">
                <a:solidFill>
                  <a:srgbClr val="FFC000"/>
                </a:solidFill>
              </a:rPr>
              <a:t> </a:t>
            </a:r>
            <a:endParaRPr lang="en-US" sz="165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1500" dirty="0" smtClean="0"/>
          </a:p>
          <a:p>
            <a:pPr lvl="1"/>
            <a:endParaRPr lang="en-US" sz="1500" dirty="0" smtClean="0"/>
          </a:p>
          <a:p>
            <a:endParaRPr lang="en-US" sz="1500" dirty="0"/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pPr/>
              <a:t>3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836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7924800" cy="1143000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2800" dirty="0" smtClean="0"/>
              <a:t>ERCOT Updates &amp; Other Items of Interest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077200" cy="4953000"/>
          </a:xfrm>
        </p:spPr>
        <p:txBody>
          <a:bodyPr>
            <a:normAutofit fontScale="92500" lnSpcReduction="20000"/>
          </a:bodyPr>
          <a:lstStyle/>
          <a:p>
            <a:pPr lvl="1">
              <a:buClr>
                <a:srgbClr val="FE8637"/>
              </a:buClr>
            </a:pPr>
            <a:endParaRPr lang="en-US" sz="400" dirty="0"/>
          </a:p>
          <a:p>
            <a:pPr lvl="0">
              <a:buClr>
                <a:srgbClr val="FE8637"/>
              </a:buClr>
            </a:pPr>
            <a:r>
              <a:rPr lang="en-US" sz="1800" dirty="0"/>
              <a:t>Mechanism for sale of a REP Portfolio</a:t>
            </a:r>
          </a:p>
          <a:p>
            <a:pPr lvl="1">
              <a:buClr>
                <a:srgbClr val="FE8637"/>
              </a:buClr>
            </a:pPr>
            <a:r>
              <a:rPr lang="en-US" sz="1200" dirty="0"/>
              <a:t>RMS followed up on </a:t>
            </a:r>
            <a:r>
              <a:rPr lang="en-US" sz="1200" dirty="0" err="1"/>
              <a:t>CWG</a:t>
            </a:r>
            <a:r>
              <a:rPr lang="en-US" sz="1200" dirty="0"/>
              <a:t>/</a:t>
            </a:r>
            <a:r>
              <a:rPr lang="en-US" sz="1200" dirty="0" err="1"/>
              <a:t>MCWG</a:t>
            </a:r>
            <a:r>
              <a:rPr lang="en-US" sz="1200" dirty="0"/>
              <a:t> conversation regarding a proposal that would allow a REP that is failing to voluntarily enter a process where its book can be offered for bid to other REPs (as opposed to the current POLR drop process)</a:t>
            </a:r>
          </a:p>
          <a:p>
            <a:pPr lvl="1">
              <a:buClr>
                <a:srgbClr val="FE8637"/>
              </a:buClr>
            </a:pPr>
            <a:r>
              <a:rPr lang="en-US" sz="1200" dirty="0"/>
              <a:t>Proposal would necessitate protocol and PUCT substantive rule changes</a:t>
            </a:r>
          </a:p>
          <a:p>
            <a:pPr lvl="1">
              <a:buClr>
                <a:srgbClr val="FE8637"/>
              </a:buClr>
            </a:pPr>
            <a:r>
              <a:rPr lang="en-US" sz="1200" dirty="0" smtClean="0"/>
              <a:t>Presentations </a:t>
            </a:r>
            <a:r>
              <a:rPr lang="en-US" sz="1200" dirty="0"/>
              <a:t>are available </a:t>
            </a:r>
            <a:r>
              <a:rPr lang="en-US" sz="1200" dirty="0">
                <a:hlinkClick r:id="rId3"/>
              </a:rPr>
              <a:t>here</a:t>
            </a:r>
            <a:r>
              <a:rPr lang="en-US" sz="1200" dirty="0"/>
              <a:t> and </a:t>
            </a:r>
            <a:r>
              <a:rPr lang="en-US" sz="1200" dirty="0" smtClean="0">
                <a:hlinkClick r:id="rId4"/>
              </a:rPr>
              <a:t>here</a:t>
            </a:r>
            <a:endParaRPr lang="en-US" sz="1200" dirty="0" smtClean="0"/>
          </a:p>
          <a:p>
            <a:pPr lvl="1">
              <a:buClr>
                <a:srgbClr val="FE8637"/>
              </a:buClr>
            </a:pPr>
            <a:r>
              <a:rPr lang="en-US" sz="1200" dirty="0"/>
              <a:t>RMS requested clarity from ERCOT legal regarding the possibility of adding </a:t>
            </a:r>
            <a:r>
              <a:rPr lang="en-US" sz="1200" dirty="0" err="1"/>
              <a:t>M&amp;A</a:t>
            </a:r>
            <a:r>
              <a:rPr lang="en-US" sz="1200" dirty="0"/>
              <a:t> contact to REP </a:t>
            </a:r>
            <a:r>
              <a:rPr lang="en-US" sz="1200" dirty="0" smtClean="0"/>
              <a:t>info – discussion continues at RMS and </a:t>
            </a:r>
            <a:r>
              <a:rPr lang="en-US" sz="1200" dirty="0" err="1" smtClean="0"/>
              <a:t>CWG</a:t>
            </a:r>
            <a:endParaRPr lang="en-US" sz="1200" dirty="0"/>
          </a:p>
          <a:p>
            <a:pPr lvl="1">
              <a:buClr>
                <a:srgbClr val="FE8637"/>
              </a:buClr>
            </a:pPr>
            <a:endParaRPr lang="en-US" sz="400" b="1" dirty="0">
              <a:solidFill>
                <a:srgbClr val="FF0000"/>
              </a:solidFill>
            </a:endParaRPr>
          </a:p>
          <a:p>
            <a:pPr lvl="1">
              <a:buClr>
                <a:srgbClr val="FE8637"/>
              </a:buClr>
            </a:pPr>
            <a:endParaRPr lang="en-US" sz="400" dirty="0">
              <a:solidFill>
                <a:srgbClr val="FF0000"/>
              </a:solidFill>
            </a:endParaRPr>
          </a:p>
          <a:p>
            <a:pPr lvl="0">
              <a:buClr>
                <a:srgbClr val="FE8637"/>
              </a:buClr>
            </a:pPr>
            <a:r>
              <a:rPr lang="en-US" sz="1800" dirty="0"/>
              <a:t>Updates to the Texas Renewable Energy Trading Program </a:t>
            </a:r>
          </a:p>
          <a:p>
            <a:pPr lvl="1">
              <a:buClr>
                <a:srgbClr val="FE8637"/>
              </a:buClr>
            </a:pPr>
            <a:r>
              <a:rPr lang="en-US" sz="1200" dirty="0"/>
              <a:t>Presentation (available </a:t>
            </a:r>
            <a:r>
              <a:rPr lang="en-US" sz="1200" dirty="0">
                <a:hlinkClick r:id="rId5"/>
              </a:rPr>
              <a:t>here</a:t>
            </a:r>
            <a:r>
              <a:rPr lang="en-US" sz="1200" dirty="0"/>
              <a:t>) on pending changes to the REC trading program page and retirement platform</a:t>
            </a:r>
          </a:p>
          <a:p>
            <a:pPr lvl="1">
              <a:buClr>
                <a:srgbClr val="FE8637"/>
              </a:buClr>
            </a:pPr>
            <a:r>
              <a:rPr lang="en-US" sz="1200" dirty="0"/>
              <a:t>Web changes seek to capture language removed from </a:t>
            </a:r>
            <a:r>
              <a:rPr lang="en-US" sz="1200" dirty="0" err="1"/>
              <a:t>COPMG</a:t>
            </a:r>
            <a:endParaRPr lang="en-US" sz="1200" dirty="0"/>
          </a:p>
          <a:p>
            <a:pPr marL="365760" lvl="1" indent="0">
              <a:buClr>
                <a:srgbClr val="FE8637"/>
              </a:buClr>
              <a:buNone/>
            </a:pPr>
            <a:endParaRPr lang="en-US" sz="900" dirty="0"/>
          </a:p>
          <a:p>
            <a:pPr lvl="0">
              <a:buClr>
                <a:srgbClr val="FE8637"/>
              </a:buClr>
            </a:pPr>
            <a:r>
              <a:rPr lang="en-US" sz="1800" dirty="0"/>
              <a:t>Retail Demand Response and 4CP Response</a:t>
            </a:r>
          </a:p>
          <a:p>
            <a:pPr lvl="1"/>
            <a:r>
              <a:rPr lang="en-US" sz="1200" dirty="0"/>
              <a:t>Presentation (available </a:t>
            </a:r>
            <a:r>
              <a:rPr lang="en-US" sz="1200" dirty="0">
                <a:hlinkClick r:id="rId6"/>
              </a:rPr>
              <a:t>here</a:t>
            </a:r>
            <a:r>
              <a:rPr lang="en-US" sz="1200" dirty="0"/>
              <a:t>) outlines ERCOT analysis on results of 2017 survey</a:t>
            </a:r>
          </a:p>
          <a:p>
            <a:pPr lvl="1">
              <a:buClr>
                <a:srgbClr val="FE8637"/>
              </a:buClr>
            </a:pPr>
            <a:endParaRPr lang="en-US" sz="900" dirty="0"/>
          </a:p>
          <a:p>
            <a:pPr lvl="1">
              <a:buClr>
                <a:srgbClr val="FE8637"/>
              </a:buClr>
            </a:pPr>
            <a:endParaRPr lang="en-US" sz="100" dirty="0"/>
          </a:p>
          <a:p>
            <a:pPr lvl="0">
              <a:buClr>
                <a:srgbClr val="FE8637"/>
              </a:buClr>
            </a:pPr>
            <a:r>
              <a:rPr lang="en-US" sz="1800" dirty="0"/>
              <a:t>Summer 2018 Preparations</a:t>
            </a:r>
          </a:p>
          <a:p>
            <a:pPr lvl="1"/>
            <a:r>
              <a:rPr lang="en-US" sz="1200" dirty="0"/>
              <a:t>ERCOT provided updates on last months discussions, including additional information on May 17</a:t>
            </a:r>
            <a:r>
              <a:rPr lang="en-US" sz="1200" baseline="30000" dirty="0"/>
              <a:t>th</a:t>
            </a:r>
            <a:r>
              <a:rPr lang="en-US" sz="1200" dirty="0"/>
              <a:t> communications meeting</a:t>
            </a:r>
          </a:p>
          <a:p>
            <a:pPr lvl="1"/>
            <a:r>
              <a:rPr lang="en-US" sz="1200" dirty="0"/>
              <a:t>Updates provided on </a:t>
            </a:r>
            <a:r>
              <a:rPr lang="en-US" sz="1200" dirty="0" smtClean="0"/>
              <a:t>POLR </a:t>
            </a:r>
            <a:r>
              <a:rPr lang="en-US" sz="1200" dirty="0"/>
              <a:t>drill and potential changes to POLR timelines that ERCOT may file </a:t>
            </a:r>
          </a:p>
          <a:p>
            <a:pPr lvl="1"/>
            <a:endParaRPr lang="en-US" sz="400" baseline="30000" dirty="0">
              <a:solidFill>
                <a:srgbClr val="FF0000"/>
              </a:solidFill>
            </a:endParaRPr>
          </a:p>
          <a:p>
            <a:pPr lvl="0">
              <a:buClr>
                <a:srgbClr val="FE8637"/>
              </a:buClr>
            </a:pPr>
            <a:r>
              <a:rPr lang="en-US" sz="1800" dirty="0"/>
              <a:t>Other Business</a:t>
            </a:r>
          </a:p>
          <a:p>
            <a:pPr lvl="1"/>
            <a:r>
              <a:rPr lang="en-US" sz="1200" dirty="0"/>
              <a:t>Update on pending new Oncor AMS deployment update for former Sharyland service areas </a:t>
            </a:r>
          </a:p>
          <a:p>
            <a:pPr lvl="1"/>
            <a:r>
              <a:rPr lang="en-US" sz="1200" dirty="0" smtClean="0"/>
              <a:t>Discussion </a:t>
            </a:r>
            <a:r>
              <a:rPr lang="en-US" sz="1200" dirty="0"/>
              <a:t>on pending RMGRR to remove references to Lite-Up Texas program</a:t>
            </a:r>
          </a:p>
          <a:p>
            <a:pPr lvl="1"/>
            <a:r>
              <a:rPr lang="en-US" sz="1200" dirty="0"/>
              <a:t>Removed “</a:t>
            </a:r>
            <a:r>
              <a:rPr lang="en-US" sz="1200" dirty="0" err="1"/>
              <a:t>CNP’s</a:t>
            </a:r>
            <a:r>
              <a:rPr lang="en-US" sz="1200" dirty="0"/>
              <a:t> Process for applying Charges for Multiple Unmetered Services on the 810_02 TX SET” from open action items – CenterPoint will provide test transactions to REPs upon request</a:t>
            </a:r>
          </a:p>
          <a:p>
            <a:pPr lvl="1">
              <a:buClr>
                <a:srgbClr val="FE8637"/>
              </a:buClr>
            </a:pPr>
            <a:endParaRPr lang="en-US" sz="1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4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69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740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7924800" cy="1143000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2800" dirty="0" smtClean="0"/>
              <a:t>Hot Topics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077200" cy="4953000"/>
          </a:xfrm>
        </p:spPr>
        <p:txBody>
          <a:bodyPr>
            <a:normAutofit lnSpcReduction="10000"/>
          </a:bodyPr>
          <a:lstStyle/>
          <a:p>
            <a:pPr lvl="1">
              <a:buClr>
                <a:srgbClr val="FE8637"/>
              </a:buClr>
            </a:pPr>
            <a:endParaRPr lang="en-US" sz="1000" dirty="0" smtClean="0"/>
          </a:p>
          <a:p>
            <a:pPr lvl="0">
              <a:buClr>
                <a:srgbClr val="FE8637"/>
              </a:buClr>
            </a:pPr>
            <a:r>
              <a:rPr lang="en-US" sz="1800" dirty="0" err="1"/>
              <a:t>TAC</a:t>
            </a:r>
            <a:r>
              <a:rPr lang="en-US" sz="1800" dirty="0"/>
              <a:t> Assignment – IDR Meter Reads</a:t>
            </a:r>
          </a:p>
          <a:p>
            <a:pPr lvl="1"/>
            <a:r>
              <a:rPr lang="en-US" sz="1300" dirty="0"/>
              <a:t>IDR meter data availability issues </a:t>
            </a:r>
            <a:r>
              <a:rPr lang="en-US" sz="1300" dirty="0" smtClean="0"/>
              <a:t>have moved from COPS to RMS</a:t>
            </a:r>
            <a:endParaRPr lang="en-US" sz="1300" dirty="0"/>
          </a:p>
          <a:p>
            <a:pPr lvl="1"/>
            <a:r>
              <a:rPr lang="en-US" sz="1300" dirty="0" smtClean="0"/>
              <a:t>Presentations </a:t>
            </a:r>
            <a:r>
              <a:rPr lang="en-US" sz="1300" dirty="0"/>
              <a:t>from </a:t>
            </a:r>
            <a:r>
              <a:rPr lang="en-US" sz="1300" dirty="0" smtClean="0"/>
              <a:t>May RMS made by ERCOT </a:t>
            </a:r>
            <a:r>
              <a:rPr lang="en-US" sz="1300" dirty="0"/>
              <a:t>(available </a:t>
            </a:r>
            <a:r>
              <a:rPr lang="en-US" sz="1300" dirty="0">
                <a:hlinkClick r:id="rId3"/>
              </a:rPr>
              <a:t>here</a:t>
            </a:r>
            <a:r>
              <a:rPr lang="en-US" sz="1300" dirty="0"/>
              <a:t>) outlining four options it has identified and Oncor (available </a:t>
            </a:r>
            <a:r>
              <a:rPr lang="en-US" sz="1300" dirty="0">
                <a:hlinkClick r:id="rId4"/>
              </a:rPr>
              <a:t>here</a:t>
            </a:r>
            <a:r>
              <a:rPr lang="en-US" sz="1300" dirty="0"/>
              <a:t>) </a:t>
            </a:r>
            <a:r>
              <a:rPr lang="en-US" sz="1300" dirty="0" smtClean="0"/>
              <a:t>outlining a </a:t>
            </a:r>
            <a:r>
              <a:rPr lang="en-US" sz="1300" dirty="0"/>
              <a:t>near term solution with </a:t>
            </a:r>
            <a:r>
              <a:rPr lang="en-US" sz="1300" dirty="0" smtClean="0"/>
              <a:t>gray box</a:t>
            </a:r>
            <a:r>
              <a:rPr lang="en-US" sz="1300" dirty="0"/>
              <a:t>, future language</a:t>
            </a:r>
          </a:p>
          <a:p>
            <a:pPr lvl="1"/>
            <a:r>
              <a:rPr lang="en-US" sz="1300" dirty="0"/>
              <a:t>Following a discussion on proposed language, Oncor </a:t>
            </a:r>
            <a:r>
              <a:rPr lang="en-US" sz="1300" dirty="0" smtClean="0"/>
              <a:t>filed </a:t>
            </a:r>
            <a:r>
              <a:rPr lang="en-US" sz="1300" dirty="0" err="1" smtClean="0">
                <a:hlinkClick r:id="rId5"/>
              </a:rPr>
              <a:t>NPRR877</a:t>
            </a:r>
            <a:r>
              <a:rPr lang="en-US" sz="1300" dirty="0" smtClean="0"/>
              <a:t>, Use of Actual Interval Data for IDR ESI IDs for Initial Settlement, capturing </a:t>
            </a:r>
            <a:r>
              <a:rPr lang="en-US" sz="1300" dirty="0"/>
              <a:t>suggested edits from </a:t>
            </a:r>
            <a:r>
              <a:rPr lang="en-US" sz="1300" dirty="0" smtClean="0"/>
              <a:t>RMS – possible vote at June RMS</a:t>
            </a:r>
            <a:endParaRPr lang="en-US" sz="1300" dirty="0"/>
          </a:p>
          <a:p>
            <a:pPr lvl="1"/>
            <a:r>
              <a:rPr lang="en-US" sz="1300" dirty="0"/>
              <a:t>RMS will request </a:t>
            </a:r>
            <a:r>
              <a:rPr lang="en-US" sz="1300" dirty="0" smtClean="0"/>
              <a:t>a workshop to look at merits of more </a:t>
            </a:r>
            <a:r>
              <a:rPr lang="en-US" sz="1300" dirty="0"/>
              <a:t>long-term solutions as outlined by </a:t>
            </a:r>
            <a:r>
              <a:rPr lang="en-US" sz="1300" dirty="0" smtClean="0"/>
              <a:t>ERCOT – requests weigh in from </a:t>
            </a:r>
            <a:r>
              <a:rPr lang="en-US" sz="1300" dirty="0" err="1" smtClean="0"/>
              <a:t>WMS</a:t>
            </a:r>
            <a:r>
              <a:rPr lang="en-US" sz="1300" dirty="0" smtClean="0"/>
              <a:t> on discussion given potential settlement impacts</a:t>
            </a:r>
          </a:p>
          <a:p>
            <a:pPr lvl="1"/>
            <a:endParaRPr lang="en-US" sz="1200" dirty="0" smtClean="0"/>
          </a:p>
          <a:p>
            <a:pPr lvl="0">
              <a:buClr>
                <a:srgbClr val="FE8637"/>
              </a:buClr>
            </a:pPr>
            <a:r>
              <a:rPr lang="en-US" sz="1800" dirty="0" smtClean="0"/>
              <a:t>Market </a:t>
            </a:r>
            <a:r>
              <a:rPr lang="en-US" sz="1800" dirty="0"/>
              <a:t>Interface Service Provider (“</a:t>
            </a:r>
            <a:r>
              <a:rPr lang="en-US" sz="1800" dirty="0" err="1"/>
              <a:t>MISP</a:t>
            </a:r>
            <a:r>
              <a:rPr lang="en-US" sz="1800" dirty="0"/>
              <a:t>”) </a:t>
            </a:r>
            <a:r>
              <a:rPr lang="en-US" sz="1800" dirty="0" smtClean="0"/>
              <a:t>Outage</a:t>
            </a:r>
          </a:p>
          <a:p>
            <a:pPr lvl="1">
              <a:buClr>
                <a:srgbClr val="FE8637"/>
              </a:buClr>
            </a:pPr>
            <a:r>
              <a:rPr lang="en-US" sz="1300" dirty="0" smtClean="0"/>
              <a:t>A market interface service provider or “</a:t>
            </a:r>
            <a:r>
              <a:rPr lang="en-US" sz="1300" dirty="0" err="1" smtClean="0"/>
              <a:t>MISP</a:t>
            </a:r>
            <a:r>
              <a:rPr lang="en-US" sz="1300" dirty="0" smtClean="0"/>
              <a:t>” (defined in </a:t>
            </a:r>
            <a:r>
              <a:rPr lang="en-US" sz="1300" dirty="0" err="1" smtClean="0"/>
              <a:t>OBD</a:t>
            </a:r>
            <a:r>
              <a:rPr lang="en-US" sz="1300" dirty="0" smtClean="0"/>
              <a:t>, </a:t>
            </a:r>
            <a:r>
              <a:rPr lang="en-US" sz="1300" dirty="0" smtClean="0">
                <a:hlinkClick r:id="rId6"/>
              </a:rPr>
              <a:t>Texas Market Test Plan</a:t>
            </a:r>
            <a:r>
              <a:rPr lang="en-US" sz="1300" dirty="0" smtClean="0"/>
              <a:t>) experienced an extended unplanned outage in late March/early April </a:t>
            </a:r>
          </a:p>
          <a:p>
            <a:pPr lvl="1">
              <a:buClr>
                <a:srgbClr val="FE8637"/>
              </a:buClr>
            </a:pPr>
            <a:r>
              <a:rPr lang="en-US" sz="1300" dirty="0" smtClean="0"/>
              <a:t>Discussions being held at RMS, </a:t>
            </a:r>
            <a:r>
              <a:rPr lang="en-US" sz="1300" dirty="0" err="1" smtClean="0"/>
              <a:t>TDTMS</a:t>
            </a:r>
            <a:r>
              <a:rPr lang="en-US" sz="1300" dirty="0" smtClean="0"/>
              <a:t>, and TX SET on how third party relationships are defined, role in market, communications during events – capturing lessons learned</a:t>
            </a:r>
          </a:p>
          <a:p>
            <a:pPr lvl="1">
              <a:buClr>
                <a:srgbClr val="FE8637"/>
              </a:buClr>
            </a:pPr>
            <a:r>
              <a:rPr lang="en-US" sz="1300" dirty="0" smtClean="0"/>
              <a:t>ERCOT also continues to discuss the complexity of these issues with cyber, operations, and legal internally</a:t>
            </a:r>
          </a:p>
          <a:p>
            <a:pPr lvl="1">
              <a:buClr>
                <a:srgbClr val="FE8637"/>
              </a:buClr>
            </a:pPr>
            <a:r>
              <a:rPr lang="en-US" sz="1500" b="1" i="1" dirty="0" smtClean="0"/>
              <a:t>Request: </a:t>
            </a:r>
            <a:r>
              <a:rPr lang="en-US" sz="1500" b="1" i="1" dirty="0" err="1" smtClean="0"/>
              <a:t>TAC</a:t>
            </a:r>
            <a:r>
              <a:rPr lang="en-US" sz="1500" b="1" i="1" dirty="0" smtClean="0"/>
              <a:t> guidance on next steps, </a:t>
            </a:r>
            <a:r>
              <a:rPr lang="en-US" sz="1500" b="1" i="1" dirty="0" err="1" smtClean="0"/>
              <a:t>MISP</a:t>
            </a:r>
            <a:r>
              <a:rPr lang="en-US" sz="1500" b="1" i="1" dirty="0" smtClean="0"/>
              <a:t> workshop</a:t>
            </a:r>
          </a:p>
          <a:p>
            <a:pPr marL="365760" lvl="1" indent="0" algn="ctr">
              <a:buClr>
                <a:srgbClr val="FE8637"/>
              </a:buClr>
              <a:buNone/>
            </a:pP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65760" lvl="1" indent="0" algn="ctr">
              <a:buClr>
                <a:srgbClr val="FE8637"/>
              </a:buClr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* </a:t>
            </a:r>
            <a:r>
              <a:rPr lang="en-US" sz="2000" b="1" dirty="0" smtClean="0"/>
              <a:t>Next RMS meeting scheduled for June 5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*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5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69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523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6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1"/>
            <a:ext cx="4876799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11324</TotalTime>
  <Words>861</Words>
  <Application>Microsoft Office PowerPoint</Application>
  <PresentationFormat>On-screen Show (4:3)</PresentationFormat>
  <Paragraphs>86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May 24, 2018  RMS Update to TAC</vt:lpstr>
      <vt:lpstr>RMS Meetings 4.3.18 &amp; 5.8.18</vt:lpstr>
      <vt:lpstr>Working Group Updates</vt:lpstr>
      <vt:lpstr>ERCOT Updates &amp; Other Items of Interest</vt:lpstr>
      <vt:lpstr>Hot Topics</vt:lpstr>
      <vt:lpstr>Questions? 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&amp; Board of Directors Update</dc:title>
  <dc:creator>Zerwas (Reed), Rebecca</dc:creator>
  <cp:lastModifiedBy>Zerwas (Reed), Rebecca</cp:lastModifiedBy>
  <cp:revision>96</cp:revision>
  <dcterms:created xsi:type="dcterms:W3CDTF">2018-01-08T22:15:17Z</dcterms:created>
  <dcterms:modified xsi:type="dcterms:W3CDTF">2018-05-22T22:33:40Z</dcterms:modified>
</cp:coreProperties>
</file>