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88" r:id="rId8"/>
    <p:sldId id="294" r:id="rId9"/>
    <p:sldId id="297" r:id="rId10"/>
    <p:sldId id="289" r:id="rId11"/>
    <p:sldId id="291" r:id="rId12"/>
    <p:sldId id="295" r:id="rId13"/>
    <p:sldId id="296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59" autoAdjust="0"/>
  </p:normalViewPr>
  <p:slideViewPr>
    <p:cSldViewPr showGuides="1">
      <p:cViewPr varScale="1">
        <p:scale>
          <a:sx n="58" d="100"/>
          <a:sy n="58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4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4724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en-US" sz="2400" b="1" dirty="0" smtClean="0"/>
              <a:t>Grapevine Switching Station Project - ERCOT Independent Review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000" dirty="0"/>
          </a:p>
          <a:p>
            <a:r>
              <a:rPr lang="en-US" sz="2000" dirty="0" smtClean="0"/>
              <a:t>ERCOT Transmission Planning</a:t>
            </a:r>
          </a:p>
          <a:p>
            <a:endParaRPr lang="en-US" sz="2000" dirty="0"/>
          </a:p>
          <a:p>
            <a:r>
              <a:rPr lang="en-US" sz="2000" dirty="0" smtClean="0"/>
              <a:t>Regional Planning Group</a:t>
            </a:r>
          </a:p>
          <a:p>
            <a:r>
              <a:rPr lang="en-US" sz="2000" dirty="0" smtClean="0"/>
              <a:t>May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381000" y="780473"/>
            <a:ext cx="8229600" cy="554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 smtClean="0"/>
              <a:t>ONCOR submitted the Grapevine Switching Station Project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 smtClean="0"/>
              <a:t>Tier 2 project estimated cost of $25 million  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 smtClean="0"/>
              <a:t>Proposed for the 2019 timeframe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 smtClean="0"/>
              <a:t>Reliability Issues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Voltage Collapse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Consequential Load Loss</a:t>
            </a:r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Grapevine Switching Station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91026"/>
            <a:ext cx="6705600" cy="51587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6096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Oncor</a:t>
            </a:r>
            <a:r>
              <a:rPr lang="en-US" dirty="0" smtClean="0"/>
              <a:t> report filed with RPG on Feb 9</a:t>
            </a:r>
            <a:r>
              <a:rPr lang="en-US" baseline="30000" dirty="0" smtClean="0"/>
              <a:t>th</a:t>
            </a:r>
            <a:r>
              <a:rPr lang="en-US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Grapevine Project Key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58033"/>
          </a:xfrm>
        </p:spPr>
        <p:txBody>
          <a:bodyPr/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12 breakers at Grapevine </a:t>
            </a:r>
            <a:r>
              <a:rPr lang="en-US" sz="2400" dirty="0" err="1" smtClean="0"/>
              <a:t>Sw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in breaker and a half layout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Roanoke – Grapevine </a:t>
            </a:r>
            <a:r>
              <a:rPr lang="en-US" sz="2400" dirty="0" err="1" smtClean="0"/>
              <a:t>Sw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138 kV line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Two Euless – Grapevine </a:t>
            </a:r>
            <a:r>
              <a:rPr lang="en-US" sz="2400" dirty="0" err="1" smtClean="0"/>
              <a:t>Sw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138 kV lines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McKamy to Grapevine </a:t>
            </a:r>
            <a:r>
              <a:rPr lang="en-US" sz="2400" dirty="0" err="1" smtClean="0"/>
              <a:t>Sw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and two Coppell – Grapevine </a:t>
            </a:r>
            <a:r>
              <a:rPr lang="en-US" sz="2400" dirty="0" err="1" smtClean="0"/>
              <a:t>Sw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138 kV lines – Triple circuit structure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Hackberry to Grapevine </a:t>
            </a:r>
            <a:r>
              <a:rPr lang="en-US" sz="2400" dirty="0" err="1" smtClean="0"/>
              <a:t>Sw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138 kV 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9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33362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Steady State Study </a:t>
            </a:r>
            <a:r>
              <a:rPr lang="en-US" dirty="0"/>
              <a:t>Assumptions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304800" y="775493"/>
            <a:ext cx="8229600" cy="572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500" kern="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 smtClean="0"/>
              <a:t>2017 RTP Reliability Case: 17RTP_2019_SUM_NNC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 smtClean="0"/>
              <a:t>Area of Study: North and North-Central Weather Zones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 smtClean="0"/>
              <a:t>Generator additions which meet Planning </a:t>
            </a:r>
            <a:r>
              <a:rPr lang="en-US" sz="2400" b="0" dirty="0"/>
              <a:t>Guide Section 6.9 </a:t>
            </a:r>
            <a:endParaRPr lang="en-US" sz="2400" b="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 smtClean="0"/>
              <a:t>Transmission Projects from February 2018 TPIT Spreadsheet 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400" b="0" dirty="0"/>
              <a:t>NERC TPL-001-4 and ERCOT Planning </a:t>
            </a:r>
            <a:r>
              <a:rPr lang="en-US" sz="2400" b="0" dirty="0" smtClean="0"/>
              <a:t>Criteria* were assessed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050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Study Results 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152400" y="6858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0" dirty="0" smtClean="0"/>
              <a:t>Pre project results show a voltage collapse in the Grapevine area under N-1-1</a:t>
            </a:r>
            <a:endParaRPr lang="en-US" sz="2400" b="0" dirty="0"/>
          </a:p>
          <a:p>
            <a:pPr marL="457200" lvl="1" indent="0">
              <a:buNone/>
            </a:pPr>
            <a:endParaRPr lang="en-US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914400" lvl="2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b="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b="0" kern="0" dirty="0" smtClean="0"/>
          </a:p>
          <a:p>
            <a:endParaRPr lang="en-US" b="0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44473"/>
              </p:ext>
            </p:extLst>
          </p:nvPr>
        </p:nvGraphicFramePr>
        <p:xfrm>
          <a:off x="838201" y="1524003"/>
          <a:ext cx="7391400" cy="464819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15127"/>
                <a:gridCol w="2791602"/>
                <a:gridCol w="1078575"/>
                <a:gridCol w="1490969"/>
                <a:gridCol w="1015127"/>
              </a:tblGrid>
              <a:tr h="3733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Bus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Name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Voltage (in Per Unit)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% Drop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N-1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N-1-1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MCKAMY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MCKAMYRD_8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FLWRMNDS1_8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36.20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LEWISVILLE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38.60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MOUND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MCKAMY_T8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COPPELL_8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36.40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COPPELL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36.40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GRAPEVINE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26.80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IBM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0.754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24.60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8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Study </a:t>
            </a:r>
            <a:r>
              <a:rPr lang="en-US" dirty="0" smtClean="0"/>
              <a:t>Results – Grapevine Project Implemented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35360"/>
              </p:ext>
            </p:extLst>
          </p:nvPr>
        </p:nvGraphicFramePr>
        <p:xfrm>
          <a:off x="609600" y="1295400"/>
          <a:ext cx="7620000" cy="3299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6250"/>
                <a:gridCol w="483375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Contingency (NERC/ERCOT) reliability requirements</a:t>
                      </a:r>
                      <a:endParaRPr lang="en-US" sz="1600" dirty="0" smtClean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Violation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800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P0/P1/P7</a:t>
                      </a:r>
                      <a:endParaRPr lang="en-US" sz="1600" dirty="0" smtClean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None</a:t>
                      </a:r>
                    </a:p>
                  </a:txBody>
                  <a:tcPr marL="68580" marR="6858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P3 (G-1+N-1)</a:t>
                      </a:r>
                      <a:endParaRPr lang="en-US" sz="1600" dirty="0" smtClean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None</a:t>
                      </a:r>
                    </a:p>
                  </a:txBody>
                  <a:tcPr marL="68580" marR="68580" marT="0" marB="0"/>
                </a:tc>
              </a:tr>
              <a:tr h="7763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P6 (X-1+N-1)</a:t>
                      </a:r>
                      <a:endParaRPr lang="en-US" sz="1600" dirty="0" smtClean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800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Voltage violations of concern are resolved with this new project under N-1-1 conditions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161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ERCOT is looking at possible alternatives if any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Final Results and Report in June RPG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Any Stakeholder Comments: rpg@ercot.com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14753</TotalTime>
  <Words>310</Words>
  <Application>Microsoft Office PowerPoint</Application>
  <PresentationFormat>On-screen Show (4:3)</PresentationFormat>
  <Paragraphs>149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Overview</vt:lpstr>
      <vt:lpstr>Grapevine Switching Station </vt:lpstr>
      <vt:lpstr>Grapevine Project Key Changes</vt:lpstr>
      <vt:lpstr>Steady State Study Assumptions</vt:lpstr>
      <vt:lpstr>Preliminary Study Results </vt:lpstr>
      <vt:lpstr>Preliminary Study Results – Grapevine Project Implemented 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Pappu, Ajay</cp:lastModifiedBy>
  <cp:revision>164</cp:revision>
  <cp:lastPrinted>2016-01-21T20:53:15Z</cp:lastPrinted>
  <dcterms:created xsi:type="dcterms:W3CDTF">2016-01-21T15:20:31Z</dcterms:created>
  <dcterms:modified xsi:type="dcterms:W3CDTF">2018-05-21T21:09:00Z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