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6"/>
  </p:notesMasterIdLst>
  <p:handoutMasterIdLst>
    <p:handoutMasterId r:id="rId17"/>
  </p:handoutMasterIdLst>
  <p:sldIdLst>
    <p:sldId id="260" r:id="rId7"/>
    <p:sldId id="258" r:id="rId8"/>
    <p:sldId id="306" r:id="rId9"/>
    <p:sldId id="308" r:id="rId10"/>
    <p:sldId id="310" r:id="rId11"/>
    <p:sldId id="309" r:id="rId12"/>
    <p:sldId id="307" r:id="rId13"/>
    <p:sldId id="303" r:id="rId14"/>
    <p:sldId id="274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539" autoAdjust="0"/>
  </p:normalViewPr>
  <p:slideViewPr>
    <p:cSldViewPr showGuides="1">
      <p:cViewPr varScale="1">
        <p:scale>
          <a:sx n="74" d="100"/>
          <a:sy n="74" d="100"/>
        </p:scale>
        <p:origin x="1260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99" d="100"/>
          <a:sy n="99" d="100"/>
        </p:scale>
        <p:origin x="3528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9483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Total MW increase in co-incident value</a:t>
            </a:r>
          </a:p>
          <a:p>
            <a:endParaRPr lang="en-US" dirty="0"/>
          </a:p>
          <a:p>
            <a:r>
              <a:rPr lang="en-US" dirty="0" smtClean="0"/>
              <a:t>Austin Energy</a:t>
            </a:r>
          </a:p>
          <a:p>
            <a:r>
              <a:rPr lang="en-US" dirty="0" smtClean="0"/>
              <a:t>ONCOR</a:t>
            </a:r>
          </a:p>
          <a:p>
            <a:r>
              <a:rPr lang="en-US" dirty="0" err="1" smtClean="0"/>
              <a:t>CapMetro</a:t>
            </a:r>
            <a:endParaRPr lang="en-US" dirty="0" smtClean="0"/>
          </a:p>
          <a:p>
            <a:r>
              <a:rPr lang="en-US" dirty="0" smtClean="0"/>
              <a:t>American Trucking </a:t>
            </a:r>
            <a:r>
              <a:rPr lang="en-US" dirty="0" err="1" smtClean="0"/>
              <a:t>Assoc</a:t>
            </a:r>
            <a:endParaRPr lang="en-US" dirty="0" smtClean="0"/>
          </a:p>
          <a:p>
            <a:r>
              <a:rPr lang="en-US" dirty="0" smtClean="0"/>
              <a:t>Owner-operator Independent Drivers Assoc.</a:t>
            </a:r>
          </a:p>
          <a:p>
            <a:r>
              <a:rPr lang="en-US" dirty="0" smtClean="0"/>
              <a:t>North Central Texas Council of </a:t>
            </a:r>
            <a:r>
              <a:rPr lang="en-US" dirty="0" err="1" smtClean="0"/>
              <a:t>Goverments</a:t>
            </a:r>
            <a:endParaRPr lang="en-US" dirty="0" smtClean="0"/>
          </a:p>
          <a:p>
            <a:r>
              <a:rPr lang="en-US" dirty="0" smtClean="0"/>
              <a:t>TxDot.gov</a:t>
            </a:r>
          </a:p>
          <a:p>
            <a:r>
              <a:rPr lang="en-US" dirty="0" smtClean="0"/>
              <a:t>FERC</a:t>
            </a:r>
          </a:p>
          <a:p>
            <a:endParaRPr lang="en-US" dirty="0"/>
          </a:p>
          <a:p>
            <a:r>
              <a:rPr lang="en-US" dirty="0" smtClean="0"/>
              <a:t>Love’s Truck Stops</a:t>
            </a:r>
          </a:p>
          <a:p>
            <a:r>
              <a:rPr lang="en-US" dirty="0" smtClean="0"/>
              <a:t>Flying J Truck stops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8800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19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4442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6402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9848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60936D-1B0E-4378-81E3-1E7560E21D2B}" type="slidenum">
              <a:rPr lang="en-US" smtClean="0"/>
              <a:pPr/>
              <a:t>9</a:t>
            </a:fld>
            <a:endParaRPr lang="en-US" dirty="0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603591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29250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6" Type="http://schemas.openxmlformats.org/officeDocument/2006/relationships/hyperlink" Target="mailto:sandeep.borkar@ercot.com" TargetMode="External"/><Relationship Id="rId5" Type="http://schemas.openxmlformats.org/officeDocument/2006/relationships/hyperlink" Target="mailto:douglas.murray@ercot.com" TargetMode="External"/><Relationship Id="rId4" Type="http://schemas.openxmlformats.org/officeDocument/2006/relationships/hyperlink" Target="mailto:julie.jin@ercot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646034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2018 LTSA Update </a:t>
            </a:r>
            <a:endParaRPr lang="en-US" sz="2800" b="1" dirty="0"/>
          </a:p>
          <a:p>
            <a:endParaRPr lang="en-US" sz="2400" b="1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Regional Planning </a:t>
            </a:r>
            <a:r>
              <a:rPr lang="en-US" sz="2400" dirty="0" smtClean="0"/>
              <a:t>Group Meeting</a:t>
            </a:r>
            <a:endParaRPr lang="en-US" sz="2400" dirty="0"/>
          </a:p>
          <a:p>
            <a:r>
              <a:rPr lang="en-US" sz="2400" dirty="0" smtClean="0"/>
              <a:t>May 22, 2018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828800" y="685800"/>
            <a:ext cx="6858000" cy="5486400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b="1" dirty="0" smtClean="0"/>
              <a:t>Agenda</a:t>
            </a:r>
          </a:p>
          <a:p>
            <a:pPr>
              <a:spcBef>
                <a:spcPts val="1200"/>
              </a:spcBef>
            </a:pPr>
            <a:r>
              <a:rPr lang="en-US" sz="2400" dirty="0" smtClean="0"/>
              <a:t>Results of completed scenarios</a:t>
            </a:r>
          </a:p>
          <a:p>
            <a:pPr lvl="1">
              <a:spcBef>
                <a:spcPts val="1200"/>
              </a:spcBef>
            </a:pPr>
            <a:r>
              <a:rPr lang="en-US" sz="2000" dirty="0" smtClean="0"/>
              <a:t>High Renewable Cost</a:t>
            </a:r>
          </a:p>
          <a:p>
            <a:pPr lvl="1">
              <a:spcBef>
                <a:spcPts val="1200"/>
              </a:spcBef>
            </a:pPr>
            <a:r>
              <a:rPr lang="en-US" sz="2000" dirty="0" smtClean="0"/>
              <a:t>Emerging Technologies</a:t>
            </a:r>
          </a:p>
          <a:p>
            <a:pPr>
              <a:spcBef>
                <a:spcPts val="1800"/>
              </a:spcBef>
            </a:pPr>
            <a:r>
              <a:rPr lang="en-US" sz="2400" dirty="0" smtClean="0"/>
              <a:t>Next Step</a:t>
            </a: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 smtClean="0"/>
              <a:t>High Renewable Cost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40018"/>
            <a:ext cx="3581400" cy="761999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sz="1600" dirty="0" smtClean="0"/>
              <a:t>Included 30% tariff for PV panels</a:t>
            </a:r>
          </a:p>
          <a:p>
            <a:pPr>
              <a:spcBef>
                <a:spcPts val="1200"/>
              </a:spcBef>
            </a:pPr>
            <a:r>
              <a:rPr lang="en-US" sz="1600" dirty="0" smtClean="0"/>
              <a:t>Reserve </a:t>
            </a:r>
            <a:r>
              <a:rPr lang="en-US" sz="1600" dirty="0"/>
              <a:t>margin in final </a:t>
            </a:r>
            <a:r>
              <a:rPr lang="en-US" sz="1600" dirty="0" smtClean="0"/>
              <a:t>year:6.2%</a:t>
            </a:r>
          </a:p>
          <a:p>
            <a:pPr>
              <a:spcBef>
                <a:spcPts val="1200"/>
              </a:spcBef>
            </a:pPr>
            <a:r>
              <a:rPr lang="en-US" sz="1600" dirty="0" smtClean="0"/>
              <a:t>Built 9,500 MW gas generation</a:t>
            </a:r>
            <a:endParaRPr lang="en-US" sz="1600" dirty="0"/>
          </a:p>
          <a:p>
            <a:pPr>
              <a:spcBef>
                <a:spcPts val="1200"/>
              </a:spcBef>
            </a:pPr>
            <a:r>
              <a:rPr lang="en-US" sz="1600" dirty="0" smtClean="0"/>
              <a:t>Built 11,500 MW solar</a:t>
            </a:r>
          </a:p>
          <a:p>
            <a:pPr>
              <a:spcBef>
                <a:spcPts val="1200"/>
              </a:spcBef>
            </a:pPr>
            <a:r>
              <a:rPr lang="en-US" sz="1600" dirty="0" smtClean="0"/>
              <a:t>Built 4,200 MW wind</a:t>
            </a:r>
          </a:p>
          <a:p>
            <a:pPr>
              <a:spcBef>
                <a:spcPts val="1200"/>
              </a:spcBef>
            </a:pPr>
            <a:r>
              <a:rPr lang="en-US" sz="1600" dirty="0" smtClean="0"/>
              <a:t>Total retirement was 6,271 MW</a:t>
            </a:r>
          </a:p>
          <a:p>
            <a:pPr>
              <a:spcBef>
                <a:spcPts val="1200"/>
              </a:spcBef>
            </a:pPr>
            <a:r>
              <a:rPr lang="en-US" sz="1600" dirty="0" smtClean="0"/>
              <a:t>Unserved </a:t>
            </a:r>
            <a:r>
              <a:rPr lang="en-US" sz="1600" dirty="0"/>
              <a:t>energy in </a:t>
            </a:r>
            <a:r>
              <a:rPr lang="en-US" sz="1600" dirty="0" smtClean="0"/>
              <a:t>2023 and 2033. Shortages mainly occur hours 15 through 17 in 2023 and hours 20 thru 21 in 2033. Maximum magnitude is over 3,000 MW in both years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5200" y="685800"/>
            <a:ext cx="5638800" cy="5782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2595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Emerging Technology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534400" cy="2286000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n-US" sz="2000" dirty="0" smtClean="0"/>
              <a:t>Gas price – 2018 AEO HOG case.</a:t>
            </a:r>
          </a:p>
          <a:p>
            <a:pPr>
              <a:spcBef>
                <a:spcPts val="1200"/>
              </a:spcBef>
            </a:pPr>
            <a:r>
              <a:rPr lang="en-US" sz="2000" dirty="0" smtClean="0"/>
              <a:t>Scenario included by 2033:</a:t>
            </a:r>
          </a:p>
          <a:p>
            <a:pPr marL="457200" lvl="1" indent="0">
              <a:spcBef>
                <a:spcPts val="1200"/>
              </a:spcBef>
              <a:buNone/>
            </a:pPr>
            <a:endParaRPr lang="en-US" sz="1600" dirty="0" smtClean="0"/>
          </a:p>
          <a:p>
            <a:pPr marL="457200" lvl="1" indent="0">
              <a:spcBef>
                <a:spcPts val="600"/>
              </a:spcBef>
              <a:buNone/>
            </a:pPr>
            <a:endParaRPr lang="en-US" sz="16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/>
              <a:t>	</a:t>
            </a:r>
          </a:p>
          <a:p>
            <a:endParaRPr lang="en-US" sz="2000" dirty="0" smtClean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52400" y="3505200"/>
            <a:ext cx="8534400" cy="30623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Charging patterns for all three still occurs mostly at night.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–"/>
            </a:pPr>
            <a:r>
              <a:rPr lang="en-US" sz="1600" dirty="0" smtClean="0"/>
              <a:t>Total MW increase over 18,500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–"/>
            </a:pPr>
            <a:r>
              <a:rPr lang="en-US" sz="1600" dirty="0" smtClean="0"/>
              <a:t>Occurs at Midnight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–"/>
            </a:pPr>
            <a:r>
              <a:rPr lang="en-US" sz="1600" dirty="0" smtClean="0"/>
              <a:t>5,000 to 6,000 MW during peak hours</a:t>
            </a:r>
          </a:p>
          <a:p>
            <a:pPr marL="742950" lvl="1" indent="-285750">
              <a:spcBef>
                <a:spcPts val="1200"/>
              </a:spcBef>
              <a:buFont typeface="Arial" panose="020B0604020202020204" pitchFamily="34" charset="0"/>
              <a:buChar char="–"/>
            </a:pPr>
            <a:endParaRPr lang="en-US" dirty="0" smtClean="0"/>
          </a:p>
          <a:p>
            <a:pPr marL="742950" lvl="1" indent="-285750">
              <a:spcBef>
                <a:spcPts val="1200"/>
              </a:spcBef>
              <a:buFont typeface="Arial" panose="020B0604020202020204" pitchFamily="34" charset="0"/>
              <a:buChar char="–"/>
            </a:pPr>
            <a:endParaRPr lang="en-US" dirty="0" smtClean="0"/>
          </a:p>
          <a:p>
            <a:pPr>
              <a:spcBef>
                <a:spcPts val="1200"/>
              </a:spcBef>
            </a:pPr>
            <a:endParaRPr lang="en-US" dirty="0" smtClean="0"/>
          </a:p>
          <a:p>
            <a:pPr>
              <a:spcBef>
                <a:spcPts val="1200"/>
              </a:spcBef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1982220"/>
            <a:ext cx="5674107" cy="129438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0" y="3872138"/>
            <a:ext cx="4279280" cy="257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76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458200" cy="1143000"/>
          </a:xfrm>
        </p:spPr>
        <p:txBody>
          <a:bodyPr/>
          <a:lstStyle/>
          <a:p>
            <a:r>
              <a:rPr lang="en-US" dirty="0" smtClean="0"/>
              <a:t>Emerging Technology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73153"/>
            <a:ext cx="8534400" cy="609600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n-US" sz="2000" dirty="0" smtClean="0"/>
              <a:t>Hourly charging patterns</a:t>
            </a:r>
          </a:p>
          <a:p>
            <a:pPr>
              <a:spcBef>
                <a:spcPts val="1200"/>
              </a:spcBef>
            </a:pPr>
            <a:r>
              <a:rPr lang="en-US" sz="2000" dirty="0" smtClean="0"/>
              <a:t>Assumes some control during the day</a:t>
            </a:r>
          </a:p>
          <a:p>
            <a:pPr>
              <a:spcBef>
                <a:spcPts val="1200"/>
              </a:spcBef>
            </a:pPr>
            <a:r>
              <a:rPr lang="en-US" sz="2000" dirty="0" smtClean="0"/>
              <a:t>Values are percent of </a:t>
            </a:r>
            <a:r>
              <a:rPr lang="en-US" sz="2000" dirty="0" smtClean="0"/>
              <a:t>charge </a:t>
            </a:r>
            <a:r>
              <a:rPr lang="en-US" sz="2000" dirty="0" smtClean="0"/>
              <a:t>in each hour</a:t>
            </a:r>
            <a:endParaRPr lang="en-US" sz="2000" dirty="0"/>
          </a:p>
          <a:p>
            <a:pPr>
              <a:spcBef>
                <a:spcPts val="1200"/>
              </a:spcBef>
            </a:pPr>
            <a:endParaRPr lang="en-US" sz="2000" dirty="0" smtClean="0"/>
          </a:p>
          <a:p>
            <a:pPr marL="0" indent="0">
              <a:spcBef>
                <a:spcPts val="1200"/>
              </a:spcBef>
              <a:buNone/>
            </a:pPr>
            <a:endParaRPr lang="en-US" sz="2000" dirty="0" smtClean="0"/>
          </a:p>
          <a:p>
            <a:pPr marL="457200" lvl="1" indent="0">
              <a:spcBef>
                <a:spcPts val="1200"/>
              </a:spcBef>
              <a:buNone/>
            </a:pPr>
            <a:endParaRPr lang="en-US" sz="1600" dirty="0" smtClean="0"/>
          </a:p>
          <a:p>
            <a:pPr marL="457200" lvl="1" indent="0">
              <a:spcBef>
                <a:spcPts val="600"/>
              </a:spcBef>
              <a:buNone/>
            </a:pPr>
            <a:endParaRPr lang="en-US" sz="16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/>
              <a:t>	</a:t>
            </a:r>
          </a:p>
          <a:p>
            <a:endParaRPr lang="en-US" sz="2000" dirty="0" smtClean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0401" y="2663190"/>
            <a:ext cx="5859790" cy="350901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400" y="2436163"/>
            <a:ext cx="3015748" cy="3812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606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Emerging Technology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534400" cy="609600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n-US" sz="2000" dirty="0" smtClean="0"/>
              <a:t>Penetration rates</a:t>
            </a:r>
          </a:p>
          <a:p>
            <a:pPr marL="0" indent="0">
              <a:spcBef>
                <a:spcPts val="1200"/>
              </a:spcBef>
              <a:buNone/>
            </a:pPr>
            <a:endParaRPr lang="en-US" sz="2000" dirty="0" smtClean="0"/>
          </a:p>
          <a:p>
            <a:pPr marL="457200" lvl="1" indent="0">
              <a:spcBef>
                <a:spcPts val="1200"/>
              </a:spcBef>
              <a:buNone/>
            </a:pPr>
            <a:endParaRPr lang="en-US" sz="1600" dirty="0" smtClean="0"/>
          </a:p>
          <a:p>
            <a:pPr marL="457200" lvl="1" indent="0">
              <a:spcBef>
                <a:spcPts val="600"/>
              </a:spcBef>
              <a:buNone/>
            </a:pPr>
            <a:endParaRPr lang="en-US" sz="16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/>
              <a:t>	</a:t>
            </a:r>
          </a:p>
          <a:p>
            <a:endParaRPr lang="en-US" sz="2000" dirty="0" smtClean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8200" y="1422967"/>
            <a:ext cx="3667982" cy="196130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5800" y="3595710"/>
            <a:ext cx="3246677" cy="250029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48200" y="3642360"/>
            <a:ext cx="3733800" cy="237744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7200" y="1399351"/>
            <a:ext cx="3512820" cy="2110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610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Emerging Technology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40018"/>
            <a:ext cx="3657600" cy="761999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sz="1600" dirty="0" smtClean="0"/>
              <a:t>Reserve </a:t>
            </a:r>
            <a:r>
              <a:rPr lang="en-US" sz="1600" dirty="0"/>
              <a:t>margin in final </a:t>
            </a:r>
            <a:r>
              <a:rPr lang="en-US" sz="1600" dirty="0" smtClean="0"/>
              <a:t>year: 9.9%</a:t>
            </a:r>
          </a:p>
          <a:p>
            <a:pPr>
              <a:spcBef>
                <a:spcPts val="1200"/>
              </a:spcBef>
            </a:pPr>
            <a:r>
              <a:rPr lang="en-US" sz="1600" dirty="0" smtClean="0"/>
              <a:t>Built 15,000 MW gas generation</a:t>
            </a:r>
            <a:endParaRPr lang="en-US" sz="1600" dirty="0"/>
          </a:p>
          <a:p>
            <a:pPr>
              <a:spcBef>
                <a:spcPts val="1200"/>
              </a:spcBef>
            </a:pPr>
            <a:r>
              <a:rPr lang="en-US" sz="1600" dirty="0" smtClean="0"/>
              <a:t>Built 10,400 MW solar</a:t>
            </a:r>
          </a:p>
          <a:p>
            <a:pPr>
              <a:spcBef>
                <a:spcPts val="1200"/>
              </a:spcBef>
            </a:pPr>
            <a:r>
              <a:rPr lang="en-US" sz="1600" dirty="0" smtClean="0"/>
              <a:t>Built 2,200 MW wind</a:t>
            </a:r>
          </a:p>
          <a:p>
            <a:pPr>
              <a:spcBef>
                <a:spcPts val="1200"/>
              </a:spcBef>
            </a:pPr>
            <a:r>
              <a:rPr lang="en-US" sz="1600" dirty="0" smtClean="0"/>
              <a:t>Built 550 MW batteries</a:t>
            </a:r>
          </a:p>
          <a:p>
            <a:pPr>
              <a:spcBef>
                <a:spcPts val="1200"/>
              </a:spcBef>
            </a:pPr>
            <a:r>
              <a:rPr lang="en-US" sz="1600" dirty="0" smtClean="0"/>
              <a:t>Total retirement was 1,723 MW</a:t>
            </a:r>
          </a:p>
          <a:p>
            <a:pPr>
              <a:spcBef>
                <a:spcPts val="1200"/>
              </a:spcBef>
            </a:pPr>
            <a:r>
              <a:rPr lang="en-US" sz="1600" dirty="0" smtClean="0"/>
              <a:t>Unserved </a:t>
            </a:r>
            <a:r>
              <a:rPr lang="en-US" sz="1600" dirty="0"/>
              <a:t>energy in </a:t>
            </a:r>
            <a:r>
              <a:rPr lang="en-US" sz="1600" dirty="0" smtClean="0"/>
              <a:t>2033 Shortages occur hours 21 thru 23. Maximum magnitude is over 5,000 MW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7600" y="1066800"/>
            <a:ext cx="5410200" cy="5223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9569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Sensitivity cases</a:t>
            </a:r>
          </a:p>
          <a:p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002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Questions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828675"/>
            <a:ext cx="8229600" cy="5116513"/>
          </a:xfrm>
          <a:prstGeom prst="rect">
            <a:avLst/>
          </a:prstGeom>
        </p:spPr>
        <p:txBody>
          <a:bodyPr/>
          <a:lstStyle/>
          <a:p>
            <a:pPr lvl="1" eaLnBrk="1" hangingPunct="1">
              <a:tabLst>
                <a:tab pos="5888038" algn="dec"/>
              </a:tabLst>
            </a:pPr>
            <a:endParaRPr lang="en-US" dirty="0" smtClean="0"/>
          </a:p>
          <a:p>
            <a:pPr eaLnBrk="1" hangingPunct="1">
              <a:tabLst>
                <a:tab pos="5888038" algn="dec"/>
              </a:tabLst>
            </a:pPr>
            <a:endParaRPr lang="en-US" dirty="0" smtClean="0">
              <a:solidFill>
                <a:srgbClr val="CC0000"/>
              </a:solidFill>
            </a:endParaRPr>
          </a:p>
          <a:p>
            <a:pPr eaLnBrk="1" hangingPunct="1">
              <a:tabLst>
                <a:tab pos="5888038" algn="dec"/>
              </a:tabLst>
            </a:pPr>
            <a:endParaRPr lang="en-US" dirty="0" smtClean="0"/>
          </a:p>
        </p:txBody>
      </p:sp>
      <p:pic>
        <p:nvPicPr>
          <p:cNvPr id="1026" name="Picture 2" descr="C:\Users\jtamby\Desktop\ERCOT\0 Presentations Final\PowerPoint Sized Images 2.8.13\Wind Farm 002_c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3425" y="3003928"/>
            <a:ext cx="3686175" cy="29412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42925" y="828675"/>
            <a:ext cx="729614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Contact info:</a:t>
            </a:r>
          </a:p>
          <a:p>
            <a:endParaRPr lang="en-US" dirty="0" smtClean="0"/>
          </a:p>
          <a:p>
            <a:r>
              <a:rPr lang="en-US" dirty="0" smtClean="0"/>
              <a:t>	Julie Jin			Doug Murray</a:t>
            </a:r>
          </a:p>
          <a:p>
            <a:r>
              <a:rPr lang="en-US" dirty="0" smtClean="0"/>
              <a:t>	</a:t>
            </a:r>
            <a:r>
              <a:rPr lang="en-US" dirty="0" smtClean="0">
                <a:hlinkClick r:id="rId4"/>
              </a:rPr>
              <a:t>julie.jin@ercot.com</a:t>
            </a:r>
            <a:r>
              <a:rPr lang="en-US" dirty="0" smtClean="0"/>
              <a:t> 	</a:t>
            </a:r>
            <a:r>
              <a:rPr lang="en-US" dirty="0" smtClean="0">
                <a:hlinkClick r:id="rId5"/>
              </a:rPr>
              <a:t>douglas.murray@ercot.com</a:t>
            </a:r>
            <a:endParaRPr lang="en-US" dirty="0"/>
          </a:p>
          <a:p>
            <a:r>
              <a:rPr lang="en-US" dirty="0" smtClean="0"/>
              <a:t>	512.248.3982	</a:t>
            </a:r>
            <a:r>
              <a:rPr lang="en-US" dirty="0"/>
              <a:t>	</a:t>
            </a:r>
            <a:r>
              <a:rPr lang="en-US" dirty="0" smtClean="0"/>
              <a:t>512.248.6908 		</a:t>
            </a:r>
          </a:p>
          <a:p>
            <a:endParaRPr lang="en-US" dirty="0"/>
          </a:p>
          <a:p>
            <a:r>
              <a:rPr lang="en-US" dirty="0" smtClean="0"/>
              <a:t>	Sandeep Borkar</a:t>
            </a:r>
          </a:p>
          <a:p>
            <a:r>
              <a:rPr lang="en-US" dirty="0"/>
              <a:t>	</a:t>
            </a:r>
            <a:r>
              <a:rPr lang="en-US" dirty="0" smtClean="0">
                <a:hlinkClick r:id="rId6"/>
              </a:rPr>
              <a:t>sandeep.borkar@ercot.com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512.248.6642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29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11385</TotalTime>
  <Words>258</Words>
  <Application>Microsoft Office PowerPoint</Application>
  <PresentationFormat>On-screen Show (4:3)</PresentationFormat>
  <Paragraphs>94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1_Custom Design</vt:lpstr>
      <vt:lpstr>Office Theme</vt:lpstr>
      <vt:lpstr>Custom Design</vt:lpstr>
      <vt:lpstr>PowerPoint Presentation</vt:lpstr>
      <vt:lpstr>PowerPoint Presentation</vt:lpstr>
      <vt:lpstr>High Renewable Cost</vt:lpstr>
      <vt:lpstr>Emerging Technology </vt:lpstr>
      <vt:lpstr>Emerging Technology </vt:lpstr>
      <vt:lpstr>Emerging Technology </vt:lpstr>
      <vt:lpstr>Emerging Technology</vt:lpstr>
      <vt:lpstr>Next Step</vt:lpstr>
      <vt:lpstr>Questions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Murray, Douglas</cp:lastModifiedBy>
  <cp:revision>286</cp:revision>
  <cp:lastPrinted>2016-01-21T20:53:15Z</cp:lastPrinted>
  <dcterms:created xsi:type="dcterms:W3CDTF">2016-01-21T15:20:31Z</dcterms:created>
  <dcterms:modified xsi:type="dcterms:W3CDTF">2018-05-21T20:09:27Z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