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06" r:id="rId9"/>
    <p:sldId id="308" r:id="rId10"/>
    <p:sldId id="310" r:id="rId11"/>
    <p:sldId id="309" r:id="rId12"/>
    <p:sldId id="307" r:id="rId13"/>
    <p:sldId id="303" r:id="rId14"/>
    <p:sldId id="27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39" autoAdjust="0"/>
  </p:normalViewPr>
  <p:slideViewPr>
    <p:cSldViewPr showGuides="1"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4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MW increase in co-incident value</a:t>
            </a:r>
          </a:p>
          <a:p>
            <a:endParaRPr lang="en-US" dirty="0"/>
          </a:p>
          <a:p>
            <a:r>
              <a:rPr lang="en-US" dirty="0" smtClean="0"/>
              <a:t>Austin Energy</a:t>
            </a:r>
          </a:p>
          <a:p>
            <a:r>
              <a:rPr lang="en-US" dirty="0" smtClean="0"/>
              <a:t>ONCOR</a:t>
            </a:r>
          </a:p>
          <a:p>
            <a:r>
              <a:rPr lang="en-US" dirty="0" err="1" smtClean="0"/>
              <a:t>CapMetro</a:t>
            </a:r>
            <a:endParaRPr lang="en-US" dirty="0" smtClean="0"/>
          </a:p>
          <a:p>
            <a:r>
              <a:rPr lang="en-US" dirty="0" smtClean="0"/>
              <a:t>American Trucking </a:t>
            </a:r>
            <a:r>
              <a:rPr lang="en-US" dirty="0" err="1" smtClean="0"/>
              <a:t>Assoc</a:t>
            </a:r>
            <a:endParaRPr lang="en-US" dirty="0" smtClean="0"/>
          </a:p>
          <a:p>
            <a:r>
              <a:rPr lang="en-US" dirty="0" smtClean="0"/>
              <a:t>Owner-operator Independent Drivers Assoc.</a:t>
            </a:r>
          </a:p>
          <a:p>
            <a:r>
              <a:rPr lang="en-US" dirty="0" smtClean="0"/>
              <a:t>North Central Texas Council of </a:t>
            </a:r>
            <a:r>
              <a:rPr lang="en-US" dirty="0" err="1" smtClean="0"/>
              <a:t>Goverments</a:t>
            </a:r>
            <a:endParaRPr lang="en-US" dirty="0" smtClean="0"/>
          </a:p>
          <a:p>
            <a:r>
              <a:rPr lang="en-US" dirty="0" smtClean="0"/>
              <a:t>TxDot.gov</a:t>
            </a:r>
          </a:p>
          <a:p>
            <a:r>
              <a:rPr lang="en-US" dirty="0" smtClean="0"/>
              <a:t>FERC</a:t>
            </a:r>
          </a:p>
          <a:p>
            <a:endParaRPr lang="en-US" dirty="0"/>
          </a:p>
          <a:p>
            <a:r>
              <a:rPr lang="en-US" dirty="0" smtClean="0"/>
              <a:t>Love’s Truck Stops</a:t>
            </a:r>
          </a:p>
          <a:p>
            <a:r>
              <a:rPr lang="en-US" dirty="0" smtClean="0"/>
              <a:t>Flying J Truck stops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0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1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4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40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84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0936D-1B0E-4378-81E3-1E7560E21D2B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035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2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andeep.borkar@ercot.com" TargetMode="External"/><Relationship Id="rId5" Type="http://schemas.openxmlformats.org/officeDocument/2006/relationships/hyperlink" Target="mailto:douglas.murray@ercot.com" TargetMode="External"/><Relationship Id="rId4" Type="http://schemas.openxmlformats.org/officeDocument/2006/relationships/hyperlink" Target="mailto:julie.jin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2018 LTSA Update </a:t>
            </a:r>
            <a:endParaRPr lang="en-US" sz="2800" b="1" dirty="0"/>
          </a:p>
          <a:p>
            <a:endParaRPr lang="en-US" sz="2400" b="1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Regional Planning </a:t>
            </a:r>
            <a:r>
              <a:rPr lang="en-US" sz="2400" dirty="0" smtClean="0"/>
              <a:t>Group Meeting</a:t>
            </a:r>
            <a:endParaRPr lang="en-US" sz="2400" dirty="0"/>
          </a:p>
          <a:p>
            <a:r>
              <a:rPr lang="en-US" sz="2400" dirty="0" smtClean="0"/>
              <a:t>May 22,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685800"/>
            <a:ext cx="68580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 smtClean="0"/>
              <a:t>Agenda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Results of completed scenarios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High Renewable Cost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Emerging Technologies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Next Step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High Renewable Cost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018"/>
            <a:ext cx="3581400" cy="7619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600" dirty="0" smtClean="0"/>
              <a:t>Included 30% tariff for PV panels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Reserve </a:t>
            </a:r>
            <a:r>
              <a:rPr lang="en-US" sz="1600" dirty="0"/>
              <a:t>margin in final </a:t>
            </a:r>
            <a:r>
              <a:rPr lang="en-US" sz="1600" dirty="0" smtClean="0"/>
              <a:t>year:6.2%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9,500 MW gas generation</a:t>
            </a:r>
            <a:endParaRPr lang="en-US" sz="1600" dirty="0"/>
          </a:p>
          <a:p>
            <a:pPr>
              <a:spcBef>
                <a:spcPts val="1200"/>
              </a:spcBef>
            </a:pPr>
            <a:r>
              <a:rPr lang="en-US" sz="1600" dirty="0" smtClean="0"/>
              <a:t>Built 11,500 MW solar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4,200 MW wind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Total retirement was 6,271 MW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Unserved </a:t>
            </a:r>
            <a:r>
              <a:rPr lang="en-US" sz="1600" dirty="0"/>
              <a:t>energy in </a:t>
            </a:r>
            <a:r>
              <a:rPr lang="en-US" sz="1600" dirty="0" smtClean="0"/>
              <a:t>2023 and 2033. Shortages mainly occur hours 15 through 17 in 2023 and hours 20 thru 21 in 2033. Maximum magnitude is over 3,000 MW in both years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685800"/>
            <a:ext cx="5638800" cy="578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2286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Gas price – 2018 AEO HOG case.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Scenario included by 2033: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US" sz="1600" dirty="0" smtClean="0"/>
          </a:p>
          <a:p>
            <a:pPr marL="457200" lvl="1" indent="0">
              <a:spcBef>
                <a:spcPts val="60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3505200"/>
            <a:ext cx="85344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Charging patterns for all three still occurs mostly at night.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sz="1600" dirty="0" smtClean="0"/>
              <a:t>Total MW increase over 18,500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sz="1600" dirty="0" smtClean="0"/>
              <a:t>Occurs at Midnight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sz="1600" dirty="0" smtClean="0"/>
              <a:t>5,000 to 6,000 MW during peak hours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–"/>
            </a:pPr>
            <a:endParaRPr lang="en-US" dirty="0" smtClean="0"/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–"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982220"/>
            <a:ext cx="5674107" cy="12943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872138"/>
            <a:ext cx="4279280" cy="25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 smtClean="0"/>
              <a:t>Emerging 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3153"/>
            <a:ext cx="8534400" cy="609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Hourly charging patterns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Assumes some control during the day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Values are percent of </a:t>
            </a:r>
            <a:r>
              <a:rPr lang="en-US" sz="2000" dirty="0" smtClean="0"/>
              <a:t>charge </a:t>
            </a:r>
            <a:r>
              <a:rPr lang="en-US" sz="2000" dirty="0" smtClean="0"/>
              <a:t>in each hour</a:t>
            </a: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 smtClean="0"/>
          </a:p>
          <a:p>
            <a:pPr marL="0" indent="0">
              <a:spcBef>
                <a:spcPts val="1200"/>
              </a:spcBef>
              <a:buNone/>
            </a:pPr>
            <a:endParaRPr lang="en-US" sz="2000" dirty="0" smtClean="0"/>
          </a:p>
          <a:p>
            <a:pPr marL="457200" lvl="1" indent="0">
              <a:spcBef>
                <a:spcPts val="1200"/>
              </a:spcBef>
              <a:buNone/>
            </a:pPr>
            <a:endParaRPr lang="en-US" sz="1600" dirty="0" smtClean="0"/>
          </a:p>
          <a:p>
            <a:pPr marL="457200" lvl="1" indent="0">
              <a:spcBef>
                <a:spcPts val="60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1" y="2663190"/>
            <a:ext cx="5859790" cy="35090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436163"/>
            <a:ext cx="3015748" cy="381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609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Penetration rates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000" dirty="0" smtClean="0"/>
          </a:p>
          <a:p>
            <a:pPr marL="457200" lvl="1" indent="0">
              <a:spcBef>
                <a:spcPts val="1200"/>
              </a:spcBef>
              <a:buNone/>
            </a:pPr>
            <a:endParaRPr lang="en-US" sz="1600" dirty="0" smtClean="0"/>
          </a:p>
          <a:p>
            <a:pPr marL="457200" lvl="1" indent="0">
              <a:spcBef>
                <a:spcPts val="60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422967"/>
            <a:ext cx="3667982" cy="19613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595710"/>
            <a:ext cx="3246677" cy="25002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642360"/>
            <a:ext cx="3733800" cy="2377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1399351"/>
            <a:ext cx="3512820" cy="211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Emerging Technology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018"/>
            <a:ext cx="3657600" cy="7619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600" dirty="0" smtClean="0"/>
              <a:t>Reserve </a:t>
            </a:r>
            <a:r>
              <a:rPr lang="en-US" sz="1600" dirty="0"/>
              <a:t>margin in final </a:t>
            </a:r>
            <a:r>
              <a:rPr lang="en-US" sz="1600" dirty="0" smtClean="0"/>
              <a:t>year: 9.9%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15,000 MW gas generation</a:t>
            </a:r>
            <a:endParaRPr lang="en-US" sz="1600" dirty="0"/>
          </a:p>
          <a:p>
            <a:pPr>
              <a:spcBef>
                <a:spcPts val="1200"/>
              </a:spcBef>
            </a:pPr>
            <a:r>
              <a:rPr lang="en-US" sz="1600" dirty="0" smtClean="0"/>
              <a:t>Built 10,400 MW solar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2,200 MW wind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Built 550 MW batteries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Total retirement was 1,723 MW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Unserved </a:t>
            </a:r>
            <a:r>
              <a:rPr lang="en-US" sz="1600" dirty="0"/>
              <a:t>energy in </a:t>
            </a:r>
            <a:r>
              <a:rPr lang="en-US" sz="1600" dirty="0" smtClean="0"/>
              <a:t>2033 Shortages occur hours 21 thru 23. Maximum magnitude is over 5,000 MW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066800"/>
            <a:ext cx="5410200" cy="522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Sensitivity cases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0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1" eaLnBrk="1" hangingPunct="1">
              <a:tabLst>
                <a:tab pos="5888038" algn="dec"/>
              </a:tabLst>
            </a:pPr>
            <a:endParaRPr lang="en-US" dirty="0" smtClean="0"/>
          </a:p>
          <a:p>
            <a:pPr eaLnBrk="1" hangingPunct="1">
              <a:tabLst>
                <a:tab pos="5888038" algn="dec"/>
              </a:tabLst>
            </a:pPr>
            <a:endParaRPr lang="en-US" dirty="0" smtClean="0">
              <a:solidFill>
                <a:srgbClr val="CC0000"/>
              </a:solidFill>
            </a:endParaRPr>
          </a:p>
          <a:p>
            <a:pPr eaLnBrk="1" hangingPunct="1">
              <a:tabLst>
                <a:tab pos="5888038" algn="dec"/>
              </a:tabLst>
            </a:pPr>
            <a:endParaRPr lang="en-US" dirty="0" smtClean="0"/>
          </a:p>
        </p:txBody>
      </p:sp>
      <p:pic>
        <p:nvPicPr>
          <p:cNvPr id="1026" name="Picture 2" descr="C:\Users\jtamby\Desktop\ERCOT\0 Presentations Final\PowerPoint Sized Images 2.8.13\Wind Farm 002_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3003928"/>
            <a:ext cx="3686175" cy="29412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2925" y="828675"/>
            <a:ext cx="72961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 info:</a:t>
            </a:r>
          </a:p>
          <a:p>
            <a:endParaRPr lang="en-US" dirty="0" smtClean="0"/>
          </a:p>
          <a:p>
            <a:r>
              <a:rPr lang="en-US" dirty="0" smtClean="0"/>
              <a:t>	Julie Jin			Doug Murray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julie.jin@ercot.com</a:t>
            </a:r>
            <a:r>
              <a:rPr lang="en-US" dirty="0" smtClean="0"/>
              <a:t> 	</a:t>
            </a:r>
            <a:r>
              <a:rPr lang="en-US" dirty="0" smtClean="0">
                <a:hlinkClick r:id="rId5"/>
              </a:rPr>
              <a:t>douglas.murray@ercot.com</a:t>
            </a:r>
            <a:endParaRPr lang="en-US" dirty="0"/>
          </a:p>
          <a:p>
            <a:r>
              <a:rPr lang="en-US" dirty="0" smtClean="0"/>
              <a:t>	512.248.3982	</a:t>
            </a:r>
            <a:r>
              <a:rPr lang="en-US" dirty="0"/>
              <a:t>	</a:t>
            </a:r>
            <a:r>
              <a:rPr lang="en-US" dirty="0" smtClean="0"/>
              <a:t>512.248.6908 		</a:t>
            </a:r>
          </a:p>
          <a:p>
            <a:endParaRPr lang="en-US" dirty="0"/>
          </a:p>
          <a:p>
            <a:r>
              <a:rPr lang="en-US" dirty="0" smtClean="0"/>
              <a:t>	Sandeep Borkar</a:t>
            </a:r>
          </a:p>
          <a:p>
            <a:r>
              <a:rPr lang="en-US" dirty="0"/>
              <a:t>	</a:t>
            </a:r>
            <a:r>
              <a:rPr lang="en-US" dirty="0" smtClean="0">
                <a:hlinkClick r:id="rId6"/>
              </a:rPr>
              <a:t>sandeep.borkar@ercot.com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512.248.6642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11385</TotalTime>
  <Words>258</Words>
  <Application>Microsoft Office PowerPoint</Application>
  <PresentationFormat>On-screen Show (4:3)</PresentationFormat>
  <Paragraphs>94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High Renewable Cost</vt:lpstr>
      <vt:lpstr>Emerging Technology </vt:lpstr>
      <vt:lpstr>Emerging Technology </vt:lpstr>
      <vt:lpstr>Emerging Technology </vt:lpstr>
      <vt:lpstr>Emerging Technology</vt:lpstr>
      <vt:lpstr>Next Step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Murray, Douglas</cp:lastModifiedBy>
  <cp:revision>286</cp:revision>
  <cp:lastPrinted>2016-01-21T20:53:15Z</cp:lastPrinted>
  <dcterms:created xsi:type="dcterms:W3CDTF">2016-01-21T15:20:31Z</dcterms:created>
  <dcterms:modified xsi:type="dcterms:W3CDTF">2018-05-21T20:09:27Z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