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67" r:id="rId5"/>
    <p:sldMasterId id="2147483669" r:id="rId6"/>
  </p:sldMasterIdLst>
  <p:notesMasterIdLst>
    <p:notesMasterId r:id="rId100"/>
  </p:notesMasterIdLst>
  <p:handoutMasterIdLst>
    <p:handoutMasterId r:id="rId101"/>
  </p:handoutMasterIdLst>
  <p:sldIdLst>
    <p:sldId id="328" r:id="rId7"/>
    <p:sldId id="329" r:id="rId8"/>
    <p:sldId id="260" r:id="rId9"/>
    <p:sldId id="431" r:id="rId10"/>
    <p:sldId id="432" r:id="rId11"/>
    <p:sldId id="433" r:id="rId12"/>
    <p:sldId id="434" r:id="rId13"/>
    <p:sldId id="440" r:id="rId14"/>
    <p:sldId id="441" r:id="rId15"/>
    <p:sldId id="424" r:id="rId16"/>
    <p:sldId id="449" r:id="rId17"/>
    <p:sldId id="435" r:id="rId18"/>
    <p:sldId id="278" r:id="rId19"/>
    <p:sldId id="546" r:id="rId20"/>
    <p:sldId id="547" r:id="rId21"/>
    <p:sldId id="548" r:id="rId22"/>
    <p:sldId id="549" r:id="rId23"/>
    <p:sldId id="550" r:id="rId24"/>
    <p:sldId id="551" r:id="rId25"/>
    <p:sldId id="552" r:id="rId26"/>
    <p:sldId id="349" r:id="rId27"/>
    <p:sldId id="351" r:id="rId28"/>
    <p:sldId id="352" r:id="rId29"/>
    <p:sldId id="420" r:id="rId30"/>
    <p:sldId id="354" r:id="rId31"/>
    <p:sldId id="358" r:id="rId32"/>
    <p:sldId id="448" r:id="rId33"/>
    <p:sldId id="529" r:id="rId34"/>
    <p:sldId id="530" r:id="rId35"/>
    <p:sldId id="540" r:id="rId36"/>
    <p:sldId id="539" r:id="rId37"/>
    <p:sldId id="474" r:id="rId38"/>
    <p:sldId id="511" r:id="rId39"/>
    <p:sldId id="515" r:id="rId40"/>
    <p:sldId id="516" r:id="rId41"/>
    <p:sldId id="520" r:id="rId42"/>
    <p:sldId id="476" r:id="rId43"/>
    <p:sldId id="519" r:id="rId44"/>
    <p:sldId id="521" r:id="rId45"/>
    <p:sldId id="522" r:id="rId46"/>
    <p:sldId id="450" r:id="rId47"/>
    <p:sldId id="451" r:id="rId48"/>
    <p:sldId id="452" r:id="rId49"/>
    <p:sldId id="453" r:id="rId50"/>
    <p:sldId id="454" r:id="rId51"/>
    <p:sldId id="538" r:id="rId52"/>
    <p:sldId id="455" r:id="rId53"/>
    <p:sldId id="456" r:id="rId54"/>
    <p:sldId id="457" r:id="rId55"/>
    <p:sldId id="458" r:id="rId56"/>
    <p:sldId id="459" r:id="rId57"/>
    <p:sldId id="461" r:id="rId58"/>
    <p:sldId id="462" r:id="rId59"/>
    <p:sldId id="463" r:id="rId60"/>
    <p:sldId id="464" r:id="rId61"/>
    <p:sldId id="465" r:id="rId62"/>
    <p:sldId id="472" r:id="rId63"/>
    <p:sldId id="466" r:id="rId64"/>
    <p:sldId id="467" r:id="rId65"/>
    <p:sldId id="473" r:id="rId66"/>
    <p:sldId id="468" r:id="rId67"/>
    <p:sldId id="469" r:id="rId68"/>
    <p:sldId id="470" r:id="rId69"/>
    <p:sldId id="471" r:id="rId70"/>
    <p:sldId id="480" r:id="rId71"/>
    <p:sldId id="481" r:id="rId72"/>
    <p:sldId id="482" r:id="rId73"/>
    <p:sldId id="484" r:id="rId74"/>
    <p:sldId id="485" r:id="rId75"/>
    <p:sldId id="479" r:id="rId76"/>
    <p:sldId id="524" r:id="rId77"/>
    <p:sldId id="523" r:id="rId78"/>
    <p:sldId id="488" r:id="rId79"/>
    <p:sldId id="489" r:id="rId80"/>
    <p:sldId id="490" r:id="rId81"/>
    <p:sldId id="491" r:id="rId82"/>
    <p:sldId id="494" r:id="rId83"/>
    <p:sldId id="495" r:id="rId84"/>
    <p:sldId id="496" r:id="rId85"/>
    <p:sldId id="493" r:id="rId86"/>
    <p:sldId id="379" r:id="rId87"/>
    <p:sldId id="505" r:id="rId88"/>
    <p:sldId id="541" r:id="rId89"/>
    <p:sldId id="542" r:id="rId90"/>
    <p:sldId id="543" r:id="rId91"/>
    <p:sldId id="544" r:id="rId92"/>
    <p:sldId id="545" r:id="rId93"/>
    <p:sldId id="504" r:id="rId94"/>
    <p:sldId id="397" r:id="rId95"/>
    <p:sldId id="502" r:id="rId96"/>
    <p:sldId id="526" r:id="rId97"/>
    <p:sldId id="527" r:id="rId98"/>
    <p:sldId id="401"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o, Nitika" initials="NVM" lastIdx="55" clrIdx="0">
    <p:extLst>
      <p:ext uri="{19B8F6BF-5375-455C-9EA6-DF929625EA0E}">
        <p15:presenceInfo xmlns:p15="http://schemas.microsoft.com/office/powerpoint/2012/main" userId="Mago, Nitika" providerId="None"/>
      </p:ext>
    </p:extLst>
  </p:cmAuthor>
  <p:cmAuthor id="2" name="Sandip " initials="SS" lastIdx="1" clrIdx="1">
    <p:extLst>
      <p:ext uri="{19B8F6BF-5375-455C-9EA6-DF929625EA0E}">
        <p15:presenceInfo xmlns:p15="http://schemas.microsoft.com/office/powerpoint/2012/main" userId="Sandip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517B"/>
    <a:srgbClr val="1B4B76"/>
    <a:srgbClr val="24517C"/>
    <a:srgbClr val="3F688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29" autoAdjust="0"/>
    <p:restoredTop sz="94660"/>
  </p:normalViewPr>
  <p:slideViewPr>
    <p:cSldViewPr snapToGrid="0" showGuides="1">
      <p:cViewPr varScale="1">
        <p:scale>
          <a:sx n="88" d="100"/>
          <a:sy n="88" d="100"/>
        </p:scale>
        <p:origin x="738" y="96"/>
      </p:cViewPr>
      <p:guideLst>
        <p:guide orient="horz" pos="2160"/>
        <p:guide pos="2856"/>
      </p:guideLst>
    </p:cSldViewPr>
  </p:slideViewPr>
  <p:notesTextViewPr>
    <p:cViewPr>
      <p:scale>
        <a:sx n="3" d="2"/>
        <a:sy n="3" d="2"/>
      </p:scale>
      <p:origin x="0" y="0"/>
    </p:cViewPr>
  </p:notesTextViewPr>
  <p:notesViewPr>
    <p:cSldViewPr snapToGrid="0"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li\Desktop\Inertia\critical%20inerti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600" b="1" baseline="0">
                <a:solidFill>
                  <a:schemeClr val="tx2"/>
                </a:solidFill>
              </a:rPr>
              <a:t>Frequency Response (Loss of 2750 MW)</a:t>
            </a:r>
            <a:endParaRPr lang="en-US" sz="1600" b="1">
              <a:solidFill>
                <a:schemeClr val="tx2"/>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'1150PFR'!$B$1</c:f>
              <c:strCache>
                <c:ptCount val="1"/>
                <c:pt idx="0">
                  <c:v>Case0</c:v>
                </c:pt>
              </c:strCache>
            </c:strRef>
          </c:tx>
          <c:spPr>
            <a:ln w="19050" cap="rnd">
              <a:solidFill>
                <a:schemeClr val="accent1"/>
              </a:solidFill>
              <a:round/>
            </a:ln>
            <a:effectLst/>
          </c:spPr>
          <c:marker>
            <c:symbol val="none"/>
          </c:marker>
          <c:xVal>
            <c:numRef>
              <c:f>'1150PFR'!$A$2:$A$99</c:f>
              <c:numCache>
                <c:formatCode>General</c:formatCode>
                <c:ptCount val="98"/>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c:v>
                </c:pt>
                <c:pt idx="62">
                  <c:v>1.2708330000000001</c:v>
                </c:pt>
                <c:pt idx="63">
                  <c:v>1.2916669999999999</c:v>
                </c:pt>
                <c:pt idx="64">
                  <c:v>1.3125</c:v>
                </c:pt>
                <c:pt idx="65">
                  <c:v>1.3333330000000001</c:v>
                </c:pt>
                <c:pt idx="66">
                  <c:v>1.3541669999999999</c:v>
                </c:pt>
                <c:pt idx="67">
                  <c:v>1.375</c:v>
                </c:pt>
                <c:pt idx="68">
                  <c:v>1.3958330000000001</c:v>
                </c:pt>
                <c:pt idx="69">
                  <c:v>1.4166669999999999</c:v>
                </c:pt>
                <c:pt idx="70">
                  <c:v>1.4375</c:v>
                </c:pt>
                <c:pt idx="71">
                  <c:v>1.4583330000000001</c:v>
                </c:pt>
                <c:pt idx="72">
                  <c:v>1.4791669999999999</c:v>
                </c:pt>
                <c:pt idx="73">
                  <c:v>1.5</c:v>
                </c:pt>
                <c:pt idx="74">
                  <c:v>1.5208330000000001</c:v>
                </c:pt>
                <c:pt idx="75">
                  <c:v>1.5416669999999999</c:v>
                </c:pt>
                <c:pt idx="76">
                  <c:v>1.5625</c:v>
                </c:pt>
                <c:pt idx="77">
                  <c:v>1.5833330000000001</c:v>
                </c:pt>
                <c:pt idx="78">
                  <c:v>1.6041669999999999</c:v>
                </c:pt>
                <c:pt idx="79">
                  <c:v>1.625</c:v>
                </c:pt>
                <c:pt idx="80">
                  <c:v>1.6458330000000001</c:v>
                </c:pt>
                <c:pt idx="81">
                  <c:v>1.6666669999999999</c:v>
                </c:pt>
                <c:pt idx="82">
                  <c:v>1.6875</c:v>
                </c:pt>
                <c:pt idx="83">
                  <c:v>1.7083330000000001</c:v>
                </c:pt>
                <c:pt idx="84">
                  <c:v>1.7291669999999999</c:v>
                </c:pt>
                <c:pt idx="85">
                  <c:v>1.75</c:v>
                </c:pt>
                <c:pt idx="86">
                  <c:v>1.7708330000000001</c:v>
                </c:pt>
                <c:pt idx="87">
                  <c:v>1.7916669999999999</c:v>
                </c:pt>
                <c:pt idx="88">
                  <c:v>1.8125</c:v>
                </c:pt>
                <c:pt idx="89">
                  <c:v>1.8333330000000001</c:v>
                </c:pt>
                <c:pt idx="90">
                  <c:v>1.8541669999999999</c:v>
                </c:pt>
                <c:pt idx="91">
                  <c:v>1.875</c:v>
                </c:pt>
                <c:pt idx="92">
                  <c:v>1.8958330000000001</c:v>
                </c:pt>
                <c:pt idx="93">
                  <c:v>1.9166669999999999</c:v>
                </c:pt>
                <c:pt idx="94">
                  <c:v>1.9375</c:v>
                </c:pt>
                <c:pt idx="95">
                  <c:v>1.9583330000000001</c:v>
                </c:pt>
                <c:pt idx="96">
                  <c:v>1.9791669999999999</c:v>
                </c:pt>
                <c:pt idx="97">
                  <c:v>2</c:v>
                </c:pt>
              </c:numCache>
            </c:numRef>
          </c:xVal>
          <c:yVal>
            <c:numRef>
              <c:f>'1150PFR'!$B$2:$B$99</c:f>
              <c:numCache>
                <c:formatCode>General</c:formatCode>
                <c:ptCount val="98"/>
                <c:pt idx="0">
                  <c:v>60</c:v>
                </c:pt>
                <c:pt idx="1">
                  <c:v>60</c:v>
                </c:pt>
                <c:pt idx="2">
                  <c:v>60.000008000000001</c:v>
                </c:pt>
                <c:pt idx="3">
                  <c:v>60.000008000000001</c:v>
                </c:pt>
                <c:pt idx="4">
                  <c:v>60.000008000000001</c:v>
                </c:pt>
                <c:pt idx="5">
                  <c:v>60.000008000000001</c:v>
                </c:pt>
                <c:pt idx="6">
                  <c:v>60.000008000000001</c:v>
                </c:pt>
                <c:pt idx="7">
                  <c:v>60.000008000000001</c:v>
                </c:pt>
                <c:pt idx="8">
                  <c:v>60</c:v>
                </c:pt>
                <c:pt idx="9">
                  <c:v>60</c:v>
                </c:pt>
                <c:pt idx="10">
                  <c:v>59.999996000000003</c:v>
                </c:pt>
                <c:pt idx="11">
                  <c:v>59.999996000000003</c:v>
                </c:pt>
                <c:pt idx="12">
                  <c:v>59.999991999999999</c:v>
                </c:pt>
                <c:pt idx="13">
                  <c:v>59.999991999999999</c:v>
                </c:pt>
                <c:pt idx="14">
                  <c:v>59.999991999999999</c:v>
                </c:pt>
                <c:pt idx="15">
                  <c:v>59.999991999999999</c:v>
                </c:pt>
                <c:pt idx="16">
                  <c:v>59.999991999999999</c:v>
                </c:pt>
                <c:pt idx="17">
                  <c:v>59.999991999999999</c:v>
                </c:pt>
                <c:pt idx="18">
                  <c:v>59.999991999999999</c:v>
                </c:pt>
                <c:pt idx="19">
                  <c:v>59.999988999999999</c:v>
                </c:pt>
                <c:pt idx="20">
                  <c:v>59.999988999999999</c:v>
                </c:pt>
                <c:pt idx="21">
                  <c:v>59.999988999999999</c:v>
                </c:pt>
                <c:pt idx="22">
                  <c:v>59.999988999999999</c:v>
                </c:pt>
                <c:pt idx="23">
                  <c:v>59.999985000000002</c:v>
                </c:pt>
                <c:pt idx="24">
                  <c:v>59.999980999999998</c:v>
                </c:pt>
                <c:pt idx="25">
                  <c:v>59.999980999999998</c:v>
                </c:pt>
                <c:pt idx="26">
                  <c:v>59.978789999999996</c:v>
                </c:pt>
                <c:pt idx="27">
                  <c:v>59.961136000000003</c:v>
                </c:pt>
                <c:pt idx="28">
                  <c:v>59.943607</c:v>
                </c:pt>
                <c:pt idx="29">
                  <c:v>59.925907000000002</c:v>
                </c:pt>
                <c:pt idx="30">
                  <c:v>59.908180000000002</c:v>
                </c:pt>
                <c:pt idx="31">
                  <c:v>59.890495000000001</c:v>
                </c:pt>
                <c:pt idx="32">
                  <c:v>59.872871000000004</c:v>
                </c:pt>
                <c:pt idx="33">
                  <c:v>59.855347000000002</c:v>
                </c:pt>
                <c:pt idx="34">
                  <c:v>59.837975</c:v>
                </c:pt>
                <c:pt idx="35">
                  <c:v>59.820892000000001</c:v>
                </c:pt>
                <c:pt idx="36">
                  <c:v>59.80415</c:v>
                </c:pt>
                <c:pt idx="37">
                  <c:v>59.787838000000001</c:v>
                </c:pt>
                <c:pt idx="38">
                  <c:v>59.771999000000001</c:v>
                </c:pt>
                <c:pt idx="39">
                  <c:v>59.756625999999997</c:v>
                </c:pt>
                <c:pt idx="40">
                  <c:v>59.741734000000001</c:v>
                </c:pt>
                <c:pt idx="41">
                  <c:v>59.727268000000002</c:v>
                </c:pt>
                <c:pt idx="42">
                  <c:v>59.713183999999998</c:v>
                </c:pt>
                <c:pt idx="43">
                  <c:v>59.699387000000002</c:v>
                </c:pt>
                <c:pt idx="44">
                  <c:v>59.685882999999997</c:v>
                </c:pt>
                <c:pt idx="45">
                  <c:v>59.672516000000002</c:v>
                </c:pt>
                <c:pt idx="46">
                  <c:v>59.659252000000002</c:v>
                </c:pt>
                <c:pt idx="47">
                  <c:v>59.646034</c:v>
                </c:pt>
                <c:pt idx="48">
                  <c:v>59.632820000000002</c:v>
                </c:pt>
                <c:pt idx="49">
                  <c:v>59.619598000000003</c:v>
                </c:pt>
                <c:pt idx="50">
                  <c:v>59.606330999999997</c:v>
                </c:pt>
                <c:pt idx="51">
                  <c:v>59.592995000000002</c:v>
                </c:pt>
                <c:pt idx="52">
                  <c:v>59.579552</c:v>
                </c:pt>
                <c:pt idx="53">
                  <c:v>59.566071000000001</c:v>
                </c:pt>
                <c:pt idx="54">
                  <c:v>59.552470999999997</c:v>
                </c:pt>
                <c:pt idx="55">
                  <c:v>59.538787999999997</c:v>
                </c:pt>
                <c:pt idx="56">
                  <c:v>59.525039999999997</c:v>
                </c:pt>
                <c:pt idx="57">
                  <c:v>59.511253000000004</c:v>
                </c:pt>
                <c:pt idx="58">
                  <c:v>59.497456</c:v>
                </c:pt>
                <c:pt idx="59">
                  <c:v>59.483668999999999</c:v>
                </c:pt>
                <c:pt idx="60">
                  <c:v>59.469912999999998</c:v>
                </c:pt>
                <c:pt idx="61">
                  <c:v>59.456187999999997</c:v>
                </c:pt>
                <c:pt idx="62">
                  <c:v>59.442546999999998</c:v>
                </c:pt>
                <c:pt idx="63">
                  <c:v>59.428944000000001</c:v>
                </c:pt>
                <c:pt idx="64">
                  <c:v>59.415382000000001</c:v>
                </c:pt>
                <c:pt idx="65">
                  <c:v>59.401862999999999</c:v>
                </c:pt>
                <c:pt idx="66">
                  <c:v>59.388370999999999</c:v>
                </c:pt>
                <c:pt idx="67">
                  <c:v>59.374893</c:v>
                </c:pt>
                <c:pt idx="68">
                  <c:v>59.361426999999999</c:v>
                </c:pt>
                <c:pt idx="69">
                  <c:v>59.347954000000001</c:v>
                </c:pt>
                <c:pt idx="70">
                  <c:v>59.334465000000002</c:v>
                </c:pt>
                <c:pt idx="71">
                  <c:v>59.320965000000001</c:v>
                </c:pt>
                <c:pt idx="72">
                  <c:v>59.307429999999997</c:v>
                </c:pt>
                <c:pt idx="73">
                  <c:v>59.293861</c:v>
                </c:pt>
                <c:pt idx="74">
                  <c:v>59.280258000000003</c:v>
                </c:pt>
                <c:pt idx="75">
                  <c:v>59.266624</c:v>
                </c:pt>
                <c:pt idx="76">
                  <c:v>59.252960000000002</c:v>
                </c:pt>
                <c:pt idx="77">
                  <c:v>59.239269</c:v>
                </c:pt>
                <c:pt idx="78">
                  <c:v>59.225566999999998</c:v>
                </c:pt>
                <c:pt idx="79">
                  <c:v>59.211875999999997</c:v>
                </c:pt>
                <c:pt idx="80">
                  <c:v>59.198196000000003</c:v>
                </c:pt>
                <c:pt idx="81">
                  <c:v>59.184559</c:v>
                </c:pt>
                <c:pt idx="82">
                  <c:v>59.170990000000003</c:v>
                </c:pt>
                <c:pt idx="83">
                  <c:v>59.157513000000002</c:v>
                </c:pt>
                <c:pt idx="84">
                  <c:v>59.144154</c:v>
                </c:pt>
                <c:pt idx="85">
                  <c:v>59.130946999999999</c:v>
                </c:pt>
                <c:pt idx="86">
                  <c:v>59.117911999999997</c:v>
                </c:pt>
                <c:pt idx="87">
                  <c:v>59.105075999999997</c:v>
                </c:pt>
                <c:pt idx="88">
                  <c:v>59.092461</c:v>
                </c:pt>
                <c:pt idx="89">
                  <c:v>59.080086000000001</c:v>
                </c:pt>
                <c:pt idx="90">
                  <c:v>59.067962999999999</c:v>
                </c:pt>
                <c:pt idx="91">
                  <c:v>59.056106999999997</c:v>
                </c:pt>
                <c:pt idx="92">
                  <c:v>59.044521000000003</c:v>
                </c:pt>
                <c:pt idx="93">
                  <c:v>59.033214999999998</c:v>
                </c:pt>
                <c:pt idx="94">
                  <c:v>59.022174999999997</c:v>
                </c:pt>
                <c:pt idx="95">
                  <c:v>59.011401999999997</c:v>
                </c:pt>
                <c:pt idx="96">
                  <c:v>59.000889000000001</c:v>
                </c:pt>
                <c:pt idx="97">
                  <c:v>58.990397999999999</c:v>
                </c:pt>
              </c:numCache>
            </c:numRef>
          </c:yVal>
          <c:smooth val="0"/>
        </c:ser>
        <c:dLbls>
          <c:showLegendKey val="0"/>
          <c:showVal val="0"/>
          <c:showCatName val="0"/>
          <c:showSerName val="0"/>
          <c:showPercent val="0"/>
          <c:showBubbleSize val="0"/>
        </c:dLbls>
        <c:axId val="280781048"/>
        <c:axId val="280780656"/>
      </c:scatterChart>
      <c:valAx>
        <c:axId val="280781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a:solidFill>
                      <a:schemeClr val="tx2"/>
                    </a:solidFill>
                  </a:rPr>
                  <a:t>Second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80780656"/>
        <c:crosses val="autoZero"/>
        <c:crossBetween val="midCat"/>
        <c:majorUnit val="0.2"/>
      </c:valAx>
      <c:valAx>
        <c:axId val="28078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a:solidFill>
                      <a:schemeClr val="tx2"/>
                    </a:solidFill>
                  </a:rPr>
                  <a:t>Frequency (Hz)</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8078104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200" b="1" dirty="0">
                <a:solidFill>
                  <a:schemeClr val="tx2"/>
                </a:solidFill>
              </a:rPr>
              <a:t>Frequency Traveling time (From LR setting to ULFS setting) vs. Inertia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smoothMarker"/>
        <c:varyColors val="0"/>
        <c:ser>
          <c:idx val="1"/>
          <c:order val="1"/>
          <c:spPr>
            <a:ln w="19050" cap="rnd">
              <a:solidFill>
                <a:schemeClr val="accent2"/>
              </a:solidFill>
              <a:round/>
            </a:ln>
            <a:effectLst/>
          </c:spPr>
          <c:marker>
            <c:symbol val="none"/>
          </c:marker>
          <c:xVal>
            <c:numRef>
              <c:f>Sheet1!$B$8:$I$8</c:f>
              <c:numCache>
                <c:formatCode>General</c:formatCode>
                <c:ptCount val="8"/>
                <c:pt idx="0">
                  <c:v>108</c:v>
                </c:pt>
                <c:pt idx="1">
                  <c:v>140</c:v>
                </c:pt>
                <c:pt idx="2">
                  <c:v>153.6</c:v>
                </c:pt>
                <c:pt idx="3">
                  <c:v>184.3</c:v>
                </c:pt>
                <c:pt idx="4">
                  <c:v>190</c:v>
                </c:pt>
                <c:pt idx="5">
                  <c:v>224.3</c:v>
                </c:pt>
                <c:pt idx="6">
                  <c:v>0</c:v>
                </c:pt>
                <c:pt idx="7">
                  <c:v>250</c:v>
                </c:pt>
              </c:numCache>
            </c:numRef>
          </c:xVal>
          <c:yVal>
            <c:numRef>
              <c:f>Sheet1!$B$6:$I$6</c:f>
              <c:numCache>
                <c:formatCode>General</c:formatCode>
                <c:ptCount val="8"/>
                <c:pt idx="0">
                  <c:v>0.42</c:v>
                </c:pt>
                <c:pt idx="1">
                  <c:v>0.42</c:v>
                </c:pt>
                <c:pt idx="2">
                  <c:v>0.42</c:v>
                </c:pt>
                <c:pt idx="3">
                  <c:v>0.42</c:v>
                </c:pt>
                <c:pt idx="4">
                  <c:v>0.42</c:v>
                </c:pt>
                <c:pt idx="5">
                  <c:v>0.42</c:v>
                </c:pt>
                <c:pt idx="6">
                  <c:v>0.42</c:v>
                </c:pt>
                <c:pt idx="7">
                  <c:v>0.42</c:v>
                </c:pt>
              </c:numCache>
            </c:numRef>
          </c:yVal>
          <c:smooth val="1"/>
        </c:ser>
        <c:dLbls>
          <c:showLegendKey val="0"/>
          <c:showVal val="0"/>
          <c:showCatName val="0"/>
          <c:showSerName val="0"/>
          <c:showPercent val="0"/>
          <c:showBubbleSize val="0"/>
        </c:dLbls>
        <c:axId val="280779872"/>
        <c:axId val="280779480"/>
      </c:scatterChart>
      <c:scatterChart>
        <c:scatterStyle val="lineMarker"/>
        <c:varyColors val="0"/>
        <c:ser>
          <c:idx val="0"/>
          <c:order val="0"/>
          <c:tx>
            <c:strRef>
              <c:f>Sheet1!$A$4</c:f>
              <c:strCache>
                <c:ptCount val="1"/>
                <c:pt idx="0">
                  <c:v>T(59.7Hz -59.3Hz),1150PFR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Sheet1!$B$2:$H$2</c:f>
              <c:numCache>
                <c:formatCode>General</c:formatCode>
                <c:ptCount val="7"/>
                <c:pt idx="0">
                  <c:v>108</c:v>
                </c:pt>
                <c:pt idx="1">
                  <c:v>140</c:v>
                </c:pt>
                <c:pt idx="2">
                  <c:v>153.6</c:v>
                </c:pt>
                <c:pt idx="3">
                  <c:v>184.3</c:v>
                </c:pt>
                <c:pt idx="4">
                  <c:v>190</c:v>
                </c:pt>
                <c:pt idx="5">
                  <c:v>224.3</c:v>
                </c:pt>
                <c:pt idx="6">
                  <c:v>0</c:v>
                </c:pt>
              </c:numCache>
            </c:numRef>
          </c:xVal>
          <c:yVal>
            <c:numRef>
              <c:f>Sheet1!$B$4:$H$4</c:f>
              <c:numCache>
                <c:formatCode>General</c:formatCode>
                <c:ptCount val="7"/>
                <c:pt idx="0">
                  <c:v>0.625</c:v>
                </c:pt>
                <c:pt idx="1">
                  <c:v>0.8125</c:v>
                </c:pt>
                <c:pt idx="2">
                  <c:v>0.875</c:v>
                </c:pt>
                <c:pt idx="3">
                  <c:v>1.2916669999999999</c:v>
                </c:pt>
                <c:pt idx="4">
                  <c:v>1.708334</c:v>
                </c:pt>
                <c:pt idx="5">
                  <c:v>1.9166669999999999</c:v>
                </c:pt>
                <c:pt idx="6">
                  <c:v>0</c:v>
                </c:pt>
              </c:numCache>
            </c:numRef>
          </c:yVal>
          <c:smooth val="0"/>
        </c:ser>
        <c:dLbls>
          <c:showLegendKey val="0"/>
          <c:showVal val="0"/>
          <c:showCatName val="0"/>
          <c:showSerName val="0"/>
          <c:showPercent val="0"/>
          <c:showBubbleSize val="0"/>
        </c:dLbls>
        <c:axId val="280779872"/>
        <c:axId val="280779480"/>
      </c:scatterChart>
      <c:valAx>
        <c:axId val="280779872"/>
        <c:scaling>
          <c:orientation val="minMax"/>
          <c:max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Inertia (GW*s)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80779480"/>
        <c:crosses val="autoZero"/>
        <c:crossBetween val="midCat"/>
      </c:valAx>
      <c:valAx>
        <c:axId val="280779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Second</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80779872"/>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5/18/2018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5</a:t>
            </a:fld>
            <a:endParaRPr lang="en-US"/>
          </a:p>
        </p:txBody>
      </p:sp>
    </p:spTree>
    <p:extLst>
      <p:ext uri="{BB962C8B-B14F-4D97-AF65-F5344CB8AC3E}">
        <p14:creationId xmlns:p14="http://schemas.microsoft.com/office/powerpoint/2010/main" val="359435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3556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28</a:t>
            </a:fld>
            <a:endParaRPr lang="en-US"/>
          </a:p>
        </p:txBody>
      </p:sp>
    </p:spTree>
    <p:extLst>
      <p:ext uri="{BB962C8B-B14F-4D97-AF65-F5344CB8AC3E}">
        <p14:creationId xmlns:p14="http://schemas.microsoft.com/office/powerpoint/2010/main" val="187063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29</a:t>
            </a:fld>
            <a:endParaRPr lang="en-US"/>
          </a:p>
        </p:txBody>
      </p:sp>
    </p:spTree>
    <p:extLst>
      <p:ext uri="{BB962C8B-B14F-4D97-AF65-F5344CB8AC3E}">
        <p14:creationId xmlns:p14="http://schemas.microsoft.com/office/powerpoint/2010/main" val="5433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13282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82065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Variable speed wind turbines normally operate at an optimal rotational speed; </a:t>
                </a:r>
              </a:p>
              <a:p>
                <a:r>
                  <a:rPr lang="en-US" dirty="0" smtClean="0"/>
                  <a:t>If under-frequency event is detected, IBFFR function increases </a:t>
                </a:r>
                <a:r>
                  <a:rPr lang="en-US" dirty="0"/>
                  <a:t>the </a:t>
                </a:r>
                <a:r>
                  <a:rPr lang="en-US" dirty="0" smtClean="0"/>
                  <a:t>active power </a:t>
                </a:r>
                <a:r>
                  <a:rPr lang="en-US" dirty="0"/>
                  <a:t>set point by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𝑂𝑃</m:t>
                        </m:r>
                      </m:sub>
                    </m:sSub>
                  </m:oMath>
                </a14:m>
                <a:r>
                  <a:rPr lang="en-US" dirty="0"/>
                  <a:t> </a:t>
                </a:r>
                <a:r>
                  <a:rPr lang="en-US" dirty="0" smtClean="0"/>
                  <a:t>on top </a:t>
                </a:r>
                <a:r>
                  <a:rPr lang="en-US" dirty="0"/>
                  <a:t>of the pre-event active power </a:t>
                </a:r>
                <a:r>
                  <a:rPr lang="en-US" dirty="0" smtClean="0"/>
                  <a:t>reference,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r>
                          <a:rPr lang="en-US" i="1">
                            <a:latin typeface="Cambria Math" panose="02040503050406030204" pitchFamily="18" charset="0"/>
                          </a:rPr>
                          <m:t>0</m:t>
                        </m:r>
                      </m:sub>
                    </m:sSub>
                  </m:oMath>
                </a14:m>
                <a:r>
                  <a:rPr lang="en-US" dirty="0" smtClean="0"/>
                  <a:t>. </a:t>
                </a:r>
              </a:p>
              <a:p>
                <a:r>
                  <a:rPr lang="en-US" dirty="0" smtClean="0"/>
                  <a:t>The </a:t>
                </a:r>
                <a:r>
                  <a:rPr lang="en-US" dirty="0"/>
                  <a:t>electrical power output is </a:t>
                </a:r>
                <a:r>
                  <a:rPr lang="en-US" dirty="0" smtClean="0"/>
                  <a:t>then given </a:t>
                </a:r>
                <a:r>
                  <a:rPr lang="en-US" dirty="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𝑂𝑃</m:t>
                        </m:r>
                      </m:sub>
                    </m:sSub>
                  </m:oMath>
                </a14:m>
                <a:r>
                  <a:rPr lang="en-US" dirty="0"/>
                  <a:t>,</a:t>
                </a:r>
              </a:p>
              <a:p>
                <a:r>
                  <a:rPr lang="en-US" dirty="0"/>
                  <a:t>For wind speeds below rated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r>
                          <a:rPr lang="en-US" i="1">
                            <a:latin typeface="Cambria Math" panose="02040503050406030204" pitchFamily="18" charset="0"/>
                          </a:rPr>
                          <m:t>0</m:t>
                        </m:r>
                      </m:sub>
                    </m:sSub>
                  </m:oMath>
                </a14:m>
                <a:r>
                  <a:rPr lang="en-US" dirty="0"/>
                  <a:t> is equal to available mechanical power and has a maximum limit at higher wind speeds (rated power) </a:t>
                </a:r>
                <a:endParaRPr lang="en-US" dirty="0" smtClean="0"/>
              </a:p>
              <a:p>
                <a:r>
                  <a:rPr lang="en-US" dirty="0" smtClean="0"/>
                  <a:t>When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𝑂𝑃</m:t>
                        </m:r>
                      </m:sub>
                    </m:sSub>
                  </m:oMath>
                </a14:m>
                <a:r>
                  <a:rPr lang="en-US" dirty="0" smtClean="0"/>
                  <a:t>&gt;0, electric power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sub>
                    </m:sSub>
                  </m:oMath>
                </a14:m>
                <a:r>
                  <a:rPr lang="en-US" dirty="0" smtClean="0"/>
                  <a:t> is higher than available wind power and there’s an imbalance between mechanical input and electrical output, extra power is drawn from kinetic energy stored in WT rotating masses (i.e. </a:t>
                </a:r>
                <a:r>
                  <a:rPr lang="en-US" b="1" u="sng" dirty="0" smtClean="0"/>
                  <a:t>no pre-curtailment needed but available energy is limited!</a:t>
                </a:r>
                <a:r>
                  <a:rPr lang="en-US" dirty="0" smtClean="0"/>
                  <a:t>) </a:t>
                </a:r>
              </a:p>
              <a:p>
                <a:r>
                  <a:rPr lang="en-US" dirty="0" smtClean="0"/>
                  <a:t>As a result wind turbine rotational speed is decreasing from optimal, mechanical shaft torque is also decreasing due to decrease in aerodynamic efficiency for a given wind speed, exacerbating speed decline. </a:t>
                </a:r>
              </a:p>
              <a:p>
                <a:r>
                  <a:rPr lang="en-US" dirty="0" smtClean="0"/>
                  <a:t>This positive feedback may lead to aerodynamic stall which must be avoided</a:t>
                </a:r>
              </a:p>
              <a:p>
                <a:r>
                  <a:rPr lang="en-US" sz="1000" dirty="0"/>
                  <a:t>After initial increase, electrical power has to drop to below mechanical to allow energy to recover re-accelerating the rotor back to its optimal speed;</a:t>
                </a:r>
              </a:p>
              <a:p>
                <a:r>
                  <a:rPr lang="en-US" sz="1000" dirty="0"/>
                  <a:t>The amount of energy needed to re-cover includes the extra arresting energy delivered to the grid and energy not collected during turbine speed drop due to loss in aerodynamic efficiency.</a:t>
                </a:r>
              </a:p>
              <a:p>
                <a:endParaRPr lang="en-US" dirty="0"/>
              </a:p>
            </p:txBody>
          </p:sp>
        </mc:Choice>
        <mc:Fallback xmlns="">
          <p:sp>
            <p:nvSpPr>
              <p:cNvPr id="3" name="Notes Placeholder 2"/>
              <p:cNvSpPr>
                <a:spLocks noGrp="1"/>
              </p:cNvSpPr>
              <p:nvPr>
                <p:ph type="body" idx="1"/>
              </p:nvPr>
            </p:nvSpPr>
            <p:spPr/>
            <p:txBody>
              <a:bodyPr/>
              <a:lstStyle/>
              <a:p>
                <a:r>
                  <a:rPr lang="en-US" dirty="0" smtClean="0"/>
                  <a:t>Variable speed wind turbines normally operate at an optimal rotational speed; </a:t>
                </a:r>
              </a:p>
              <a:p>
                <a:r>
                  <a:rPr lang="en-US" dirty="0" smtClean="0"/>
                  <a:t>If under-frequency event is detected, IBFFR function increases </a:t>
                </a:r>
                <a:r>
                  <a:rPr lang="en-US" dirty="0"/>
                  <a:t>the </a:t>
                </a:r>
                <a:r>
                  <a:rPr lang="en-US" dirty="0" smtClean="0"/>
                  <a:t>active power </a:t>
                </a:r>
                <a:r>
                  <a:rPr lang="en-US" dirty="0"/>
                  <a:t>set point by </a:t>
                </a:r>
                <a:r>
                  <a:rPr lang="en-US" i="0">
                    <a:latin typeface="Cambria Math" panose="02040503050406030204" pitchFamily="18" charset="0"/>
                    <a:ea typeface="Cambria Math" panose="02040503050406030204" pitchFamily="18" charset="0"/>
                  </a:rPr>
                  <a:t>∆𝑃_𝑂𝑃</a:t>
                </a:r>
                <a:r>
                  <a:rPr lang="en-US" dirty="0"/>
                  <a:t> </a:t>
                </a:r>
                <a:r>
                  <a:rPr lang="en-US" dirty="0" smtClean="0"/>
                  <a:t>on top </a:t>
                </a:r>
                <a:r>
                  <a:rPr lang="en-US" dirty="0"/>
                  <a:t>of the pre-event active power </a:t>
                </a:r>
                <a:r>
                  <a:rPr lang="en-US" dirty="0" smtClean="0"/>
                  <a:t>reference, </a:t>
                </a:r>
                <a:r>
                  <a:rPr lang="en-US" i="0">
                    <a:latin typeface="Cambria Math" panose="02040503050406030204" pitchFamily="18" charset="0"/>
                  </a:rPr>
                  <a:t>𝑃_𝑒0</a:t>
                </a:r>
                <a:r>
                  <a:rPr lang="en-US" dirty="0" smtClean="0"/>
                  <a:t>. </a:t>
                </a:r>
              </a:p>
              <a:p>
                <a:r>
                  <a:rPr lang="en-US" dirty="0" smtClean="0"/>
                  <a:t>The </a:t>
                </a:r>
                <a:r>
                  <a:rPr lang="en-US" dirty="0"/>
                  <a:t>electrical power output is </a:t>
                </a:r>
                <a:r>
                  <a:rPr lang="en-US" dirty="0" smtClean="0"/>
                  <a:t>then given </a:t>
                </a:r>
                <a:r>
                  <a:rPr lang="en-US" dirty="0"/>
                  <a:t>by </a:t>
                </a:r>
                <a:r>
                  <a:rPr lang="en-US" i="0">
                    <a:latin typeface="Cambria Math" panose="02040503050406030204" pitchFamily="18" charset="0"/>
                  </a:rPr>
                  <a:t>𝑃_𝑒=𝑃_𝑒0+</a:t>
                </a:r>
                <a:r>
                  <a:rPr lang="en-US" i="0">
                    <a:latin typeface="Cambria Math" panose="02040503050406030204" pitchFamily="18" charset="0"/>
                    <a:ea typeface="Cambria Math" panose="02040503050406030204" pitchFamily="18" charset="0"/>
                  </a:rPr>
                  <a:t>∆𝑃_𝑂𝑃</a:t>
                </a:r>
                <a:r>
                  <a:rPr lang="en-US" dirty="0"/>
                  <a:t>,</a:t>
                </a:r>
              </a:p>
              <a:p>
                <a:r>
                  <a:rPr lang="en-US" dirty="0"/>
                  <a:t>For wind speeds below rated </a:t>
                </a:r>
                <a:r>
                  <a:rPr lang="en-US" i="0">
                    <a:latin typeface="Cambria Math" panose="02040503050406030204" pitchFamily="18" charset="0"/>
                  </a:rPr>
                  <a:t>𝑃_𝑒0</a:t>
                </a:r>
                <a:r>
                  <a:rPr lang="en-US" dirty="0"/>
                  <a:t> is equal to available mechanical power and has a maximum limit at higher wind speeds (rated power) </a:t>
                </a:r>
                <a:endParaRPr lang="en-US" dirty="0" smtClean="0"/>
              </a:p>
              <a:p>
                <a:r>
                  <a:rPr lang="en-US" dirty="0" smtClean="0"/>
                  <a:t>When </a:t>
                </a:r>
                <a:r>
                  <a:rPr lang="en-US" i="0">
                    <a:latin typeface="Cambria Math" panose="02040503050406030204" pitchFamily="18" charset="0"/>
                    <a:ea typeface="Cambria Math" panose="02040503050406030204" pitchFamily="18" charset="0"/>
                  </a:rPr>
                  <a:t>∆𝑃_𝑂𝑃</a:t>
                </a:r>
                <a:r>
                  <a:rPr lang="en-US" dirty="0" smtClean="0"/>
                  <a:t>&gt;0, electric power output </a:t>
                </a:r>
                <a:r>
                  <a:rPr lang="en-US" i="0">
                    <a:latin typeface="Cambria Math" panose="02040503050406030204" pitchFamily="18" charset="0"/>
                  </a:rPr>
                  <a:t>𝑃_𝑒</a:t>
                </a:r>
                <a:r>
                  <a:rPr lang="en-US" dirty="0" smtClean="0"/>
                  <a:t> is higher than available wind power and there’s an imbalance between mechanical input and electrical output, extra power is drawn from kinetic energy stored in WT rotating masses (i.e. </a:t>
                </a:r>
                <a:r>
                  <a:rPr lang="en-US" b="1" u="sng" dirty="0" smtClean="0"/>
                  <a:t>no pre-curtailment needed but available energy is limited!</a:t>
                </a:r>
                <a:r>
                  <a:rPr lang="en-US" dirty="0" smtClean="0"/>
                  <a:t>) </a:t>
                </a:r>
              </a:p>
              <a:p>
                <a:r>
                  <a:rPr lang="en-US" dirty="0" smtClean="0"/>
                  <a:t>As a result wind turbine rotational speed is decreasing from optimal, mechanical shaft torque is also decreasing due to decrease in aerodynamic efficiency for a given wind speed, exacerbating speed decline. </a:t>
                </a:r>
              </a:p>
              <a:p>
                <a:r>
                  <a:rPr lang="en-US" dirty="0" smtClean="0"/>
                  <a:t>This positive feedback may lead to aerodynamic stall which must be avoided</a:t>
                </a:r>
              </a:p>
              <a:p>
                <a:r>
                  <a:rPr lang="en-US" sz="1000" dirty="0"/>
                  <a:t>After initial increase, electrical power has to drop to below mechanical to allow energy to recover re-accelerating the rotor back to its optimal speed;</a:t>
                </a:r>
              </a:p>
              <a:p>
                <a:r>
                  <a:rPr lang="en-US" sz="1000" dirty="0"/>
                  <a:t>The amount of energy needed to re-cover includes the extra arresting energy delivered to the grid and energy not collected during turbine speed drop due to loss in aerodynamic efficiency.</a:t>
                </a:r>
              </a:p>
              <a:p>
                <a:endParaRPr lang="en-US" dirty="0"/>
              </a:p>
            </p:txBody>
          </p:sp>
        </mc:Fallback>
      </mc:AlternateContent>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187572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wind speed is above rated, the turbine controls in normal operation reduce mechanical torque by decreasing the angle of attack through pitch control. </a:t>
            </a:r>
          </a:p>
          <a:p>
            <a:endParaRPr lang="en-US" dirty="0" smtClean="0"/>
          </a:p>
          <a:p>
            <a:r>
              <a:rPr lang="en-US" dirty="0" smtClean="0"/>
              <a:t>Under these conditions, the available wind power is greater than turbine output </a:t>
            </a:r>
          </a:p>
          <a:p>
            <a:endParaRPr lang="en-US" dirty="0" smtClean="0"/>
          </a:p>
          <a:p>
            <a:r>
              <a:rPr lang="en-US" dirty="0" smtClean="0"/>
              <a:t>During frequency events, initial response it provided using wind turbine kinetic energy as described before, but then it is possible to increase the captured wind power (mechanical power), using pitch control.</a:t>
            </a:r>
          </a:p>
          <a:p>
            <a:endParaRPr lang="en-US" dirty="0" smtClean="0"/>
          </a:p>
          <a:p>
            <a:r>
              <a:rPr lang="en-US" dirty="0" smtClean="0"/>
              <a:t>Under these conditions, the decline in rotor speed is less and the energy recovery is minimal or non-existent</a:t>
            </a:r>
          </a:p>
          <a:p>
            <a:endParaRPr lang="en-US" dirty="0" smtClean="0"/>
          </a:p>
          <a:p>
            <a:r>
              <a:rPr lang="en-US" dirty="0" smtClean="0"/>
              <a:t>Under curtailment conditions, IBFFR can be combined with PFR and sustained until frequency recovers.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13654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recovery is too fast frequency will fall again if too slow then more energy will be needed to recover).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226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overproduction activated at a given frequency threshold or overproduction proportional to frequency deviation;</a:t>
            </a:r>
          </a:p>
          <a:p>
            <a:r>
              <a:rPr lang="en-US" dirty="0" smtClean="0"/>
              <a:t>Dead band adjustable [-0.1 , -1] Hz with respect to 60 Hz;</a:t>
            </a:r>
          </a:p>
          <a:p>
            <a:r>
              <a:rPr lang="en-US" dirty="0" smtClean="0"/>
              <a:t>Maximum momentary real power overproduction equal to at least 6% of rated power of each wind generator in service;</a:t>
            </a:r>
          </a:p>
          <a:p>
            <a:r>
              <a:rPr lang="en-US" dirty="0" smtClean="0"/>
              <a:t>Maximum overproduction duration of at least 9 s (from the start of power ramp up to the start of power ramp down);</a:t>
            </a:r>
          </a:p>
          <a:p>
            <a:r>
              <a:rPr lang="en-US" dirty="0" smtClean="0"/>
              <a:t>Rise time to reach maximum overproduction limited to 1.5 s or less;</a:t>
            </a:r>
          </a:p>
          <a:p>
            <a:r>
              <a:rPr lang="en-US" dirty="0" smtClean="0"/>
              <a:t>Real power decrease during energy recovery (if needed) limited to </a:t>
            </a:r>
            <a:r>
              <a:rPr lang="en-US" dirty="0" smtClean="0">
                <a:sym typeface="Symbol" panose="05050102010706020507" pitchFamily="18" charset="2"/>
              </a:rPr>
              <a:t></a:t>
            </a:r>
            <a:r>
              <a:rPr lang="en-US" dirty="0" smtClean="0"/>
              <a:t>20% of rated power;</a:t>
            </a:r>
          </a:p>
          <a:p>
            <a:r>
              <a:rPr lang="en-US" dirty="0" smtClean="0"/>
              <a:t>Operational for every wind generator in service when their generation level reaches </a:t>
            </a:r>
            <a:r>
              <a:rPr lang="en-US" dirty="0" smtClean="0">
                <a:sym typeface="Symbol" panose="05050102010706020507" pitchFamily="18" charset="2"/>
              </a:rPr>
              <a:t></a:t>
            </a:r>
            <a:r>
              <a:rPr lang="en-US" dirty="0" smtClean="0"/>
              <a:t>25% of the rated power;</a:t>
            </a:r>
          </a:p>
          <a:p>
            <a:r>
              <a:rPr lang="en-US" dirty="0" smtClean="0"/>
              <a:t>Able to operate repeatedly with a 2 min delay after the end of the recovery period following the previous operation.</a:t>
            </a:r>
          </a:p>
          <a:p>
            <a:r>
              <a:rPr lang="en-US" dirty="0" smtClean="0"/>
              <a:t>Wind </a:t>
            </a:r>
            <a:r>
              <a:rPr lang="en-US" i="1" dirty="0" smtClean="0"/>
              <a:t>generating station </a:t>
            </a:r>
            <a:r>
              <a:rPr lang="en-US" dirty="0" smtClean="0"/>
              <a:t>performance takes precedence over individual wind generator performance. The power producer must demonstrate the operation and performance of the inertial response system design based on tests performed on actual wind generators.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4975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Modeling contribution as a fixed % of installed capacity may not accurately represent the performance at all wind conditions.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47085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6</a:t>
            </a:fld>
            <a:endParaRPr lang="en-US"/>
          </a:p>
        </p:txBody>
      </p:sp>
    </p:spTree>
    <p:extLst>
      <p:ext uri="{BB962C8B-B14F-4D97-AF65-F5344CB8AC3E}">
        <p14:creationId xmlns:p14="http://schemas.microsoft.com/office/powerpoint/2010/main" val="114969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Acceptable performance nadir without IR is by 0.1 Hz lower than with IR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8057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–Expected contribution during the first nadir </a:t>
            </a:r>
          </a:p>
          <a:p>
            <a:pPr marL="0" indent="0">
              <a:buNone/>
            </a:pPr>
            <a:r>
              <a:rPr lang="en-US" dirty="0" smtClean="0"/>
              <a:t>	–Second frequency nadir caused by the recovery phase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32568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dirty="0" smtClean="0"/>
              <a:t>IESO </a:t>
            </a:r>
            <a:r>
              <a:rPr lang="en-US" dirty="0" smtClean="0"/>
              <a:t>will notify generators that have wind turbines with this capability when this feature must be placed in-service.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34385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Representative responses of a wind turbine with this feature placed in-service, consistent with the functional requirements above, are shown in Figure 5 below for two illustrative cases (corresponding to two different triggering events).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20792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Ideally, either IBFR parameters should be dynamically set or only a subset of WGRs experiencing high power output (above rated wind speed) should be responding.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0467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145255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67</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9/18/2015</a:t>
            </a:r>
            <a:endParaRPr lang="en-US">
              <a:solidFill>
                <a:prstClr val="black"/>
              </a:solidFill>
            </a:endParaRPr>
          </a:p>
        </p:txBody>
      </p:sp>
    </p:spTree>
    <p:extLst>
      <p:ext uri="{BB962C8B-B14F-4D97-AF65-F5344CB8AC3E}">
        <p14:creationId xmlns:p14="http://schemas.microsoft.com/office/powerpoint/2010/main" val="327595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0405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36895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7</a:t>
            </a:fld>
            <a:endParaRPr lang="en-US"/>
          </a:p>
        </p:txBody>
      </p:sp>
    </p:spTree>
    <p:extLst>
      <p:ext uri="{BB962C8B-B14F-4D97-AF65-F5344CB8AC3E}">
        <p14:creationId xmlns:p14="http://schemas.microsoft.com/office/powerpoint/2010/main" val="381001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8</a:t>
            </a:fld>
            <a:endParaRPr lang="en-US"/>
          </a:p>
        </p:txBody>
      </p:sp>
    </p:spTree>
    <p:extLst>
      <p:ext uri="{BB962C8B-B14F-4D97-AF65-F5344CB8AC3E}">
        <p14:creationId xmlns:p14="http://schemas.microsoft.com/office/powerpoint/2010/main" val="160688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840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6678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3168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6768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9487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557069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0382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09271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3209853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8641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t>Click to edit Master title style</a:t>
            </a:r>
            <a:endParaRPr lang="en-US" dirty="0"/>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893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35021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25892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170528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695498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64264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1" r:id="rId6"/>
    <p:sldLayoutId id="2147483683" r:id="rId7"/>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851879841"/>
      </p:ext>
    </p:extLst>
  </p:cSld>
  <p:clrMap bg1="lt1" tx1="dk1" bg2="lt2" tx2="dk2" accent1="accent1" accent2="accent2" accent3="accent3" accent4="accent4" accent5="accent5" accent6="accent6" hlink="hlink" folHlink="folHlink"/>
  <p:sldLayoutIdLst>
    <p:sldLayoutId id="2147483668" r:id="rId1"/>
    <p:sldLayoutId id="214748368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481941"/>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www.nerc.com/pa/Stand/Pages/Project-2010-05_3-Remedial-Action-Schemes_Phase-3-of-Protection-System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rcot.com/content/wcm/key_documents_lists/141324/Inertia_Basic_Concepts_Impacts_On_ERCOT_v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erc.com/pa/Stand/Pages/Project-2010-05_3-Remedial-Action-Schemes_Phase-3-of-Protection-System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rcot.com/content/wcm/lists/144927/Dynamic_Stability_Assessment_of_High_Penetration_of_Renewable_Generation_in_the_ERCOT_Grid.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erc.com/pa/Stand/Pages/Project-2010-05_3-Remedial-Action-Schemes_Phase-3-of-Protection-Systems.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hyperlink" Target="https://www.nerc.com/comm/OC/Documents/2016_FRAA_Report_2016-09-30.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hyperlink" Target="http://www.ercot.com/content/wcm/key_documents_lists/55752/Proposal_for_Synchronous_Inertial_Response_Service_Market_March112015.doc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
          </p:nvPr>
        </p:nvSpPr>
        <p:spPr/>
        <p:txBody>
          <a:bodyPr/>
          <a:lstStyle/>
          <a:p>
            <a:r>
              <a:rPr lang="en-US" dirty="0" smtClean="0"/>
              <a:t>May 18, 2018</a:t>
            </a:r>
            <a:endParaRPr lang="en-US" dirty="0"/>
          </a:p>
        </p:txBody>
      </p:sp>
      <p:sp>
        <p:nvSpPr>
          <p:cNvPr id="3" name="Text Placeholder 2"/>
          <p:cNvSpPr>
            <a:spLocks noGrp="1"/>
          </p:cNvSpPr>
          <p:nvPr>
            <p:ph type="body" sz="quarter" idx="10"/>
          </p:nvPr>
        </p:nvSpPr>
        <p:spPr/>
        <p:txBody>
          <a:bodyPr/>
          <a:lstStyle/>
          <a:p>
            <a:r>
              <a:rPr lang="en-US" dirty="0" smtClean="0"/>
              <a:t>ERCOT Staff</a:t>
            </a:r>
            <a:endParaRPr lang="en-US" dirty="0"/>
          </a:p>
        </p:txBody>
      </p:sp>
      <p:sp>
        <p:nvSpPr>
          <p:cNvPr id="4" name="Text Placeholder 3"/>
          <p:cNvSpPr>
            <a:spLocks noGrp="1"/>
          </p:cNvSpPr>
          <p:nvPr>
            <p:ph type="body" sz="quarter" idx="11"/>
          </p:nvPr>
        </p:nvSpPr>
        <p:spPr/>
        <p:txBody>
          <a:bodyPr/>
          <a:lstStyle/>
          <a:p>
            <a:r>
              <a:rPr lang="en-US" dirty="0" smtClean="0"/>
              <a:t>Synchronous Inertial Response (SIR) Workshop #02</a:t>
            </a:r>
            <a:endParaRPr lang="en-US" dirty="0"/>
          </a:p>
        </p:txBody>
      </p:sp>
    </p:spTree>
    <p:extLst>
      <p:ext uri="{BB962C8B-B14F-4D97-AF65-F5344CB8AC3E}">
        <p14:creationId xmlns:p14="http://schemas.microsoft.com/office/powerpoint/2010/main" val="2728203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Topics Discussed at Workshop #01</a:t>
            </a:r>
            <a:endParaRPr lang="en-US" sz="2800"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Trends in Inertia – where are we currently &amp; where are we headed.</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Introduction to Long Term </a:t>
            </a:r>
            <a:r>
              <a:rPr lang="en-US" dirty="0"/>
              <a:t>Stability </a:t>
            </a:r>
            <a:r>
              <a:rPr lang="en-US" dirty="0" smtClean="0"/>
              <a:t>Assessment Study’s high penetration scenario.</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a:t>Current Practice for Monitoring &amp; Maintaining Critical Inertia in Real </a:t>
            </a:r>
            <a:r>
              <a:rPr lang="en-US" dirty="0" smtClean="0"/>
              <a:t>Time.</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RRS Study &amp; other parameter changes and there impact on Critical Inertia.</a:t>
            </a:r>
          </a:p>
          <a:p>
            <a:pPr>
              <a:buFont typeface="Wingdings" panose="05000000000000000000" pitchFamily="2" charset="2"/>
              <a:buChar char="ü"/>
            </a:pPr>
            <a:endParaRPr lang="en-US" dirty="0">
              <a:hlinkClick r:id="rId2"/>
            </a:endParaRPr>
          </a:p>
          <a:p>
            <a:pPr>
              <a:buFont typeface="Wingdings" panose="05000000000000000000" pitchFamily="2" charset="2"/>
              <a:buChar char="ü"/>
            </a:pPr>
            <a:r>
              <a:rPr lang="en-US" dirty="0"/>
              <a:t>How are other regions mitigating the critical inertia </a:t>
            </a:r>
            <a:r>
              <a:rPr lang="en-US" dirty="0" smtClean="0"/>
              <a:t>problem.</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Brief discussion on potential solutions &amp; next steps.</a:t>
            </a:r>
            <a:endParaRPr lang="en-US" dirty="0"/>
          </a:p>
          <a:p>
            <a:endParaRPr lang="en-US" dirty="0">
              <a:hlinkClick r:id="rId2"/>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64782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Whitepaper on Inertia</a:t>
            </a:r>
            <a:endParaRPr lang="en-US" dirty="0"/>
          </a:p>
        </p:txBody>
      </p:sp>
      <p:sp>
        <p:nvSpPr>
          <p:cNvPr id="3" name="Content Placeholder 2"/>
          <p:cNvSpPr>
            <a:spLocks noGrp="1"/>
          </p:cNvSpPr>
          <p:nvPr>
            <p:ph idx="1"/>
          </p:nvPr>
        </p:nvSpPr>
        <p:spPr/>
        <p:txBody>
          <a:bodyPr/>
          <a:lstStyle/>
          <a:p>
            <a:r>
              <a:rPr lang="en-US" dirty="0" smtClean="0"/>
              <a:t>A paper titled </a:t>
            </a:r>
            <a:r>
              <a:rPr lang="en-US" dirty="0" smtClean="0">
                <a:hlinkClick r:id="rId2"/>
              </a:rPr>
              <a:t>Inertia: Basic Concepts and Impacts on the ERCOT Grid</a:t>
            </a:r>
            <a:r>
              <a:rPr lang="en-US" dirty="0" smtClean="0"/>
              <a:t> was published on </a:t>
            </a:r>
            <a:r>
              <a:rPr lang="en-US" dirty="0"/>
              <a:t>Apr 4, </a:t>
            </a:r>
            <a:r>
              <a:rPr lang="en-US" dirty="0" smtClean="0"/>
              <a:t>2018.</a:t>
            </a:r>
          </a:p>
          <a:p>
            <a:endParaRPr lang="en-US" dirty="0"/>
          </a:p>
          <a:p>
            <a:r>
              <a:rPr lang="en-US" dirty="0"/>
              <a:t>This paper </a:t>
            </a:r>
            <a:r>
              <a:rPr lang="en-US" dirty="0" smtClean="0"/>
              <a:t>document’s the initiatives ERCOT has undertaken </a:t>
            </a:r>
          </a:p>
          <a:p>
            <a:pPr lvl="1"/>
            <a:r>
              <a:rPr lang="en-US" dirty="0" smtClean="0"/>
              <a:t>to </a:t>
            </a:r>
            <a:r>
              <a:rPr lang="en-US" dirty="0"/>
              <a:t>track the trends of historical inertia on the ERCOT </a:t>
            </a:r>
            <a:r>
              <a:rPr lang="en-US" dirty="0" smtClean="0"/>
              <a:t>system</a:t>
            </a:r>
          </a:p>
          <a:p>
            <a:pPr lvl="1"/>
            <a:r>
              <a:rPr lang="en-US" dirty="0" smtClean="0"/>
              <a:t>to </a:t>
            </a:r>
            <a:r>
              <a:rPr lang="en-US" dirty="0"/>
              <a:t>develop tools and methods to mitigate negative impacts of low inertia conditions that could arise in the </a:t>
            </a:r>
            <a:r>
              <a:rPr lang="en-US" dirty="0" smtClean="0"/>
              <a:t>future.</a:t>
            </a:r>
          </a:p>
          <a:p>
            <a:endParaRPr lang="en-US" dirty="0" smtClean="0"/>
          </a:p>
          <a:p>
            <a:r>
              <a:rPr lang="en-US" dirty="0" smtClean="0"/>
              <a:t>Any comments or feedback on this paper should be sent via email to </a:t>
            </a:r>
            <a:r>
              <a:rPr lang="en-US" dirty="0" err="1" smtClean="0"/>
              <a:t>Sandip</a:t>
            </a:r>
            <a:r>
              <a:rPr lang="en-US" dirty="0" smtClean="0"/>
              <a:t> Sharma (ssharma@ercot.com).</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61154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 Outline for Today</a:t>
            </a:r>
            <a:endParaRPr lang="en-US" sz="2800" dirty="0"/>
          </a:p>
        </p:txBody>
      </p:sp>
      <p:sp>
        <p:nvSpPr>
          <p:cNvPr id="3" name="Content Placeholder 2"/>
          <p:cNvSpPr>
            <a:spLocks noGrp="1"/>
          </p:cNvSpPr>
          <p:nvPr>
            <p:ph idx="1"/>
          </p:nvPr>
        </p:nvSpPr>
        <p:spPr/>
        <p:txBody>
          <a:bodyPr/>
          <a:lstStyle/>
          <a:p>
            <a:r>
              <a:rPr lang="en-US" dirty="0" smtClean="0"/>
              <a:t>Update on Long Term </a:t>
            </a:r>
            <a:r>
              <a:rPr lang="en-US" dirty="0"/>
              <a:t>Stability </a:t>
            </a:r>
            <a:r>
              <a:rPr lang="en-US" dirty="0" smtClean="0"/>
              <a:t>Assessment Study’s high penetration scenario.</a:t>
            </a:r>
          </a:p>
          <a:p>
            <a:endParaRPr lang="en-US" dirty="0" smtClean="0"/>
          </a:p>
          <a:p>
            <a:r>
              <a:rPr lang="en-US" dirty="0" smtClean="0"/>
              <a:t>Impacts of potential parameter changes on Critical Inertia</a:t>
            </a:r>
          </a:p>
          <a:p>
            <a:pPr lvl="1"/>
            <a:r>
              <a:rPr lang="en-US" dirty="0" smtClean="0"/>
              <a:t>RRS from Load Resources and the feasibility of faster response.</a:t>
            </a:r>
          </a:p>
          <a:p>
            <a:pPr lvl="1"/>
            <a:r>
              <a:rPr lang="en-US" dirty="0" smtClean="0"/>
              <a:t>Inertia </a:t>
            </a:r>
            <a:r>
              <a:rPr lang="en-US" dirty="0"/>
              <a:t>based Frequency Response from Wind </a:t>
            </a:r>
            <a:r>
              <a:rPr lang="en-US" dirty="0" smtClean="0"/>
              <a:t>Resources.</a:t>
            </a:r>
          </a:p>
          <a:p>
            <a:pPr lvl="1"/>
            <a:r>
              <a:rPr lang="en-US" dirty="0" smtClean="0"/>
              <a:t>Critical </a:t>
            </a:r>
            <a:r>
              <a:rPr lang="en-US" dirty="0"/>
              <a:t>Contingency and NERC BAL-003 SDT </a:t>
            </a:r>
            <a:r>
              <a:rPr lang="en-US" dirty="0" smtClean="0"/>
              <a:t>Update</a:t>
            </a:r>
          </a:p>
          <a:p>
            <a:pPr lvl="1"/>
            <a:r>
              <a:rPr lang="en-US" dirty="0"/>
              <a:t>Discussion on Changing UFLS Settings </a:t>
            </a:r>
            <a:endParaRPr lang="en-US" dirty="0" smtClean="0"/>
          </a:p>
          <a:p>
            <a:endParaRPr lang="en-US" dirty="0"/>
          </a:p>
          <a:p>
            <a:r>
              <a:rPr lang="en-US" dirty="0" smtClean="0"/>
              <a:t>Synchronous Inertial Response as an Ancillary Service</a:t>
            </a:r>
          </a:p>
          <a:p>
            <a:endParaRPr lang="en-US" dirty="0"/>
          </a:p>
          <a:p>
            <a:r>
              <a:rPr lang="en-US" dirty="0" smtClean="0"/>
              <a:t>Potential list of options/solutions  </a:t>
            </a:r>
            <a:endParaRPr lang="en-US" dirty="0"/>
          </a:p>
          <a:p>
            <a:endParaRPr lang="en-US" dirty="0">
              <a:hlinkClick r:id="rId2"/>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2728555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407499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a:p>
            <a:endParaRPr lang="en-US" dirty="0"/>
          </a:p>
        </p:txBody>
      </p:sp>
      <p:sp>
        <p:nvSpPr>
          <p:cNvPr id="4" name="Text Placeholder 3"/>
          <p:cNvSpPr>
            <a:spLocks noGrp="1"/>
          </p:cNvSpPr>
          <p:nvPr>
            <p:ph type="body" sz="quarter" idx="10"/>
          </p:nvPr>
        </p:nvSpPr>
        <p:spPr>
          <a:xfrm>
            <a:off x="3547872" y="3771900"/>
            <a:ext cx="4465283" cy="923544"/>
          </a:xfrm>
        </p:spPr>
        <p:txBody>
          <a:bodyPr/>
          <a:lstStyle/>
          <a:p>
            <a:r>
              <a:rPr lang="en-US" dirty="0"/>
              <a:t>Shun Hsien</a:t>
            </a:r>
            <a:r>
              <a:rPr lang="en-US" dirty="0" smtClean="0"/>
              <a:t> (Fred) Huang</a:t>
            </a:r>
          </a:p>
          <a:p>
            <a:r>
              <a:rPr lang="en-US" dirty="0"/>
              <a:t>Transmission Planning</a:t>
            </a:r>
            <a:endParaRPr lang="en-US" dirty="0" smtClean="0"/>
          </a:p>
          <a:p>
            <a:r>
              <a:rPr lang="en-US" dirty="0" smtClean="0"/>
              <a:t>ERCOT</a:t>
            </a:r>
            <a:endParaRPr lang="en-US" dirty="0" smtClean="0"/>
          </a:p>
          <a:p>
            <a:endParaRPr lang="en-US" dirty="0"/>
          </a:p>
        </p:txBody>
      </p:sp>
      <p:sp>
        <p:nvSpPr>
          <p:cNvPr id="5" name="Text Placeholder 4"/>
          <p:cNvSpPr>
            <a:spLocks noGrp="1"/>
          </p:cNvSpPr>
          <p:nvPr>
            <p:ph type="body" sz="quarter" idx="11"/>
          </p:nvPr>
        </p:nvSpPr>
        <p:spPr/>
        <p:txBody>
          <a:bodyPr/>
          <a:lstStyle/>
          <a:p>
            <a:r>
              <a:rPr lang="en-US" sz="2800" dirty="0"/>
              <a:t>Dynamic Stability Assessment of High Penetration of Renewable Generation in the ERCOT </a:t>
            </a:r>
            <a:r>
              <a:rPr lang="en-US" sz="2800" dirty="0" smtClean="0"/>
              <a:t>Grid</a:t>
            </a:r>
            <a:endParaRPr lang="en-US" sz="2400" dirty="0"/>
          </a:p>
        </p:txBody>
      </p:sp>
    </p:spTree>
    <p:extLst>
      <p:ext uri="{BB962C8B-B14F-4D97-AF65-F5344CB8AC3E}">
        <p14:creationId xmlns:p14="http://schemas.microsoft.com/office/powerpoint/2010/main" val="284476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15</a:t>
            </a:fld>
            <a:endParaRPr lang="en-US" dirty="0">
              <a:solidFill>
                <a:srgbClr val="FFFFFF"/>
              </a:solidFill>
            </a:endParaRPr>
          </a:p>
        </p:txBody>
      </p:sp>
      <p:sp>
        <p:nvSpPr>
          <p:cNvPr id="7" name="Text Box 2"/>
          <p:cNvSpPr txBox="1">
            <a:spLocks noChangeArrowheads="1"/>
          </p:cNvSpPr>
          <p:nvPr/>
        </p:nvSpPr>
        <p:spPr bwMode="auto">
          <a:xfrm>
            <a:off x="380999" y="2380426"/>
            <a:ext cx="4005944" cy="13849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r>
              <a:rPr lang="en-US" sz="1400" b="1" dirty="0" smtClean="0">
                <a:solidFill>
                  <a:srgbClr val="5B6770"/>
                </a:solidFill>
                <a:ea typeface="Times New Roman" panose="02020603050405020304" pitchFamily="18" charset="0"/>
                <a:cs typeface="Times New Roman" panose="02020603050405020304" pitchFamily="18" charset="0"/>
              </a:rPr>
              <a:t>Load: </a:t>
            </a:r>
            <a:r>
              <a:rPr lang="en-US" sz="1400" dirty="0" smtClean="0">
                <a:solidFill>
                  <a:srgbClr val="5B6770"/>
                </a:solidFill>
                <a:ea typeface="Times New Roman" panose="02020603050405020304" pitchFamily="18" charset="0"/>
                <a:cs typeface="Times New Roman" panose="02020603050405020304" pitchFamily="18" charset="0"/>
              </a:rPr>
              <a:t>42.2 </a:t>
            </a:r>
            <a:r>
              <a:rPr lang="en-US" sz="1400" dirty="0">
                <a:solidFill>
                  <a:srgbClr val="5B6770"/>
                </a:solidFill>
                <a:ea typeface="Times New Roman" panose="02020603050405020304" pitchFamily="18" charset="0"/>
                <a:cs typeface="Times New Roman" panose="02020603050405020304" pitchFamily="18" charset="0"/>
              </a:rPr>
              <a:t>GW (includes PUNs)</a:t>
            </a:r>
          </a:p>
          <a:p>
            <a:r>
              <a:rPr lang="en-US" sz="1400" b="1" dirty="0">
                <a:solidFill>
                  <a:srgbClr val="5B6770"/>
                </a:solidFill>
                <a:ea typeface="Times New Roman" panose="02020603050405020304" pitchFamily="18" charset="0"/>
                <a:cs typeface="Times New Roman" panose="02020603050405020304" pitchFamily="18" charset="0"/>
              </a:rPr>
              <a:t>Solar </a:t>
            </a:r>
            <a:r>
              <a:rPr lang="en-US" sz="1400" b="1" dirty="0" smtClean="0">
                <a:solidFill>
                  <a:srgbClr val="5B6770"/>
                </a:solidFill>
                <a:ea typeface="Times New Roman" panose="02020603050405020304" pitchFamily="18" charset="0"/>
                <a:cs typeface="Times New Roman" panose="02020603050405020304" pitchFamily="18" charset="0"/>
              </a:rPr>
              <a:t>output: </a:t>
            </a:r>
            <a:r>
              <a:rPr lang="en-US" sz="1400" dirty="0" smtClean="0">
                <a:solidFill>
                  <a:srgbClr val="5B6770"/>
                </a:solidFill>
                <a:ea typeface="Times New Roman" panose="02020603050405020304" pitchFamily="18" charset="0"/>
                <a:cs typeface="Times New Roman" panose="02020603050405020304" pitchFamily="18" charset="0"/>
              </a:rPr>
              <a:t>17 </a:t>
            </a:r>
            <a:r>
              <a:rPr lang="en-US" sz="1400" dirty="0">
                <a:solidFill>
                  <a:srgbClr val="5B6770"/>
                </a:solidFill>
                <a:ea typeface="Times New Roman" panose="02020603050405020304" pitchFamily="18" charset="0"/>
                <a:cs typeface="Times New Roman" panose="02020603050405020304" pitchFamily="18" charset="0"/>
              </a:rPr>
              <a:t>GW (90% dispatch)</a:t>
            </a:r>
          </a:p>
          <a:p>
            <a:r>
              <a:rPr lang="en-US" sz="1400" b="1" dirty="0">
                <a:solidFill>
                  <a:srgbClr val="5B6770"/>
                </a:solidFill>
                <a:ea typeface="Times New Roman" panose="02020603050405020304" pitchFamily="18" charset="0"/>
                <a:cs typeface="Times New Roman" panose="02020603050405020304" pitchFamily="18" charset="0"/>
              </a:rPr>
              <a:t>Wind output: </a:t>
            </a:r>
            <a:r>
              <a:rPr lang="en-US" sz="1400" dirty="0" smtClean="0">
                <a:solidFill>
                  <a:srgbClr val="5B6770"/>
                </a:solidFill>
                <a:ea typeface="Times New Roman" panose="02020603050405020304" pitchFamily="18" charset="0"/>
                <a:cs typeface="Times New Roman" panose="02020603050405020304" pitchFamily="18" charset="0"/>
              </a:rPr>
              <a:t>11 </a:t>
            </a:r>
            <a:r>
              <a:rPr lang="en-US" sz="1400" dirty="0">
                <a:solidFill>
                  <a:srgbClr val="5B6770"/>
                </a:solidFill>
                <a:ea typeface="Times New Roman" panose="02020603050405020304" pitchFamily="18" charset="0"/>
                <a:cs typeface="Times New Roman" panose="02020603050405020304" pitchFamily="18" charset="0"/>
              </a:rPr>
              <a:t>GW (48% dispatch)</a:t>
            </a:r>
          </a:p>
          <a:p>
            <a:r>
              <a:rPr lang="en-US" sz="1400" b="1" dirty="0">
                <a:solidFill>
                  <a:srgbClr val="5B6770"/>
                </a:solidFill>
                <a:ea typeface="Times New Roman" panose="02020603050405020304" pitchFamily="18" charset="0"/>
                <a:cs typeface="Times New Roman" panose="02020603050405020304" pitchFamily="18" charset="0"/>
              </a:rPr>
              <a:t>West Texas Exports:</a:t>
            </a:r>
            <a:r>
              <a:rPr lang="en-US" sz="1400" dirty="0">
                <a:solidFill>
                  <a:srgbClr val="5B6770"/>
                </a:solidFill>
                <a:ea typeface="Times New Roman" panose="02020603050405020304" pitchFamily="18" charset="0"/>
                <a:cs typeface="Times New Roman" panose="02020603050405020304" pitchFamily="18" charset="0"/>
              </a:rPr>
              <a:t> </a:t>
            </a:r>
            <a:r>
              <a:rPr lang="en-US" sz="1400" dirty="0" smtClean="0">
                <a:solidFill>
                  <a:srgbClr val="5B6770"/>
                </a:solidFill>
                <a:ea typeface="Times New Roman" panose="02020603050405020304" pitchFamily="18" charset="0"/>
                <a:cs typeface="Times New Roman" panose="02020603050405020304" pitchFamily="18" charset="0"/>
              </a:rPr>
              <a:t>15.5 </a:t>
            </a:r>
            <a:r>
              <a:rPr lang="en-US" sz="1400" dirty="0">
                <a:solidFill>
                  <a:srgbClr val="5B6770"/>
                </a:solidFill>
                <a:ea typeface="Times New Roman" panose="02020603050405020304" pitchFamily="18" charset="0"/>
                <a:cs typeface="Times New Roman" panose="02020603050405020304" pitchFamily="18" charset="0"/>
              </a:rPr>
              <a:t>GW </a:t>
            </a:r>
            <a:br>
              <a:rPr lang="en-US" sz="1400" dirty="0">
                <a:solidFill>
                  <a:srgbClr val="5B6770"/>
                </a:solidFill>
                <a:ea typeface="Times New Roman" panose="02020603050405020304" pitchFamily="18" charset="0"/>
                <a:cs typeface="Times New Roman" panose="02020603050405020304" pitchFamily="18" charset="0"/>
              </a:rPr>
            </a:br>
            <a:r>
              <a:rPr lang="en-US" sz="1400" dirty="0">
                <a:solidFill>
                  <a:srgbClr val="5B6770"/>
                </a:solidFill>
                <a:ea typeface="Times New Roman" panose="02020603050405020304" pitchFamily="18" charset="0"/>
                <a:cs typeface="Times New Roman" panose="02020603050405020304" pitchFamily="18" charset="0"/>
              </a:rPr>
              <a:t>                                    </a:t>
            </a:r>
            <a:r>
              <a:rPr lang="en-US" sz="1400" dirty="0" smtClean="0">
                <a:solidFill>
                  <a:srgbClr val="5B6770"/>
                </a:solidFill>
                <a:ea typeface="Times New Roman" panose="02020603050405020304" pitchFamily="18" charset="0"/>
                <a:cs typeface="Times New Roman" panose="02020603050405020304" pitchFamily="18" charset="0"/>
              </a:rPr>
              <a:t>(</a:t>
            </a:r>
            <a:r>
              <a:rPr lang="en-US" sz="1400" dirty="0">
                <a:solidFill>
                  <a:srgbClr val="5B6770"/>
                </a:solidFill>
                <a:ea typeface="Times New Roman" panose="02020603050405020304" pitchFamily="18" charset="0"/>
                <a:cs typeface="Times New Roman" panose="02020603050405020304" pitchFamily="18" charset="0"/>
              </a:rPr>
              <a:t>major 345 kV circuits)</a:t>
            </a:r>
          </a:p>
          <a:p>
            <a:r>
              <a:rPr lang="en-US" sz="1400" b="1" dirty="0">
                <a:solidFill>
                  <a:srgbClr val="5B6770"/>
                </a:solidFill>
                <a:ea typeface="Times New Roman" panose="02020603050405020304" pitchFamily="18" charset="0"/>
                <a:cs typeface="Times New Roman" panose="02020603050405020304" pitchFamily="18" charset="0"/>
              </a:rPr>
              <a:t>Losses (MW</a:t>
            </a:r>
            <a:r>
              <a:rPr lang="en-US" sz="1400" b="1" dirty="0" smtClean="0">
                <a:solidFill>
                  <a:srgbClr val="5B6770"/>
                </a:solidFill>
                <a:ea typeface="Times New Roman" panose="02020603050405020304" pitchFamily="18" charset="0"/>
                <a:cs typeface="Times New Roman" panose="02020603050405020304" pitchFamily="18" charset="0"/>
              </a:rPr>
              <a:t>): </a:t>
            </a:r>
            <a:r>
              <a:rPr lang="en-US" sz="1400" dirty="0" smtClean="0">
                <a:solidFill>
                  <a:srgbClr val="5B6770"/>
                </a:solidFill>
                <a:ea typeface="Times New Roman" panose="02020603050405020304" pitchFamily="18" charset="0"/>
                <a:cs typeface="Times New Roman" panose="02020603050405020304" pitchFamily="18" charset="0"/>
              </a:rPr>
              <a:t>6</a:t>
            </a:r>
            <a:r>
              <a:rPr lang="en-US" sz="1400" dirty="0">
                <a:solidFill>
                  <a:srgbClr val="5B6770"/>
                </a:solidFill>
                <a:ea typeface="Times New Roman" panose="02020603050405020304" pitchFamily="18" charset="0"/>
                <a:cs typeface="Times New Roman" panose="02020603050405020304" pitchFamily="18" charset="0"/>
              </a:rPr>
              <a:t>%</a:t>
            </a:r>
          </a:p>
        </p:txBody>
      </p:sp>
      <p:sp>
        <p:nvSpPr>
          <p:cNvPr id="3" name="Rectangle 2"/>
          <p:cNvSpPr/>
          <p:nvPr/>
        </p:nvSpPr>
        <p:spPr>
          <a:xfrm>
            <a:off x="228601" y="5576519"/>
            <a:ext cx="6669742" cy="646331"/>
          </a:xfrm>
          <a:prstGeom prst="rect">
            <a:avLst/>
          </a:prstGeom>
        </p:spPr>
        <p:txBody>
          <a:bodyPr wrap="square">
            <a:spAutoFit/>
          </a:bodyPr>
          <a:lstStyle/>
          <a:p>
            <a:r>
              <a:rPr lang="en-US" sz="1200" dirty="0" smtClean="0">
                <a:solidFill>
                  <a:prstClr val="black"/>
                </a:solidFill>
                <a:hlinkClick r:id="rId2"/>
              </a:rPr>
              <a:t>Report is available at:    http</a:t>
            </a:r>
            <a:r>
              <a:rPr lang="en-US" sz="1200" dirty="0">
                <a:solidFill>
                  <a:prstClr val="black"/>
                </a:solidFill>
                <a:hlinkClick r:id="rId2"/>
              </a:rPr>
              <a:t>://www.ercot.com/content/wcm/lists/144927/Dynamic_Stability_Assessment_of_High_Penetration_of_Renewable_Generation_in_the_ERCOT_Grid.pdf</a:t>
            </a:r>
            <a:endParaRPr lang="en-US" sz="1200" dirty="0">
              <a:solidFill>
                <a:prstClr val="black"/>
              </a:solidFill>
            </a:endParaRPr>
          </a:p>
        </p:txBody>
      </p:sp>
      <p:sp>
        <p:nvSpPr>
          <p:cNvPr id="9" name="Rectangle 8"/>
          <p:cNvSpPr/>
          <p:nvPr/>
        </p:nvSpPr>
        <p:spPr>
          <a:xfrm>
            <a:off x="380998" y="924163"/>
            <a:ext cx="4005945"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smtClean="0">
                <a:solidFill>
                  <a:srgbClr val="5B6770"/>
                </a:solidFill>
                <a:ea typeface="Times New Roman" panose="02020603050405020304" pitchFamily="18" charset="0"/>
              </a:rPr>
              <a:t>The results of this </a:t>
            </a:r>
            <a:r>
              <a:rPr lang="en-US" sz="1600" dirty="0">
                <a:solidFill>
                  <a:srgbClr val="5B6770"/>
                </a:solidFill>
                <a:ea typeface="Times New Roman" panose="02020603050405020304" pitchFamily="18" charset="0"/>
              </a:rPr>
              <a:t>analysis </a:t>
            </a:r>
            <a:r>
              <a:rPr lang="en-US" sz="1600" dirty="0" smtClean="0">
                <a:solidFill>
                  <a:srgbClr val="5B6770"/>
                </a:solidFill>
                <a:ea typeface="Times New Roman" panose="02020603050405020304" pitchFamily="18" charset="0"/>
              </a:rPr>
              <a:t>are intended </a:t>
            </a:r>
            <a:r>
              <a:rPr lang="en-US" sz="1600" dirty="0">
                <a:solidFill>
                  <a:srgbClr val="5B6770"/>
                </a:solidFill>
                <a:ea typeface="Times New Roman" panose="02020603050405020304" pitchFamily="18" charset="0"/>
              </a:rPr>
              <a:t>to be indicative of likely future challenges to be faced in the ERCOT grid and recommendations are provided to further evaluate and address those challenges.</a:t>
            </a:r>
            <a:endParaRPr lang="en-US" sz="1600" dirty="0">
              <a:solidFill>
                <a:prstClr val="black"/>
              </a:solidFill>
            </a:endParaRPr>
          </a:p>
        </p:txBody>
      </p:sp>
      <p:sp>
        <p:nvSpPr>
          <p:cNvPr id="12" name="Rounded Rectangle 11"/>
          <p:cNvSpPr/>
          <p:nvPr/>
        </p:nvSpPr>
        <p:spPr>
          <a:xfrm>
            <a:off x="802770" y="4172613"/>
            <a:ext cx="3162400" cy="99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Results:</a:t>
            </a:r>
          </a:p>
          <a:p>
            <a:pPr algn="ctr"/>
            <a:r>
              <a:rPr lang="en-US" sz="2000" dirty="0" smtClean="0">
                <a:solidFill>
                  <a:srgbClr val="FFFFFF"/>
                </a:solidFill>
              </a:rPr>
              <a:t>8 Observations</a:t>
            </a:r>
          </a:p>
          <a:p>
            <a:pPr algn="ctr"/>
            <a:r>
              <a:rPr lang="en-US" sz="2000" dirty="0" smtClean="0">
                <a:solidFill>
                  <a:srgbClr val="FFFFFF"/>
                </a:solidFill>
              </a:rPr>
              <a:t>9 Recommendations</a:t>
            </a:r>
            <a:endParaRPr lang="en-US" sz="2000" dirty="0">
              <a:solidFill>
                <a:srgbClr val="FFFFFF"/>
              </a:solidFill>
            </a:endParaRPr>
          </a:p>
        </p:txBody>
      </p:sp>
      <p:pic>
        <p:nvPicPr>
          <p:cNvPr id="2" name="Picture 1"/>
          <p:cNvPicPr>
            <a:picLocks noChangeAspect="1"/>
          </p:cNvPicPr>
          <p:nvPr/>
        </p:nvPicPr>
        <p:blipFill>
          <a:blip r:embed="rId3"/>
          <a:stretch>
            <a:fillRect/>
          </a:stretch>
        </p:blipFill>
        <p:spPr>
          <a:xfrm>
            <a:off x="3554307" y="791339"/>
            <a:ext cx="5464140" cy="5137403"/>
          </a:xfrm>
          <a:prstGeom prst="rect">
            <a:avLst/>
          </a:prstGeom>
        </p:spPr>
      </p:pic>
    </p:spTree>
    <p:extLst>
      <p:ext uri="{BB962C8B-B14F-4D97-AF65-F5344CB8AC3E}">
        <p14:creationId xmlns:p14="http://schemas.microsoft.com/office/powerpoint/2010/main" val="3524282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smtClean="0"/>
              <a:t>Observations:</a:t>
            </a:r>
          </a:p>
          <a:p>
            <a:pPr lvl="1"/>
            <a:r>
              <a:rPr lang="en-US" dirty="0" smtClean="0"/>
              <a:t>Significant </a:t>
            </a:r>
            <a:r>
              <a:rPr lang="en-US" dirty="0"/>
              <a:t>active and reactive losses were found under high West Texas export conditions.      </a:t>
            </a:r>
          </a:p>
          <a:p>
            <a:pPr lvl="1"/>
            <a:r>
              <a:rPr lang="en-US" dirty="0"/>
              <a:t>Additional transfer paths between West Texas and Central Texas were beneficial.  </a:t>
            </a:r>
          </a:p>
          <a:p>
            <a:pPr lvl="1"/>
            <a:r>
              <a:rPr lang="en-US" dirty="0"/>
              <a:t>An acceptable modeled steady-state condition may not guarantee a stable response under low system strength conditions.  </a:t>
            </a:r>
            <a:endParaRPr lang="en-US" dirty="0" smtClean="0"/>
          </a:p>
          <a:p>
            <a:pPr lvl="1"/>
            <a:endParaRPr lang="en-US" sz="2000" dirty="0"/>
          </a:p>
          <a:p>
            <a:pPr lvl="1"/>
            <a:endParaRPr lang="en-US" sz="2000" dirty="0" smtClean="0"/>
          </a:p>
          <a:p>
            <a:pPr lvl="1"/>
            <a:endParaRPr lang="en-US" sz="2000" dirty="0"/>
          </a:p>
          <a:p>
            <a:pPr marL="342900" lvl="1" indent="0">
              <a:buNone/>
            </a:pPr>
            <a:endParaRPr lang="en-US" sz="2000" dirty="0"/>
          </a:p>
          <a:p>
            <a:pPr marL="342900" lvl="1" indent="0">
              <a:buNone/>
            </a:pPr>
            <a:endParaRPr lang="en-US" sz="2000" dirty="0" smtClean="0"/>
          </a:p>
          <a:p>
            <a:pPr lvl="0"/>
            <a:r>
              <a:rPr lang="en-US" dirty="0" smtClean="0"/>
              <a:t>Recommendation:</a:t>
            </a:r>
          </a:p>
          <a:p>
            <a:pPr lvl="1"/>
            <a:r>
              <a:rPr lang="en-US" dirty="0" smtClean="0"/>
              <a:t>The </a:t>
            </a:r>
            <a:r>
              <a:rPr lang="en-US" dirty="0"/>
              <a:t>Long Term System Assessment process should consider the impact of stability constraints.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16</a:t>
            </a:fld>
            <a:endParaRPr lang="en-US" dirty="0">
              <a:solidFill>
                <a:srgbClr val="FFFFFF"/>
              </a:solidFill>
            </a:endParaRPr>
          </a:p>
        </p:txBody>
      </p:sp>
      <p:grpSp>
        <p:nvGrpSpPr>
          <p:cNvPr id="8" name="Group 7"/>
          <p:cNvGrpSpPr/>
          <p:nvPr/>
        </p:nvGrpSpPr>
        <p:grpSpPr>
          <a:xfrm>
            <a:off x="1137415" y="3082382"/>
            <a:ext cx="6792970" cy="1533149"/>
            <a:chOff x="1196750" y="3082382"/>
            <a:chExt cx="6792970" cy="1533149"/>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460"/>
            <a:stretch/>
          </p:blipFill>
          <p:spPr bwMode="auto">
            <a:xfrm>
              <a:off x="5784401" y="3082382"/>
              <a:ext cx="2205319" cy="1533149"/>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481" t="1561" r="2724" b="638"/>
            <a:stretch/>
          </p:blipFill>
          <p:spPr bwMode="auto">
            <a:xfrm>
              <a:off x="1196750" y="3082382"/>
              <a:ext cx="2006358" cy="1533149"/>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Right Arrow 6"/>
            <p:cNvSpPr/>
            <p:nvPr/>
          </p:nvSpPr>
          <p:spPr>
            <a:xfrm>
              <a:off x="3361124" y="3606641"/>
              <a:ext cx="22591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Small disturbances</a:t>
              </a:r>
              <a:endParaRPr lang="en-US" dirty="0">
                <a:solidFill>
                  <a:srgbClr val="FFFFFF"/>
                </a:solidFill>
              </a:endParaRPr>
            </a:p>
          </p:txBody>
        </p:sp>
      </p:grpSp>
    </p:spTree>
    <p:extLst>
      <p:ext uri="{BB962C8B-B14F-4D97-AF65-F5344CB8AC3E}">
        <p14:creationId xmlns:p14="http://schemas.microsoft.com/office/powerpoint/2010/main" val="80973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a:t>
            </a:r>
            <a:endParaRPr lang="en-US" dirty="0"/>
          </a:p>
        </p:txBody>
      </p:sp>
      <p:sp>
        <p:nvSpPr>
          <p:cNvPr id="3" name="Content Placeholder 2"/>
          <p:cNvSpPr>
            <a:spLocks noGrp="1"/>
          </p:cNvSpPr>
          <p:nvPr>
            <p:ph idx="1"/>
          </p:nvPr>
        </p:nvSpPr>
        <p:spPr/>
        <p:txBody>
          <a:bodyPr/>
          <a:lstStyle/>
          <a:p>
            <a:pPr lvl="0"/>
            <a:r>
              <a:rPr lang="en-US" dirty="0"/>
              <a:t>Observations:</a:t>
            </a:r>
          </a:p>
          <a:p>
            <a:pPr lvl="1"/>
            <a:r>
              <a:rPr lang="en-US" dirty="0"/>
              <a:t>Inverter-based generation controllers require sufficient system strength for reliable operation</a:t>
            </a:r>
            <a:r>
              <a:rPr lang="en-US" dirty="0" smtClean="0"/>
              <a:t>.</a:t>
            </a:r>
          </a:p>
          <a:p>
            <a:pPr lvl="1"/>
            <a:endParaRPr lang="en-US" dirty="0" smtClean="0"/>
          </a:p>
          <a:p>
            <a:pPr lvl="1"/>
            <a:endParaRPr lang="en-US" dirty="0"/>
          </a:p>
          <a:p>
            <a:pPr lvl="1"/>
            <a:endParaRPr lang="en-US" dirty="0" smtClean="0"/>
          </a:p>
          <a:p>
            <a:pPr lvl="1"/>
            <a:endParaRPr lang="en-US" dirty="0"/>
          </a:p>
          <a:p>
            <a:pPr lvl="1"/>
            <a:endParaRPr lang="en-US" dirty="0"/>
          </a:p>
          <a:p>
            <a:pPr lvl="1"/>
            <a:endParaRPr lang="en-US" dirty="0" smtClean="0"/>
          </a:p>
          <a:p>
            <a:pPr lvl="0"/>
            <a:endParaRPr lang="en-US" dirty="0" smtClean="0"/>
          </a:p>
          <a:p>
            <a:pPr lvl="0"/>
            <a:r>
              <a:rPr lang="en-US" dirty="0" smtClean="0"/>
              <a:t>Recommendation</a:t>
            </a:r>
            <a:r>
              <a:rPr lang="en-US" dirty="0"/>
              <a:t>:</a:t>
            </a:r>
          </a:p>
          <a:p>
            <a:pPr lvl="1"/>
            <a:r>
              <a:rPr lang="en-US" dirty="0"/>
              <a:t>ERCOT, transmission service providers, and generation owners should regularly review controller settings in low system strength areas.</a:t>
            </a:r>
          </a:p>
          <a:p>
            <a:pPr lvl="1"/>
            <a:r>
              <a:rPr lang="en-US" dirty="0"/>
              <a:t>Industry should investigate robust inverter control capability</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17</a:t>
            </a:fld>
            <a:endParaRPr lang="en-US" dirty="0">
              <a:solidFill>
                <a:srgbClr val="FFFFFF"/>
              </a:solidFill>
            </a:endParaRPr>
          </a:p>
        </p:txBody>
      </p:sp>
      <p:pic>
        <p:nvPicPr>
          <p:cNvPr id="5" name="Picture 4"/>
          <p:cNvPicPr/>
          <p:nvPr/>
        </p:nvPicPr>
        <p:blipFill>
          <a:blip r:embed="rId2" cstate="print"/>
          <a:srcRect/>
          <a:stretch>
            <a:fillRect/>
          </a:stretch>
        </p:blipFill>
        <p:spPr bwMode="auto">
          <a:xfrm>
            <a:off x="1998895" y="1853952"/>
            <a:ext cx="5070009" cy="1690464"/>
          </a:xfrm>
          <a:prstGeom prst="rect">
            <a:avLst/>
          </a:prstGeom>
          <a:noFill/>
          <a:ln w="9525">
            <a:noFill/>
            <a:miter lim="800000"/>
            <a:headEnd/>
            <a:tailEnd/>
          </a:ln>
        </p:spPr>
      </p:pic>
      <p:sp>
        <p:nvSpPr>
          <p:cNvPr id="6" name="Rectangle 5"/>
          <p:cNvSpPr/>
          <p:nvPr/>
        </p:nvSpPr>
        <p:spPr>
          <a:xfrm>
            <a:off x="2428500" y="3544416"/>
            <a:ext cx="6132327" cy="230832"/>
          </a:xfrm>
          <a:prstGeom prst="rect">
            <a:avLst/>
          </a:prstGeom>
        </p:spPr>
        <p:txBody>
          <a:bodyPr wrap="square">
            <a:spAutoFit/>
          </a:bodyPr>
          <a:lstStyle/>
          <a:p>
            <a:r>
              <a:rPr lang="en-US" sz="900" i="1" dirty="0">
                <a:solidFill>
                  <a:srgbClr val="5B6770"/>
                </a:solidFill>
                <a:ea typeface="Times New Roman" panose="02020603050405020304" pitchFamily="18" charset="0"/>
                <a:cs typeface="Times New Roman" panose="02020603050405020304" pitchFamily="18" charset="0"/>
              </a:rPr>
              <a:t>Recorded unstable response for a wind plant connected to a weak transmission grid</a:t>
            </a:r>
            <a:endParaRPr lang="en-US" sz="900" dirty="0">
              <a:solidFill>
                <a:prstClr val="black"/>
              </a:solidFill>
            </a:endParaRPr>
          </a:p>
        </p:txBody>
      </p:sp>
    </p:spTree>
    <p:extLst>
      <p:ext uri="{BB962C8B-B14F-4D97-AF65-F5344CB8AC3E}">
        <p14:creationId xmlns:p14="http://schemas.microsoft.com/office/powerpoint/2010/main" val="143903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a:t>
            </a:r>
            <a:endParaRPr lang="en-US" dirty="0"/>
          </a:p>
        </p:txBody>
      </p:sp>
      <p:sp>
        <p:nvSpPr>
          <p:cNvPr id="3" name="Content Placeholder 2"/>
          <p:cNvSpPr>
            <a:spLocks noGrp="1"/>
          </p:cNvSpPr>
          <p:nvPr>
            <p:ph idx="1"/>
          </p:nvPr>
        </p:nvSpPr>
        <p:spPr/>
        <p:txBody>
          <a:bodyPr/>
          <a:lstStyle/>
          <a:p>
            <a:pPr lvl="0"/>
            <a:r>
              <a:rPr lang="en-US" dirty="0"/>
              <a:t>Observations:</a:t>
            </a:r>
          </a:p>
          <a:p>
            <a:pPr lvl="1"/>
            <a:r>
              <a:rPr lang="en-US" dirty="0"/>
              <a:t>Synchronous condensers are subject to synchronous machine stability limitations</a:t>
            </a:r>
            <a:r>
              <a:rPr lang="en-US" dirty="0" smtClean="0"/>
              <a:t>.</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0"/>
            <a:endParaRPr lang="en-US" dirty="0" smtClean="0"/>
          </a:p>
          <a:p>
            <a:pPr lvl="0"/>
            <a:r>
              <a:rPr lang="en-US" dirty="0" smtClean="0"/>
              <a:t>Recommendation</a:t>
            </a:r>
            <a:r>
              <a:rPr lang="en-US" dirty="0"/>
              <a:t>:</a:t>
            </a:r>
          </a:p>
          <a:p>
            <a:pPr lvl="1"/>
            <a:r>
              <a:rPr lang="en-US" dirty="0"/>
              <a:t>Planners should consider synchronous machine stability when recommending synchronous condensers. </a:t>
            </a:r>
          </a:p>
          <a:p>
            <a:pPr lvl="1"/>
            <a:r>
              <a:rPr lang="en-US" dirty="0"/>
              <a:t>ERCOT should explore requirements for system damping support from renewable generation resources and transmission dynamic reactive devices.  </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18</a:t>
            </a:fld>
            <a:endParaRPr lang="en-US" dirty="0">
              <a:solidFill>
                <a:srgbClr val="FFFFFF"/>
              </a:solidFill>
            </a:endParaRPr>
          </a:p>
        </p:txBody>
      </p:sp>
      <p:grpSp>
        <p:nvGrpSpPr>
          <p:cNvPr id="7" name="Group 6"/>
          <p:cNvGrpSpPr/>
          <p:nvPr/>
        </p:nvGrpSpPr>
        <p:grpSpPr>
          <a:xfrm>
            <a:off x="2301689" y="1835844"/>
            <a:ext cx="4464422" cy="1801906"/>
            <a:chOff x="1990166" y="2151529"/>
            <a:chExt cx="4464422" cy="1801906"/>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802" t="1571" r="1923"/>
            <a:stretch/>
          </p:blipFill>
          <p:spPr bwMode="auto">
            <a:xfrm>
              <a:off x="1990166" y="2151529"/>
              <a:ext cx="1976717" cy="1801906"/>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1673" r="3206" b="892"/>
            <a:stretch/>
          </p:blipFill>
          <p:spPr bwMode="auto">
            <a:xfrm>
              <a:off x="4572000" y="2169738"/>
              <a:ext cx="1882588" cy="1765487"/>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pSp>
    </p:spTree>
    <p:extLst>
      <p:ext uri="{BB962C8B-B14F-4D97-AF65-F5344CB8AC3E}">
        <p14:creationId xmlns:p14="http://schemas.microsoft.com/office/powerpoint/2010/main" val="106302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(Continue)</a:t>
            </a:r>
          </a:p>
        </p:txBody>
      </p:sp>
      <p:sp>
        <p:nvSpPr>
          <p:cNvPr id="3" name="Content Placeholder 2"/>
          <p:cNvSpPr>
            <a:spLocks noGrp="1"/>
          </p:cNvSpPr>
          <p:nvPr>
            <p:ph idx="1"/>
          </p:nvPr>
        </p:nvSpPr>
        <p:spPr/>
        <p:txBody>
          <a:bodyPr/>
          <a:lstStyle/>
          <a:p>
            <a:r>
              <a:rPr lang="en-US" dirty="0"/>
              <a:t>Observations:</a:t>
            </a:r>
          </a:p>
          <a:p>
            <a:pPr lvl="1"/>
            <a:r>
              <a:rPr lang="en-US" dirty="0" smtClean="0"/>
              <a:t>Typical </a:t>
            </a:r>
            <a:r>
              <a:rPr lang="en-US" dirty="0"/>
              <a:t>phasor-based dynamic stability models and tools may not be adequate for future high renewable penetration scenarios.  </a:t>
            </a:r>
          </a:p>
          <a:p>
            <a:pPr lvl="1"/>
            <a:r>
              <a:rPr lang="en-US" dirty="0"/>
              <a:t>Large generation trips may cause voltage deviations before large frequency deviations are observed.     </a:t>
            </a:r>
          </a:p>
          <a:p>
            <a:pPr lvl="1"/>
            <a:r>
              <a:rPr lang="en-US" dirty="0"/>
              <a:t>Higher voltage transmission circuits were beneficial from a stability perspective. </a:t>
            </a:r>
            <a:endParaRPr lang="en-US" dirty="0" smtClean="0"/>
          </a:p>
          <a:p>
            <a:pPr lvl="1"/>
            <a:endParaRPr lang="en-US" dirty="0"/>
          </a:p>
          <a:p>
            <a:pPr lvl="0"/>
            <a:r>
              <a:rPr lang="en-US" dirty="0" smtClean="0"/>
              <a:t>Recommendations:</a:t>
            </a:r>
          </a:p>
          <a:p>
            <a:pPr lvl="1"/>
            <a:r>
              <a:rPr lang="en-US" dirty="0" smtClean="0"/>
              <a:t>ERCOT </a:t>
            </a:r>
            <a:r>
              <a:rPr lang="en-US" dirty="0"/>
              <a:t>should consider dynamic model performance validation for all dynamic components.</a:t>
            </a:r>
          </a:p>
          <a:p>
            <a:pPr lvl="1"/>
            <a:r>
              <a:rPr lang="en-US" dirty="0"/>
              <a:t>ERCOT should develop a standardized wide-area PSCAD model process and the ability to perform regular wide-area PSCAD studies.</a:t>
            </a:r>
          </a:p>
          <a:p>
            <a:pPr lvl="1"/>
            <a:r>
              <a:rPr lang="en-US" dirty="0"/>
              <a:t>Dynamic load models should be regularly reviewed and validated. </a:t>
            </a:r>
          </a:p>
          <a:p>
            <a:pPr lvl="1"/>
            <a:r>
              <a:rPr lang="en-US" dirty="0"/>
              <a:t>ERCOT and stakeholders should evaluate the full range of benefits of higher voltage level transmission circuits.  </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212789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Antitrust Admonition</a:t>
            </a:r>
            <a:endParaRPr lang="en-US" dirty="0"/>
          </a:p>
        </p:txBody>
      </p:sp>
      <p:pic>
        <p:nvPicPr>
          <p:cNvPr id="9" name="Picture 8"/>
          <p:cNvPicPr>
            <a:picLocks noChangeAspect="1"/>
          </p:cNvPicPr>
          <p:nvPr/>
        </p:nvPicPr>
        <p:blipFill>
          <a:blip r:embed="rId2"/>
          <a:stretch>
            <a:fillRect/>
          </a:stretch>
        </p:blipFill>
        <p:spPr>
          <a:xfrm>
            <a:off x="253583" y="855406"/>
            <a:ext cx="8636833" cy="4180256"/>
          </a:xfrm>
          <a:prstGeom prst="rect">
            <a:avLst/>
          </a:prstGeom>
        </p:spPr>
      </p:pic>
    </p:spTree>
    <p:extLst>
      <p:ext uri="{BB962C8B-B14F-4D97-AF65-F5344CB8AC3E}">
        <p14:creationId xmlns:p14="http://schemas.microsoft.com/office/powerpoint/2010/main" val="295804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1132608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Impacts Of Parameter Changes On Critical Inertia</a:t>
            </a:r>
            <a:endParaRPr lang="en-US" dirty="0"/>
          </a:p>
        </p:txBody>
      </p:sp>
      <p:sp>
        <p:nvSpPr>
          <p:cNvPr id="3" name="Text Placeholder 2"/>
          <p:cNvSpPr>
            <a:spLocks noGrp="1"/>
          </p:cNvSpPr>
          <p:nvPr>
            <p:ph type="body" sz="quarter" idx="3"/>
          </p:nvPr>
        </p:nvSpPr>
        <p:spPr>
          <a:xfrm>
            <a:off x="3550883" y="4837176"/>
            <a:ext cx="5593117" cy="649224"/>
          </a:xfrm>
        </p:spPr>
        <p:txBody>
          <a:bodyPr/>
          <a:lstStyle/>
          <a:p>
            <a:r>
              <a:rPr lang="en-US" dirty="0"/>
              <a:t>Synchronous Inertial Response (SIR) Workshop</a:t>
            </a:r>
          </a:p>
          <a:p>
            <a:r>
              <a:rPr lang="en-US" dirty="0" smtClean="0"/>
              <a:t>May 18, </a:t>
            </a:r>
            <a:r>
              <a:rPr lang="en-US" dirty="0"/>
              <a:t>2018</a:t>
            </a:r>
          </a:p>
        </p:txBody>
      </p:sp>
      <p:sp>
        <p:nvSpPr>
          <p:cNvPr id="4" name="Text Placeholder 3"/>
          <p:cNvSpPr>
            <a:spLocks noGrp="1"/>
          </p:cNvSpPr>
          <p:nvPr>
            <p:ph type="body" sz="quarter" idx="10"/>
          </p:nvPr>
        </p:nvSpPr>
        <p:spPr/>
        <p:txBody>
          <a:bodyPr/>
          <a:lstStyle/>
          <a:p>
            <a:r>
              <a:rPr lang="en-US" dirty="0" err="1" smtClean="0"/>
              <a:t>Nitika</a:t>
            </a:r>
            <a:r>
              <a:rPr lang="en-US" dirty="0" smtClean="0"/>
              <a:t> </a:t>
            </a:r>
            <a:r>
              <a:rPr lang="en-US" dirty="0" err="1" smtClean="0"/>
              <a:t>Mago</a:t>
            </a:r>
            <a:endParaRPr lang="en-US" dirty="0" smtClean="0"/>
          </a:p>
          <a:p>
            <a:r>
              <a:rPr lang="en-US" dirty="0" smtClean="0"/>
              <a:t>Operations Planning</a:t>
            </a:r>
          </a:p>
          <a:p>
            <a:r>
              <a:rPr lang="en-US" dirty="0" smtClean="0"/>
              <a:t>ERCOT</a:t>
            </a:r>
            <a:endParaRPr lang="en-US" dirty="0"/>
          </a:p>
        </p:txBody>
      </p:sp>
    </p:spTree>
    <p:extLst>
      <p:ext uri="{BB962C8B-B14F-4D97-AF65-F5344CB8AC3E}">
        <p14:creationId xmlns:p14="http://schemas.microsoft.com/office/powerpoint/2010/main" val="334059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Responsive Reserve Service (RRS)</a:t>
            </a:r>
            <a:endParaRPr lang="en-US" sz="2400" dirty="0"/>
          </a:p>
        </p:txBody>
      </p:sp>
      <p:sp>
        <p:nvSpPr>
          <p:cNvPr id="4" name="Content Placeholder 3"/>
          <p:cNvSpPr>
            <a:spLocks noGrp="1"/>
          </p:cNvSpPr>
          <p:nvPr>
            <p:ph idx="1"/>
          </p:nvPr>
        </p:nvSpPr>
        <p:spPr>
          <a:xfrm>
            <a:off x="304800" y="855406"/>
            <a:ext cx="4717321" cy="5064627"/>
          </a:xfrm>
        </p:spPr>
        <p:txBody>
          <a:bodyPr/>
          <a:lstStyle/>
          <a:p>
            <a:pPr algn="just"/>
            <a:r>
              <a:rPr lang="en-US" dirty="0" smtClean="0">
                <a:solidFill>
                  <a:schemeClr val="accent2"/>
                </a:solidFill>
              </a:rPr>
              <a:t>RRS is procured </a:t>
            </a:r>
            <a:r>
              <a:rPr lang="en-US" dirty="0">
                <a:solidFill>
                  <a:schemeClr val="accent2"/>
                </a:solidFill>
              </a:rPr>
              <a:t>to ensure sufficient capacity is available to respond to frequency excursions during unit trips.</a:t>
            </a:r>
          </a:p>
          <a:p>
            <a:pPr algn="just"/>
            <a:endParaRPr lang="en-US" dirty="0"/>
          </a:p>
          <a:p>
            <a:pPr algn="just"/>
            <a:r>
              <a:rPr lang="en-US" dirty="0" smtClean="0"/>
              <a:t>To </a:t>
            </a:r>
            <a:r>
              <a:rPr lang="en-US" dirty="0"/>
              <a:t>consistently meet BAL-003 Interconnection Frequency Response Obligation, ERCOT must plan not to activate  UFLS </a:t>
            </a:r>
            <a:r>
              <a:rPr lang="en-US" dirty="0" smtClean="0"/>
              <a:t>for loss of 2750 MW of generation.</a:t>
            </a:r>
            <a:endParaRPr lang="en-US" dirty="0"/>
          </a:p>
          <a:p>
            <a:pPr lvl="1" algn="just"/>
            <a:r>
              <a:rPr lang="en-US" dirty="0" smtClean="0"/>
              <a:t>UFLS </a:t>
            </a:r>
            <a:r>
              <a:rPr lang="en-US" dirty="0"/>
              <a:t>relays will shed firm load if frequency drops to 59.3 Hz (5% of total ERCOT load</a:t>
            </a:r>
            <a:r>
              <a:rPr lang="en-US" dirty="0" smtClean="0"/>
              <a:t>).</a:t>
            </a:r>
          </a:p>
          <a:p>
            <a:pPr algn="just"/>
            <a:endParaRPr lang="en-US" dirty="0"/>
          </a:p>
          <a:p>
            <a:pPr lvl="1" algn="just"/>
            <a:r>
              <a:rPr lang="en-US" dirty="0" smtClean="0"/>
              <a:t>ERCOT plans to maintain frequency nadir at or above 59.4 Hz for loss </a:t>
            </a:r>
            <a:r>
              <a:rPr lang="en-US" dirty="0"/>
              <a:t>of 2750 </a:t>
            </a:r>
            <a:r>
              <a:rPr lang="en-US" dirty="0" smtClean="0"/>
              <a:t>MW (0.1 Hz margin).</a:t>
            </a:r>
            <a:endParaRPr lang="en-US" dirty="0"/>
          </a:p>
          <a:p>
            <a:pPr algn="just"/>
            <a:endParaRPr lang="en-US" dirty="0" smtClean="0">
              <a:solidFill>
                <a:schemeClr val="accent2"/>
              </a:solidFill>
            </a:endParaRPr>
          </a:p>
          <a:p>
            <a:pPr algn="just"/>
            <a:endParaRPr lang="en-US" dirty="0">
              <a:solidFill>
                <a:schemeClr val="accent2"/>
              </a:solidFill>
            </a:endParaRPr>
          </a:p>
          <a:p>
            <a:pPr algn="just"/>
            <a:endParaRPr lang="en-US" dirty="0"/>
          </a:p>
          <a:p>
            <a:pPr algn="just"/>
            <a:endParaRPr lang="en-US" dirty="0" smtClean="0">
              <a:solidFill>
                <a:schemeClr val="accent2"/>
              </a:solidFill>
            </a:endParaRPr>
          </a:p>
          <a:p>
            <a:pPr algn="just"/>
            <a:endParaRPr lang="en-US" sz="800" dirty="0" smtClean="0">
              <a:solidFill>
                <a:schemeClr val="accent2"/>
              </a:solidFill>
            </a:endParaRPr>
          </a:p>
        </p:txBody>
      </p:sp>
      <p:pic>
        <p:nvPicPr>
          <p:cNvPr id="6" name="Picture 5"/>
          <p:cNvPicPr>
            <a:picLocks noChangeAspect="1"/>
          </p:cNvPicPr>
          <p:nvPr/>
        </p:nvPicPr>
        <p:blipFill rotWithShape="1">
          <a:blip r:embed="rId3"/>
          <a:srcRect l="5321" t="1935" r="3777" b="5374"/>
          <a:stretch/>
        </p:blipFill>
        <p:spPr>
          <a:xfrm>
            <a:off x="5478552" y="762000"/>
            <a:ext cx="3658768" cy="2802810"/>
          </a:xfrm>
          <a:prstGeom prst="rect">
            <a:avLst/>
          </a:prstGeom>
        </p:spPr>
      </p:pic>
      <p:sp>
        <p:nvSpPr>
          <p:cNvPr id="8" name="Rectangle 7"/>
          <p:cNvSpPr/>
          <p:nvPr/>
        </p:nvSpPr>
        <p:spPr>
          <a:xfrm>
            <a:off x="5869921" y="608111"/>
            <a:ext cx="2945411" cy="307777"/>
          </a:xfrm>
          <a:prstGeom prst="rect">
            <a:avLst/>
          </a:prstGeom>
        </p:spPr>
        <p:txBody>
          <a:bodyPr wrap="square">
            <a:spAutoFit/>
          </a:bodyPr>
          <a:lstStyle/>
          <a:p>
            <a:pPr algn="ctr"/>
            <a:r>
              <a:rPr lang="en-US" sz="1400" b="1" dirty="0" smtClean="0">
                <a:solidFill>
                  <a:prstClr val="black"/>
                </a:solidFill>
              </a:rPr>
              <a:t>System Inertia 2016</a:t>
            </a:r>
            <a:endParaRPr lang="en-US" sz="1400" b="1" dirty="0">
              <a:solidFill>
                <a:prstClr val="black"/>
              </a:solidFill>
            </a:endParaRPr>
          </a:p>
        </p:txBody>
      </p:sp>
      <p:sp>
        <p:nvSpPr>
          <p:cNvPr id="9" name="Rectangle 8"/>
          <p:cNvSpPr/>
          <p:nvPr/>
        </p:nvSpPr>
        <p:spPr>
          <a:xfrm>
            <a:off x="5344109" y="3569247"/>
            <a:ext cx="3799891" cy="307777"/>
          </a:xfrm>
          <a:prstGeom prst="rect">
            <a:avLst/>
          </a:prstGeom>
        </p:spPr>
        <p:txBody>
          <a:bodyPr wrap="square">
            <a:spAutoFit/>
          </a:bodyPr>
          <a:lstStyle/>
          <a:p>
            <a:pPr algn="ctr"/>
            <a:r>
              <a:rPr lang="en-US" sz="1400" b="1" dirty="0" smtClean="0">
                <a:solidFill>
                  <a:prstClr val="black"/>
                </a:solidFill>
              </a:rPr>
              <a:t>Responsive Reserve Requirements 2017</a:t>
            </a:r>
            <a:endParaRPr lang="en-US" sz="1400" b="1" dirty="0">
              <a:solidFill>
                <a:prstClr val="black"/>
              </a:solidFill>
            </a:endParaRPr>
          </a:p>
        </p:txBody>
      </p:sp>
      <p:pic>
        <p:nvPicPr>
          <p:cNvPr id="10" name="Picture 9"/>
          <p:cNvPicPr>
            <a:picLocks noChangeAspect="1"/>
          </p:cNvPicPr>
          <p:nvPr/>
        </p:nvPicPr>
        <p:blipFill>
          <a:blip r:embed="rId4"/>
          <a:stretch>
            <a:fillRect/>
          </a:stretch>
        </p:blipFill>
        <p:spPr>
          <a:xfrm>
            <a:off x="5344109" y="3718699"/>
            <a:ext cx="3937186" cy="2730716"/>
          </a:xfrm>
          <a:prstGeom prst="rect">
            <a:avLst/>
          </a:prstGeom>
        </p:spPr>
      </p:pic>
    </p:spTree>
    <p:extLst>
      <p:ext uri="{BB962C8B-B14F-4D97-AF65-F5344CB8AC3E}">
        <p14:creationId xmlns:p14="http://schemas.microsoft.com/office/powerpoint/2010/main" val="392718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RRS Study Methodology</a:t>
            </a:r>
            <a:endParaRPr lang="en-US" sz="2400" dirty="0"/>
          </a:p>
        </p:txBody>
      </p:sp>
      <p:sp>
        <p:nvSpPr>
          <p:cNvPr id="4" name="Content Placeholder 3"/>
          <p:cNvSpPr>
            <a:spLocks noGrp="1"/>
          </p:cNvSpPr>
          <p:nvPr>
            <p:ph idx="1"/>
          </p:nvPr>
        </p:nvSpPr>
        <p:spPr/>
        <p:txBody>
          <a:bodyPr/>
          <a:lstStyle/>
          <a:p>
            <a:r>
              <a:rPr lang="en-US" dirty="0"/>
              <a:t>A set of recent cases at varying inertia levels are selected to </a:t>
            </a:r>
            <a:r>
              <a:rPr lang="en-US" dirty="0" err="1"/>
              <a:t>to</a:t>
            </a:r>
            <a:r>
              <a:rPr lang="en-US" dirty="0"/>
              <a:t> represent a wide range of expected future inertia conditions. Following assumptions are applied to each case/study,</a:t>
            </a:r>
          </a:p>
          <a:p>
            <a:pPr lvl="2" algn="just"/>
            <a:r>
              <a:rPr lang="en-US" sz="1400" dirty="0"/>
              <a:t>Model 1150 MW of PFR from Generation Resources. </a:t>
            </a:r>
          </a:p>
          <a:p>
            <a:pPr lvl="3" algn="just"/>
            <a:r>
              <a:rPr lang="en-US" sz="1400" dirty="0"/>
              <a:t>Generation mix when, </a:t>
            </a:r>
          </a:p>
          <a:p>
            <a:pPr lvl="4" algn="just"/>
            <a:r>
              <a:rPr lang="en-US" sz="1200" dirty="0"/>
              <a:t>Inertia &lt; 250 GW·s: 30% Coal + 70% Gas </a:t>
            </a:r>
          </a:p>
          <a:p>
            <a:pPr marL="1541463" lvl="4" indent="-168275">
              <a:spcAft>
                <a:spcPts val="600"/>
              </a:spcAft>
            </a:pPr>
            <a:r>
              <a:rPr lang="en-US" sz="1200" dirty="0"/>
              <a:t>Inertia ≥ 250 GW·s: 15% Coal + 85% Gas</a:t>
            </a:r>
          </a:p>
          <a:p>
            <a:pPr marL="1285875" lvl="3" indent="-342900"/>
            <a:endParaRPr lang="en-US" sz="800" dirty="0"/>
          </a:p>
          <a:p>
            <a:pPr marL="942975" lvl="2" indent="-342900">
              <a:spcAft>
                <a:spcPts val="600"/>
              </a:spcAft>
            </a:pPr>
            <a:r>
              <a:rPr lang="en-US" sz="1400" dirty="0"/>
              <a:t>Load Resources providing RRS will trip at 59.7 Hz, with a delay of 0.416 s (relay delay = 0.333 s; breaker action = 0.083 s).</a:t>
            </a:r>
          </a:p>
          <a:p>
            <a:pPr marL="942975" lvl="2" indent="-342900"/>
            <a:endParaRPr lang="en-US" sz="600" dirty="0"/>
          </a:p>
          <a:p>
            <a:pPr marL="942975" lvl="2" indent="-342900">
              <a:spcAft>
                <a:spcPts val="600"/>
              </a:spcAft>
            </a:pPr>
            <a:r>
              <a:rPr lang="en-US" sz="1400" dirty="0"/>
              <a:t>Load damping factor was assumed to be 2% at the system level.</a:t>
            </a:r>
          </a:p>
          <a:p>
            <a:endParaRPr lang="en-US" sz="800" dirty="0"/>
          </a:p>
          <a:p>
            <a:r>
              <a:rPr lang="en-US" dirty="0"/>
              <a:t>Trip 2750 MW of generation simultaneously and identify the amount of LR needed to maintain frequency at 59.4 Hz.</a:t>
            </a:r>
          </a:p>
          <a:p>
            <a:pPr algn="just"/>
            <a:endParaRPr lang="en-US" dirty="0" smtClean="0">
              <a:solidFill>
                <a:schemeClr val="accent2"/>
              </a:solidFill>
            </a:endParaRPr>
          </a:p>
          <a:p>
            <a:pPr algn="just"/>
            <a:endParaRPr lang="en-US" sz="800" dirty="0" smtClean="0">
              <a:solidFill>
                <a:schemeClr val="accent2"/>
              </a:solidFill>
            </a:endParaRPr>
          </a:p>
        </p:txBody>
      </p:sp>
    </p:spTree>
    <p:extLst>
      <p:ext uri="{BB962C8B-B14F-4D97-AF65-F5344CB8AC3E}">
        <p14:creationId xmlns:p14="http://schemas.microsoft.com/office/powerpoint/2010/main" val="3445397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RRS Table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6090574"/>
              </p:ext>
            </p:extLst>
          </p:nvPr>
        </p:nvGraphicFramePr>
        <p:xfrm>
          <a:off x="410029" y="785461"/>
          <a:ext cx="7936877" cy="2195888"/>
        </p:xfrm>
        <a:graphic>
          <a:graphicData uri="http://schemas.openxmlformats.org/drawingml/2006/table">
            <a:tbl>
              <a:tblPr/>
              <a:tblGrid>
                <a:gridCol w="610529"/>
                <a:gridCol w="610529"/>
                <a:gridCol w="610529"/>
                <a:gridCol w="610529"/>
                <a:gridCol w="610529"/>
                <a:gridCol w="610529"/>
                <a:gridCol w="610529"/>
                <a:gridCol w="610529"/>
                <a:gridCol w="610529"/>
                <a:gridCol w="610529"/>
                <a:gridCol w="610529"/>
                <a:gridCol w="610529"/>
                <a:gridCol w="610529"/>
              </a:tblGrid>
              <a:tr h="303274">
                <a:tc>
                  <a:txBody>
                    <a:bodyPr/>
                    <a:lstStyle/>
                    <a:p>
                      <a:pPr algn="ctr" rtl="0" fontAlgn="ctr"/>
                      <a:r>
                        <a:rPr lang="en-US" sz="1000" b="1" i="0" u="none" strike="noStrike" dirty="0">
                          <a:solidFill>
                            <a:srgbClr val="FFFFFF"/>
                          </a:solidFill>
                          <a:effectLst/>
                          <a:latin typeface="Arial" panose="020B0604020202020204" pitchFamily="34" charset="0"/>
                        </a:rPr>
                        <a:t> </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2</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3</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4</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5</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6</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7</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8</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9</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10</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11</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12</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365760">
                <a:tc>
                  <a:txBody>
                    <a:bodyPr/>
                    <a:lstStyle/>
                    <a:p>
                      <a:pPr algn="ctr" rtl="0" fontAlgn="ctr"/>
                      <a:r>
                        <a:rPr lang="en-US" sz="900" b="1" i="0" u="none" strike="noStrike" dirty="0" smtClean="0">
                          <a:solidFill>
                            <a:schemeClr val="tx2"/>
                          </a:solidFill>
                          <a:effectLst/>
                          <a:latin typeface="Arial" panose="020B0604020202020204" pitchFamily="34" charset="0"/>
                        </a:rPr>
                        <a:t>LR/PFR</a:t>
                      </a:r>
                      <a:endParaRPr lang="en-US" sz="900" b="1" i="0" u="none" strike="noStrike" dirty="0">
                        <a:solidFill>
                          <a:schemeClr val="tx2"/>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2.25:1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2.11:1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1.99:1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1.87:1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1.77:1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1.69:1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1.54:1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1.36:1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1.3:1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algn="ctr" rtl="0" fontAlgn="ctr"/>
                      <a:r>
                        <a:rPr lang="en-US" sz="900" b="1" i="0" u="none" strike="noStrike" dirty="0">
                          <a:solidFill>
                            <a:schemeClr val="tx2"/>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130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150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170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180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190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200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220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230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algn="ctr" rtl="0" fontAlgn="ctr"/>
                      <a:r>
                        <a:rPr lang="en-US" sz="900" b="1" i="0" u="none" strike="noStrike" dirty="0">
                          <a:solidFill>
                            <a:schemeClr val="tx2"/>
                          </a:solidFill>
                          <a:effectLst/>
                          <a:latin typeface="Arial" panose="020B0604020202020204" pitchFamily="34" charset="0"/>
                        </a:rPr>
                        <a:t>PFR </a:t>
                      </a:r>
                      <a:r>
                        <a:rPr lang="en-US" sz="900" b="1" i="0" u="none" strike="noStrike" dirty="0" smtClean="0">
                          <a:solidFill>
                            <a:schemeClr val="tx2"/>
                          </a:solidFill>
                          <a:effectLst/>
                          <a:latin typeface="Arial" panose="020B0604020202020204" pitchFamily="34" charset="0"/>
                        </a:rPr>
                        <a:t>Req.</a:t>
                      </a:r>
                      <a:r>
                        <a:rPr lang="en-US" sz="900" b="1" i="0" u="none" strike="noStrike" baseline="0" dirty="0" smtClean="0">
                          <a:solidFill>
                            <a:schemeClr val="tx2"/>
                          </a:solidFill>
                          <a:effectLst/>
                          <a:latin typeface="Arial" panose="020B0604020202020204" pitchFamily="34" charset="0"/>
                        </a:rPr>
                        <a:t> </a:t>
                      </a:r>
                      <a:r>
                        <a:rPr lang="en-US" sz="900" b="1" i="0" u="none" strike="noStrike" dirty="0" smtClean="0">
                          <a:solidFill>
                            <a:schemeClr val="tx2"/>
                          </a:solidFill>
                          <a:effectLst/>
                          <a:latin typeface="Arial" panose="020B0604020202020204" pitchFamily="34" charset="0"/>
                        </a:rPr>
                        <a:t>(no LR)</a:t>
                      </a:r>
                    </a:p>
                    <a:p>
                      <a:pPr algn="ctr" rtl="0" fontAlgn="ctr"/>
                      <a:r>
                        <a:rPr lang="en-US" sz="900" b="1" i="0" u="none" strike="noStrike" dirty="0" smtClean="0">
                          <a:solidFill>
                            <a:schemeClr val="tx2"/>
                          </a:solidFill>
                          <a:effectLst/>
                          <a:latin typeface="Arial" panose="020B0604020202020204" pitchFamily="34" charset="0"/>
                        </a:rPr>
                        <a:t>(MW)</a:t>
                      </a:r>
                      <a:endParaRPr lang="en-US" sz="900" b="1" i="0" u="none" strike="noStrike" dirty="0">
                        <a:solidFill>
                          <a:schemeClr val="tx2"/>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5246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4916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4620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4361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4132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3927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3743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3576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3424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3285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3157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3040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a:t>
                      </a:r>
                      <a:r>
                        <a:rPr lang="en-US" sz="900" b="1" i="0" u="none" strike="noStrike" kern="1200" dirty="0" smtClean="0">
                          <a:solidFill>
                            <a:schemeClr val="tx2"/>
                          </a:solidFill>
                          <a:effectLst/>
                          <a:latin typeface="Arial" panose="020B0604020202020204" pitchFamily="34" charset="0"/>
                          <a:ea typeface="+mn-ea"/>
                          <a:cs typeface="+mn-cs"/>
                        </a:rPr>
                        <a:t>50% Lim</a:t>
                      </a:r>
                      <a:r>
                        <a:rPr lang="en-US" sz="900" b="1" i="0" u="none" strike="noStrike" dirty="0" smtClean="0">
                          <a:solidFill>
                            <a:schemeClr val="tx2"/>
                          </a:solidFill>
                          <a:effectLst/>
                          <a:latin typeface="Arial" panose="020B0604020202020204" pitchFamily="34" charset="0"/>
                        </a:rPr>
                        <a:t>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3229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3162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3090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3039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60% Lim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64650784"/>
              </p:ext>
            </p:extLst>
          </p:nvPr>
        </p:nvGraphicFramePr>
        <p:xfrm>
          <a:off x="410029" y="3220117"/>
          <a:ext cx="8577072" cy="2166265"/>
        </p:xfrm>
        <a:graphic>
          <a:graphicData uri="http://schemas.openxmlformats.org/drawingml/2006/table">
            <a:tbl>
              <a:tblPr/>
              <a:tblGrid>
                <a:gridCol w="612648"/>
                <a:gridCol w="612648"/>
                <a:gridCol w="612648"/>
                <a:gridCol w="612648"/>
                <a:gridCol w="612648"/>
                <a:gridCol w="612648"/>
                <a:gridCol w="612648"/>
                <a:gridCol w="612648"/>
                <a:gridCol w="612648"/>
                <a:gridCol w="612648"/>
                <a:gridCol w="612648"/>
                <a:gridCol w="612648"/>
                <a:gridCol w="612648"/>
                <a:gridCol w="612648"/>
              </a:tblGrid>
              <a:tr h="252721">
                <a:tc>
                  <a:txBody>
                    <a:bodyPr/>
                    <a:lstStyle/>
                    <a:p>
                      <a:pPr algn="ctr" rtl="0" fontAlgn="ctr"/>
                      <a:r>
                        <a:rPr lang="en-US" sz="900" b="1" i="0" u="none" strike="noStrike" dirty="0">
                          <a:solidFill>
                            <a:srgbClr val="FFFFFF"/>
                          </a:solidFill>
                          <a:effectLst/>
                          <a:latin typeface="Arial" panose="020B0604020202020204" pitchFamily="34" charset="0"/>
                        </a:rPr>
                        <a:t>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13</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14</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15</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16</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17</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18</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19</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20</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21</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22</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23</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24</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25</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365760">
                <a:tc>
                  <a:txBody>
                    <a:bodyPr/>
                    <a:lstStyle/>
                    <a:p>
                      <a:pPr marL="0" algn="ctr" defTabSz="685800" rtl="0" eaLnBrk="1" fontAlgn="ctr" latinLnBrk="0" hangingPunct="1"/>
                      <a:r>
                        <a:rPr lang="en-US" sz="900" b="1" i="0" u="none" strike="noStrike" kern="1200" dirty="0" smtClean="0">
                          <a:solidFill>
                            <a:schemeClr val="tx2"/>
                          </a:solidFill>
                          <a:effectLst/>
                          <a:latin typeface="Arial" panose="020B0604020202020204" pitchFamily="34" charset="0"/>
                          <a:ea typeface="+mn-ea"/>
                          <a:cs typeface="+mn-cs"/>
                        </a:rPr>
                        <a:t>LR/PFR</a:t>
                      </a:r>
                      <a:endParaRPr lang="en-US" sz="900" b="1" i="0" u="none" strike="noStrike" kern="1200" dirty="0">
                        <a:solidFill>
                          <a:schemeClr val="tx2"/>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1.26:1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1.22:1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1.17:1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1.14:1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1.1:1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1.07:1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1.04:1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1.01:1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34943">
                <a:tc>
                  <a:txBody>
                    <a:bodyPr/>
                    <a:lstStyle/>
                    <a:p>
                      <a:pPr marL="0" algn="ctr" defTabSz="685800" rtl="0" eaLnBrk="1" fontAlgn="ctr" latinLnBrk="0" hangingPunct="1"/>
                      <a:r>
                        <a:rPr lang="en-US" sz="900" b="1" i="0" u="none" strike="noStrike" kern="1200" dirty="0">
                          <a:solidFill>
                            <a:schemeClr val="tx2"/>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250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260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270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280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290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300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310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330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340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350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360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370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algn="ctr" defTabSz="685800" rtl="0" eaLnBrk="1" fontAlgn="ctr" latinLnBrk="0" hangingPunct="1"/>
                      <a:r>
                        <a:rPr lang="en-US" sz="900" b="1" i="0" u="none" strike="noStrike" kern="1200" dirty="0">
                          <a:solidFill>
                            <a:schemeClr val="tx2"/>
                          </a:solidFill>
                          <a:effectLst/>
                          <a:latin typeface="Arial" panose="020B0604020202020204" pitchFamily="34" charset="0"/>
                          <a:ea typeface="+mn-ea"/>
                          <a:cs typeface="+mn-cs"/>
                        </a:rPr>
                        <a:t>PFR </a:t>
                      </a:r>
                      <a:r>
                        <a:rPr lang="en-US" sz="900" b="1" i="0" u="none" strike="noStrike" kern="1200" dirty="0" smtClean="0">
                          <a:solidFill>
                            <a:schemeClr val="tx2"/>
                          </a:solidFill>
                          <a:effectLst/>
                          <a:latin typeface="Arial" panose="020B0604020202020204" pitchFamily="34" charset="0"/>
                          <a:ea typeface="+mn-ea"/>
                          <a:cs typeface="+mn-cs"/>
                        </a:rPr>
                        <a:t>Req. (</a:t>
                      </a:r>
                      <a:r>
                        <a:rPr lang="en-US" sz="900" b="1" i="0" u="none" strike="noStrike" kern="1200" dirty="0">
                          <a:solidFill>
                            <a:schemeClr val="tx2"/>
                          </a:solidFill>
                          <a:effectLst/>
                          <a:latin typeface="Arial" panose="020B0604020202020204" pitchFamily="34" charset="0"/>
                          <a:ea typeface="+mn-ea"/>
                          <a:cs typeface="+mn-cs"/>
                        </a:rPr>
                        <a:t>no </a:t>
                      </a:r>
                      <a:r>
                        <a:rPr lang="en-US" sz="900" b="1" i="0" u="none" strike="noStrike" kern="1200" dirty="0" smtClean="0">
                          <a:solidFill>
                            <a:schemeClr val="tx2"/>
                          </a:solidFill>
                          <a:effectLst/>
                          <a:latin typeface="Arial" panose="020B0604020202020204" pitchFamily="34" charset="0"/>
                          <a:ea typeface="+mn-ea"/>
                          <a:cs typeface="+mn-cs"/>
                        </a:rPr>
                        <a:t>LR) (MW) </a:t>
                      </a:r>
                      <a:endParaRPr lang="en-US" sz="900" b="1" i="0" u="none" strike="noStrike" kern="1200" dirty="0">
                        <a:solidFill>
                          <a:schemeClr val="tx2"/>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2932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2831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2737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2650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2569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2492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2421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2353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2290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rgbClr val="FF0000"/>
                          </a:solidFill>
                          <a:effectLst/>
                          <a:latin typeface="Arial" panose="020B0604020202020204" pitchFamily="34" charset="0"/>
                        </a:rPr>
                        <a:t>2230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2173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rgbClr val="FF0000"/>
                          </a:solidFill>
                          <a:effectLst/>
                          <a:latin typeface="Arial" panose="020B0604020202020204" pitchFamily="34" charset="0"/>
                        </a:rPr>
                        <a:t>2119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2068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a:t>
                      </a:r>
                      <a:r>
                        <a:rPr lang="en-US" sz="900" b="1" i="0" u="none" strike="noStrike" kern="1200" dirty="0" smtClean="0">
                          <a:solidFill>
                            <a:schemeClr val="tx2"/>
                          </a:solidFill>
                          <a:effectLst/>
                          <a:latin typeface="Arial" panose="020B0604020202020204" pitchFamily="34" charset="0"/>
                          <a:ea typeface="+mn-ea"/>
                          <a:cs typeface="+mn-cs"/>
                        </a:rPr>
                        <a:t>50%</a:t>
                      </a:r>
                      <a:r>
                        <a:rPr lang="en-US" sz="900" b="1" i="0" u="none" strike="noStrike" dirty="0" smtClean="0">
                          <a:solidFill>
                            <a:schemeClr val="tx2"/>
                          </a:solidFill>
                          <a:effectLst/>
                          <a:latin typeface="Arial" panose="020B0604020202020204" pitchFamily="34" charset="0"/>
                        </a:rPr>
                        <a:t>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60%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
        <p:nvSpPr>
          <p:cNvPr id="7" name="Rectangle 6"/>
          <p:cNvSpPr/>
          <p:nvPr/>
        </p:nvSpPr>
        <p:spPr>
          <a:xfrm>
            <a:off x="307848" y="5533428"/>
            <a:ext cx="8531352" cy="784830"/>
          </a:xfrm>
          <a:prstGeom prst="rect">
            <a:avLst/>
          </a:prstGeom>
        </p:spPr>
        <p:txBody>
          <a:bodyPr wrap="square">
            <a:spAutoFit/>
          </a:bodyPr>
          <a:lstStyle/>
          <a:p>
            <a:r>
              <a:rPr lang="en-US" sz="900" dirty="0" smtClean="0">
                <a:solidFill>
                  <a:srgbClr val="5B6770"/>
                </a:solidFill>
              </a:rPr>
              <a:t>RRS 50% Lim (MW) - quantity </a:t>
            </a:r>
            <a:r>
              <a:rPr lang="en-US" sz="900" dirty="0">
                <a:solidFill>
                  <a:srgbClr val="5B6770"/>
                </a:solidFill>
              </a:rPr>
              <a:t>is calculated with limit of 50% limit on LRs.</a:t>
            </a:r>
          </a:p>
          <a:p>
            <a:r>
              <a:rPr lang="en-US" sz="900" dirty="0" smtClean="0">
                <a:solidFill>
                  <a:srgbClr val="5B6770"/>
                </a:solidFill>
              </a:rPr>
              <a:t>RRS 60</a:t>
            </a:r>
            <a:r>
              <a:rPr lang="en-US" sz="900" dirty="0">
                <a:solidFill>
                  <a:srgbClr val="5B6770"/>
                </a:solidFill>
              </a:rPr>
              <a:t>% Lim (MW) - </a:t>
            </a:r>
            <a:r>
              <a:rPr lang="en-US" sz="900" dirty="0" smtClean="0">
                <a:solidFill>
                  <a:srgbClr val="5B6770"/>
                </a:solidFill>
              </a:rPr>
              <a:t>quantity </a:t>
            </a:r>
            <a:r>
              <a:rPr lang="en-US" sz="900" dirty="0">
                <a:solidFill>
                  <a:srgbClr val="5B6770"/>
                </a:solidFill>
              </a:rPr>
              <a:t>is calculated </a:t>
            </a:r>
            <a:r>
              <a:rPr lang="en-US" sz="900" dirty="0" smtClean="0">
                <a:solidFill>
                  <a:srgbClr val="5B6770"/>
                </a:solidFill>
              </a:rPr>
              <a:t>using language approved in NPRR 815.</a:t>
            </a:r>
            <a:endParaRPr lang="en-US" sz="900" dirty="0">
              <a:solidFill>
                <a:srgbClr val="5B6770"/>
              </a:solidFill>
            </a:endParaRPr>
          </a:p>
          <a:p>
            <a:r>
              <a:rPr lang="en-US" sz="900" dirty="0" smtClean="0">
                <a:solidFill>
                  <a:srgbClr val="5B6770"/>
                </a:solidFill>
              </a:rPr>
              <a:t>Red </a:t>
            </a:r>
            <a:r>
              <a:rPr lang="en-US" sz="900" dirty="0">
                <a:solidFill>
                  <a:srgbClr val="5B6770"/>
                </a:solidFill>
              </a:rPr>
              <a:t>font </a:t>
            </a:r>
            <a:r>
              <a:rPr lang="en-US" sz="900" dirty="0" smtClean="0">
                <a:solidFill>
                  <a:srgbClr val="5B6770"/>
                </a:solidFill>
              </a:rPr>
              <a:t>in table above identifies study scenario where RRS needed &lt; 2300 </a:t>
            </a:r>
            <a:r>
              <a:rPr lang="en-US" sz="900" dirty="0">
                <a:solidFill>
                  <a:srgbClr val="5B6770"/>
                </a:solidFill>
              </a:rPr>
              <a:t>MW. </a:t>
            </a:r>
            <a:r>
              <a:rPr lang="en-US" sz="900" dirty="0" smtClean="0">
                <a:solidFill>
                  <a:srgbClr val="5B6770"/>
                </a:solidFill>
              </a:rPr>
              <a:t>2300 </a:t>
            </a:r>
            <a:r>
              <a:rPr lang="en-US" sz="900" dirty="0">
                <a:solidFill>
                  <a:srgbClr val="5B6770"/>
                </a:solidFill>
              </a:rPr>
              <a:t>MW </a:t>
            </a:r>
            <a:r>
              <a:rPr lang="en-US" sz="900" dirty="0" smtClean="0">
                <a:solidFill>
                  <a:srgbClr val="5B6770"/>
                </a:solidFill>
              </a:rPr>
              <a:t>floor will be used in RRS requirement determination.</a:t>
            </a:r>
          </a:p>
          <a:p>
            <a:r>
              <a:rPr lang="en-US" sz="900" dirty="0" smtClean="0">
                <a:solidFill>
                  <a:srgbClr val="5B6770"/>
                </a:solidFill>
              </a:rPr>
              <a:t>Generation mix </a:t>
            </a:r>
            <a:r>
              <a:rPr lang="en-US" sz="900" dirty="0">
                <a:solidFill>
                  <a:srgbClr val="5B6770"/>
                </a:solidFill>
              </a:rPr>
              <a:t>(CCs, Gas, SC, Coal, Steam)</a:t>
            </a:r>
            <a:r>
              <a:rPr lang="en-US" sz="900" dirty="0" smtClean="0">
                <a:solidFill>
                  <a:srgbClr val="5B6770"/>
                </a:solidFill>
              </a:rPr>
              <a:t>  </a:t>
            </a:r>
            <a:r>
              <a:rPr lang="en-US" sz="900" dirty="0">
                <a:solidFill>
                  <a:srgbClr val="5B6770"/>
                </a:solidFill>
              </a:rPr>
              <a:t>providing </a:t>
            </a:r>
            <a:r>
              <a:rPr lang="en-US" sz="900" dirty="0" smtClean="0">
                <a:solidFill>
                  <a:srgbClr val="5B6770"/>
                </a:solidFill>
              </a:rPr>
              <a:t>1150 MW </a:t>
            </a:r>
            <a:r>
              <a:rPr lang="en-US" sz="900" dirty="0">
                <a:solidFill>
                  <a:srgbClr val="5B6770"/>
                </a:solidFill>
              </a:rPr>
              <a:t>of PFR </a:t>
            </a:r>
            <a:r>
              <a:rPr lang="en-US" sz="900" dirty="0" smtClean="0">
                <a:solidFill>
                  <a:srgbClr val="5B6770"/>
                </a:solidFill>
              </a:rPr>
              <a:t>has been </a:t>
            </a:r>
            <a:r>
              <a:rPr lang="en-US" sz="900" dirty="0">
                <a:solidFill>
                  <a:srgbClr val="5B6770"/>
                </a:solidFill>
              </a:rPr>
              <a:t>aligned with actual historic system operations. </a:t>
            </a:r>
            <a:endParaRPr lang="en-US" sz="900" dirty="0" smtClean="0">
              <a:solidFill>
                <a:srgbClr val="5B6770"/>
              </a:solidFill>
            </a:endParaRPr>
          </a:p>
          <a:p>
            <a:r>
              <a:rPr lang="en-US" sz="900" dirty="0" smtClean="0">
                <a:solidFill>
                  <a:srgbClr val="5B6770"/>
                </a:solidFill>
              </a:rPr>
              <a:t>     Inertia </a:t>
            </a:r>
            <a:r>
              <a:rPr lang="en-US" sz="900" dirty="0">
                <a:solidFill>
                  <a:srgbClr val="5B6770"/>
                </a:solidFill>
              </a:rPr>
              <a:t>&lt; 250 GW·s: 30% Coal </a:t>
            </a:r>
            <a:r>
              <a:rPr lang="en-US" sz="900" dirty="0" smtClean="0">
                <a:solidFill>
                  <a:srgbClr val="5B6770"/>
                </a:solidFill>
              </a:rPr>
              <a:t>+ 70</a:t>
            </a:r>
            <a:r>
              <a:rPr lang="en-US" sz="900" dirty="0">
                <a:solidFill>
                  <a:srgbClr val="5B6770"/>
                </a:solidFill>
              </a:rPr>
              <a:t>% </a:t>
            </a:r>
            <a:r>
              <a:rPr lang="en-US" sz="900" dirty="0" smtClean="0">
                <a:solidFill>
                  <a:srgbClr val="5B6770"/>
                </a:solidFill>
              </a:rPr>
              <a:t>Rest. Inertia </a:t>
            </a:r>
            <a:r>
              <a:rPr lang="en-US" sz="900" dirty="0">
                <a:solidFill>
                  <a:srgbClr val="5B6770"/>
                </a:solidFill>
              </a:rPr>
              <a:t>≥ 250 GW·s: 15% Coal + 85% </a:t>
            </a:r>
            <a:r>
              <a:rPr lang="en-US" sz="900" dirty="0" smtClean="0">
                <a:solidFill>
                  <a:srgbClr val="5B6770"/>
                </a:solidFill>
              </a:rPr>
              <a:t>Rest</a:t>
            </a:r>
            <a:endParaRPr lang="en-US" sz="900" dirty="0">
              <a:solidFill>
                <a:srgbClr val="5B6770"/>
              </a:solidFill>
            </a:endParaRPr>
          </a:p>
        </p:txBody>
      </p:sp>
    </p:spTree>
    <p:extLst>
      <p:ext uri="{BB962C8B-B14F-4D97-AF65-F5344CB8AC3E}">
        <p14:creationId xmlns:p14="http://schemas.microsoft.com/office/powerpoint/2010/main" val="418756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Inertia Definition</a:t>
            </a:r>
            <a:endParaRPr lang="en-US" dirty="0"/>
          </a:p>
        </p:txBody>
      </p:sp>
      <p:sp>
        <p:nvSpPr>
          <p:cNvPr id="3" name="Content Placeholder 2"/>
          <p:cNvSpPr>
            <a:spLocks noGrp="1"/>
          </p:cNvSpPr>
          <p:nvPr>
            <p:ph idx="1"/>
          </p:nvPr>
        </p:nvSpPr>
        <p:spPr/>
        <p:txBody>
          <a:bodyPr/>
          <a:lstStyle/>
          <a:p>
            <a:r>
              <a:rPr lang="en-US" dirty="0" smtClean="0"/>
              <a:t>Minimum level of system inertia that will ensure LRs will have sufficient time to respond before Frequency hits 59.3 Hz (UFLS threshold)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25</a:t>
            </a:fld>
            <a:endParaRPr lang="en-US">
              <a:solidFill>
                <a:srgbClr val="FFFFFF"/>
              </a:solidFill>
            </a:endParaRPr>
          </a:p>
        </p:txBody>
      </p:sp>
      <p:grpSp>
        <p:nvGrpSpPr>
          <p:cNvPr id="8" name="Group 7"/>
          <p:cNvGrpSpPr/>
          <p:nvPr/>
        </p:nvGrpSpPr>
        <p:grpSpPr>
          <a:xfrm>
            <a:off x="735055" y="1793490"/>
            <a:ext cx="7680960" cy="3833021"/>
            <a:chOff x="1181100" y="2209800"/>
            <a:chExt cx="7680960" cy="3833021"/>
          </a:xfrm>
        </p:grpSpPr>
        <p:grpSp>
          <p:nvGrpSpPr>
            <p:cNvPr id="7" name="Group 6"/>
            <p:cNvGrpSpPr/>
            <p:nvPr/>
          </p:nvGrpSpPr>
          <p:grpSpPr>
            <a:xfrm>
              <a:off x="1181100" y="2209800"/>
              <a:ext cx="6858000" cy="3833021"/>
              <a:chOff x="1181100" y="2209800"/>
              <a:chExt cx="6858000" cy="3833021"/>
            </a:xfrm>
          </p:grpSpPr>
          <p:graphicFrame>
            <p:nvGraphicFramePr>
              <p:cNvPr id="5" name="Chart 4"/>
              <p:cNvGraphicFramePr>
                <a:graphicFrameLocks/>
              </p:cNvGraphicFramePr>
              <p:nvPr>
                <p:extLst/>
              </p:nvPr>
            </p:nvGraphicFramePr>
            <p:xfrm>
              <a:off x="1181100" y="2209800"/>
              <a:ext cx="6858000" cy="383302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981200" y="3581400"/>
                <a:ext cx="2286000" cy="1"/>
              </a:xfrm>
              <a:prstGeom prst="line">
                <a:avLst/>
              </a:prstGeom>
              <a:ln w="19050">
                <a:solidFill>
                  <a:schemeClr val="tx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4267200" y="3581400"/>
                <a:ext cx="0" cy="1828800"/>
              </a:xfrm>
              <a:prstGeom prst="line">
                <a:avLst/>
              </a:prstGeom>
              <a:ln w="19050">
                <a:solidFill>
                  <a:schemeClr val="tx2">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1985388" y="4495800"/>
                <a:ext cx="3931920" cy="1"/>
              </a:xfrm>
              <a:prstGeom prst="line">
                <a:avLst/>
              </a:prstGeom>
              <a:ln w="19050">
                <a:solidFill>
                  <a:schemeClr val="tx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5915633" y="4495800"/>
                <a:ext cx="0" cy="914400"/>
              </a:xfrm>
              <a:prstGeom prst="line">
                <a:avLst/>
              </a:prstGeom>
              <a:ln w="19050">
                <a:solidFill>
                  <a:schemeClr val="tx2">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Left Brace 12"/>
              <p:cNvSpPr/>
              <p:nvPr/>
            </p:nvSpPr>
            <p:spPr>
              <a:xfrm rot="5400000">
                <a:off x="4975860" y="3555190"/>
                <a:ext cx="228600" cy="1645920"/>
              </a:xfrm>
              <a:prstGeom prst="leftBrace">
                <a:avLst/>
              </a:prstGeom>
              <a:ln w="19050">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grpSp>
        <p:sp>
          <p:nvSpPr>
            <p:cNvPr id="14" name="TextBox 13"/>
            <p:cNvSpPr txBox="1"/>
            <p:nvPr/>
          </p:nvSpPr>
          <p:spPr>
            <a:xfrm>
              <a:off x="4937760" y="3961534"/>
              <a:ext cx="3924300" cy="369332"/>
            </a:xfrm>
            <a:prstGeom prst="rect">
              <a:avLst/>
            </a:prstGeom>
            <a:noFill/>
          </p:spPr>
          <p:txBody>
            <a:bodyPr wrap="square" rtlCol="0">
              <a:spAutoFit/>
            </a:bodyPr>
            <a:lstStyle/>
            <a:p>
              <a:r>
                <a:rPr lang="en-US" dirty="0" err="1" smtClean="0">
                  <a:solidFill>
                    <a:srgbClr val="5B6770"/>
                  </a:solidFill>
                </a:rPr>
                <a:t>Tf</a:t>
              </a:r>
              <a:r>
                <a:rPr lang="en-US" dirty="0" smtClean="0">
                  <a:solidFill>
                    <a:srgbClr val="5B6770"/>
                  </a:solidFill>
                </a:rPr>
                <a:t> = LRs Response time</a:t>
              </a:r>
              <a:endParaRPr lang="en-US" dirty="0">
                <a:solidFill>
                  <a:srgbClr val="5B6770"/>
                </a:solidFill>
              </a:endParaRPr>
            </a:p>
          </p:txBody>
        </p:sp>
      </p:grpSp>
    </p:spTree>
    <p:extLst>
      <p:ext uri="{BB962C8B-B14F-4D97-AF65-F5344CB8AC3E}">
        <p14:creationId xmlns:p14="http://schemas.microsoft.com/office/powerpoint/2010/main" val="936022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Critical Inertia for ERCOT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26</a:t>
            </a:fld>
            <a:endParaRPr lang="en-US">
              <a:solidFill>
                <a:srgbClr val="FFFFFF"/>
              </a:solidFill>
            </a:endParaRPr>
          </a:p>
        </p:txBody>
      </p:sp>
      <p:grpSp>
        <p:nvGrpSpPr>
          <p:cNvPr id="5" name="Group 4"/>
          <p:cNvGrpSpPr/>
          <p:nvPr/>
        </p:nvGrpSpPr>
        <p:grpSpPr>
          <a:xfrm>
            <a:off x="123033" y="1251650"/>
            <a:ext cx="8001116" cy="4562856"/>
            <a:chOff x="123033" y="1251650"/>
            <a:chExt cx="8001116" cy="4562856"/>
          </a:xfrm>
        </p:grpSpPr>
        <p:grpSp>
          <p:nvGrpSpPr>
            <p:cNvPr id="3" name="Group 2"/>
            <p:cNvGrpSpPr/>
            <p:nvPr/>
          </p:nvGrpSpPr>
          <p:grpSpPr>
            <a:xfrm>
              <a:off x="123033" y="1251650"/>
              <a:ext cx="8001116" cy="4562856"/>
              <a:chOff x="350404" y="914400"/>
              <a:chExt cx="8001116" cy="4562856"/>
            </a:xfrm>
          </p:grpSpPr>
          <mc:AlternateContent xmlns:mc="http://schemas.openxmlformats.org/markup-compatibility/2006" xmlns:a14="http://schemas.microsoft.com/office/drawing/2010/main">
            <mc:Choice Requires="a14">
              <p:graphicFrame>
                <p:nvGraphicFramePr>
                  <p:cNvPr id="10" name="Chart 9"/>
                  <p:cNvGraphicFramePr>
                    <a:graphicFrameLocks/>
                  </p:cNvGraphicFramePr>
                  <p:nvPr>
                    <p:extLst>
                      <p:ext uri="{D42A27DB-BD31-4B8C-83A1-F6EECF244321}">
                        <p14:modId xmlns:p14="http://schemas.microsoft.com/office/powerpoint/2010/main" val="3748529753"/>
                      </p:ext>
                    </p:extLst>
                  </p:nvPr>
                </p:nvGraphicFramePr>
                <p:xfrm>
                  <a:off x="1219200" y="914400"/>
                  <a:ext cx="7132320" cy="4562856"/>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0" name="Chart 9"/>
                  <p:cNvGraphicFramePr>
                    <a:graphicFrameLocks/>
                  </p:cNvGraphicFramePr>
                  <p:nvPr>
                    <p:extLst>
                      <p:ext uri="{D42A27DB-BD31-4B8C-83A1-F6EECF244321}">
                        <p14:modId xmlns:p14="http://schemas.microsoft.com/office/powerpoint/2010/main" val="3748529753"/>
                      </p:ext>
                    </p:extLst>
                  </p:nvPr>
                </p:nvGraphicFramePr>
                <p:xfrm>
                  <a:off x="1219200" y="914400"/>
                  <a:ext cx="7132320" cy="4562856"/>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cxnSp>
            <p:nvCxnSpPr>
              <p:cNvPr id="14" name="Straight Arrow Connector 13"/>
              <p:cNvCxnSpPr/>
              <p:nvPr/>
            </p:nvCxnSpPr>
            <p:spPr>
              <a:xfrm>
                <a:off x="1347442" y="4232036"/>
                <a:ext cx="367425" cy="2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4189595" y="2863920"/>
                <a:ext cx="0" cy="14146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743200" y="1600200"/>
                    <a:ext cx="4495800" cy="52065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i="1" smtClean="0">
                              <a:solidFill>
                                <a:schemeClr val="tx2"/>
                              </a:solidFill>
                              <a:latin typeface="Cambria Math" panose="02040503050406030204" pitchFamily="18" charset="0"/>
                            </a:rPr>
                            <m:t>𝑇</m:t>
                          </m:r>
                          <m:r>
                            <a:rPr lang="en-US" sz="1400" i="1" smtClean="0">
                              <a:solidFill>
                                <a:schemeClr val="tx2"/>
                              </a:solidFill>
                              <a:latin typeface="Cambria Math" panose="02040503050406030204" pitchFamily="18" charset="0"/>
                            </a:rPr>
                            <m:t>=</m:t>
                          </m:r>
                          <m:r>
                            <a:rPr lang="en-US" sz="1400" i="1" smtClean="0">
                              <a:solidFill>
                                <a:schemeClr val="tx2"/>
                              </a:solidFill>
                              <a:latin typeface="Cambria Math" panose="02040503050406030204" pitchFamily="18" charset="0"/>
                            </a:rPr>
                            <m:t>𝑓</m:t>
                          </m:r>
                          <m:r>
                            <a:rPr lang="en-US" sz="1400" i="1" smtClean="0">
                              <a:solidFill>
                                <a:schemeClr val="tx2"/>
                              </a:solidFill>
                              <a:latin typeface="Cambria Math" panose="02040503050406030204" pitchFamily="18" charset="0"/>
                            </a:rPr>
                            <m:t> </m:t>
                          </m:r>
                          <m:d>
                            <m:dPr>
                              <m:ctrlPr>
                                <a:rPr lang="en-US" sz="1400" i="1" smtClean="0">
                                  <a:solidFill>
                                    <a:schemeClr val="tx2"/>
                                  </a:solidFill>
                                  <a:latin typeface="Cambria Math" panose="02040503050406030204" pitchFamily="18" charset="0"/>
                                </a:rPr>
                              </m:ctrlPr>
                            </m:dPr>
                            <m:e>
                              <m:r>
                                <a:rPr lang="en-US" sz="1400" i="1" smtClean="0">
                                  <a:solidFill>
                                    <a:schemeClr val="tx2"/>
                                  </a:solidFill>
                                  <a:latin typeface="Cambria Math" panose="02040503050406030204" pitchFamily="18" charset="0"/>
                                </a:rPr>
                                <m:t>𝐼𝑛𝑒𝑟𝑡𝑖𝑎</m:t>
                              </m:r>
                            </m:e>
                          </m:d>
                          <m:r>
                            <a:rPr lang="en-US" sz="1400" i="1" smtClean="0">
                              <a:solidFill>
                                <a:schemeClr val="tx2"/>
                              </a:solidFill>
                              <a:latin typeface="Cambria Math" panose="02040503050406030204" pitchFamily="18" charset="0"/>
                            </a:rPr>
                            <m:t> =3</m:t>
                          </m:r>
                          <m:r>
                            <a:rPr lang="en-US" sz="1400" i="1" smtClean="0">
                              <a:solidFill>
                                <a:schemeClr val="tx2"/>
                              </a:solidFill>
                              <a:latin typeface="Cambria Math" panose="02040503050406030204" pitchFamily="18" charset="0"/>
                              <a:ea typeface="Cambria Math" panose="02040503050406030204" pitchFamily="18" charset="0"/>
                            </a:rPr>
                            <m:t>×</m:t>
                          </m:r>
                          <m:sSup>
                            <m:sSupPr>
                              <m:ctrlPr>
                                <a:rPr lang="en-US" sz="1400" i="1" smtClean="0">
                                  <a:solidFill>
                                    <a:schemeClr val="tx2"/>
                                  </a:solidFill>
                                  <a:latin typeface="Cambria Math" panose="02040503050406030204" pitchFamily="18" charset="0"/>
                                  <a:ea typeface="Cambria Math" panose="02040503050406030204" pitchFamily="18" charset="0"/>
                                </a:rPr>
                              </m:ctrlPr>
                            </m:sSupPr>
                            <m:e>
                              <m:r>
                                <a:rPr lang="en-US" sz="1400" i="1" smtClean="0">
                                  <a:solidFill>
                                    <a:schemeClr val="tx2"/>
                                  </a:solidFill>
                                  <a:latin typeface="Cambria Math" panose="02040503050406030204" pitchFamily="18" charset="0"/>
                                  <a:ea typeface="Cambria Math" panose="02040503050406030204" pitchFamily="18" charset="0"/>
                                </a:rPr>
                                <m:t>10</m:t>
                              </m:r>
                            </m:e>
                            <m:sup>
                              <m:r>
                                <a:rPr lang="en-US" sz="1400" i="1" smtClean="0">
                                  <a:solidFill>
                                    <a:schemeClr val="tx2"/>
                                  </a:solidFill>
                                  <a:latin typeface="Cambria Math" panose="02040503050406030204" pitchFamily="18" charset="0"/>
                                  <a:ea typeface="Cambria Math" panose="02040503050406030204" pitchFamily="18" charset="0"/>
                                </a:rPr>
                                <m:t>−5</m:t>
                              </m:r>
                            </m:sup>
                          </m:sSup>
                          <m:r>
                            <a:rPr lang="en-US" sz="1400" i="1" smtClean="0">
                              <a:solidFill>
                                <a:schemeClr val="tx2"/>
                              </a:solidFill>
                              <a:latin typeface="Cambria Math" panose="02040503050406030204" pitchFamily="18" charset="0"/>
                              <a:ea typeface="Cambria Math" panose="02040503050406030204" pitchFamily="18" charset="0"/>
                            </a:rPr>
                            <m:t>×</m:t>
                          </m:r>
                          <m:sSup>
                            <m:sSupPr>
                              <m:ctrlPr>
                                <a:rPr lang="en-US" sz="1400" i="1" smtClean="0">
                                  <a:solidFill>
                                    <a:schemeClr val="tx2"/>
                                  </a:solidFill>
                                  <a:latin typeface="Cambria Math" panose="02040503050406030204" pitchFamily="18" charset="0"/>
                                  <a:ea typeface="Cambria Math" panose="02040503050406030204" pitchFamily="18" charset="0"/>
                                </a:rPr>
                              </m:ctrlPr>
                            </m:sSupPr>
                            <m:e>
                              <m:r>
                                <a:rPr lang="en-US" sz="1400" i="1">
                                  <a:solidFill>
                                    <a:schemeClr val="tx2"/>
                                  </a:solidFill>
                                  <a:latin typeface="Cambria Math" panose="02040503050406030204" pitchFamily="18" charset="0"/>
                                  <a:ea typeface="Cambria Math" panose="02040503050406030204" pitchFamily="18" charset="0"/>
                                </a:rPr>
                                <m:t>𝐼𝑛𝑒𝑟𝑡𝑖𝑎</m:t>
                              </m:r>
                            </m:e>
                            <m:sup>
                              <m:r>
                                <a:rPr lang="en-US" sz="1400" i="1" smtClean="0">
                                  <a:solidFill>
                                    <a:schemeClr val="tx2"/>
                                  </a:solidFill>
                                  <a:latin typeface="Cambria Math" panose="02040503050406030204" pitchFamily="18" charset="0"/>
                                  <a:ea typeface="Cambria Math" panose="02040503050406030204" pitchFamily="18" charset="0"/>
                                </a:rPr>
                                <m:t>2</m:t>
                              </m:r>
                            </m:sup>
                          </m:sSup>
                          <m:r>
                            <a:rPr lang="en-US" sz="1400" i="1" smtClean="0">
                              <a:solidFill>
                                <a:schemeClr val="tx2"/>
                              </a:solidFill>
                              <a:latin typeface="Cambria Math" panose="02040503050406030204" pitchFamily="18" charset="0"/>
                              <a:ea typeface="Cambria Math" panose="02040503050406030204" pitchFamily="18" charset="0"/>
                            </a:rPr>
                            <m:t>+0.0016×</m:t>
                          </m:r>
                          <m:r>
                            <a:rPr lang="en-US" sz="1400" i="1" smtClean="0">
                              <a:solidFill>
                                <a:schemeClr val="tx2"/>
                              </a:solidFill>
                              <a:latin typeface="Cambria Math" panose="02040503050406030204" pitchFamily="18" charset="0"/>
                              <a:ea typeface="Cambria Math" panose="02040503050406030204" pitchFamily="18" charset="0"/>
                            </a:rPr>
                            <m:t>𝐼𝑛𝑒𝑟𝑡𝑖𝑎</m:t>
                          </m:r>
                          <m:r>
                            <a:rPr lang="en-US" sz="1400" i="1" smtClean="0">
                              <a:solidFill>
                                <a:schemeClr val="tx2"/>
                              </a:solidFill>
                              <a:latin typeface="Cambria Math" panose="02040503050406030204" pitchFamily="18" charset="0"/>
                              <a:ea typeface="Cambria Math" panose="02040503050406030204" pitchFamily="18" charset="0"/>
                            </a:rPr>
                            <m:t>+0.0048</m:t>
                          </m:r>
                        </m:oMath>
                      </m:oMathPara>
                    </a14:m>
                    <a:endParaRPr lang="en-US" sz="14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43200" y="1600200"/>
                    <a:ext cx="4495800" cy="520655"/>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350404" y="3816894"/>
                <a:ext cx="1182765" cy="461665"/>
              </a:xfrm>
              <a:prstGeom prst="rect">
                <a:avLst/>
              </a:prstGeom>
              <a:noFill/>
            </p:spPr>
            <p:txBody>
              <a:bodyPr wrap="square" rtlCol="0">
                <a:spAutoFit/>
              </a:bodyPr>
              <a:lstStyle/>
              <a:p>
                <a:r>
                  <a:rPr lang="en-US" sz="1200" dirty="0" smtClean="0">
                    <a:solidFill>
                      <a:srgbClr val="5B6770"/>
                    </a:solidFill>
                  </a:rPr>
                  <a:t>LR Response Time</a:t>
                </a:r>
              </a:p>
            </p:txBody>
          </p:sp>
          <p:sp>
            <p:nvSpPr>
              <p:cNvPr id="13" name="TextBox 12"/>
              <p:cNvSpPr txBox="1"/>
              <p:nvPr/>
            </p:nvSpPr>
            <p:spPr>
              <a:xfrm>
                <a:off x="597521" y="4278559"/>
                <a:ext cx="685800" cy="276999"/>
              </a:xfrm>
              <a:prstGeom prst="rect">
                <a:avLst/>
              </a:prstGeom>
              <a:noFill/>
            </p:spPr>
            <p:txBody>
              <a:bodyPr wrap="square" rtlCol="0">
                <a:spAutoFit/>
              </a:bodyPr>
              <a:lstStyle/>
              <a:p>
                <a:r>
                  <a:rPr lang="en-US" sz="1200" b="1" dirty="0" smtClean="0">
                    <a:solidFill>
                      <a:srgbClr val="5B6770"/>
                    </a:solidFill>
                  </a:rPr>
                  <a:t>0.42s</a:t>
                </a:r>
              </a:p>
            </p:txBody>
          </p:sp>
        </p:grpSp>
        <p:sp>
          <p:nvSpPr>
            <p:cNvPr id="17" name="TextBox 10"/>
            <p:cNvSpPr txBox="1"/>
            <p:nvPr/>
          </p:nvSpPr>
          <p:spPr>
            <a:xfrm>
              <a:off x="2895424" y="2996973"/>
              <a:ext cx="2133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rgbClr val="FF0000"/>
                  </a:solidFill>
                </a:rPr>
                <a:t>Critical Inertia: 94 GW*s</a:t>
              </a:r>
            </a:p>
          </p:txBody>
        </p:sp>
      </p:grpSp>
    </p:spTree>
    <p:extLst>
      <p:ext uri="{BB962C8B-B14F-4D97-AF65-F5344CB8AC3E}">
        <p14:creationId xmlns:p14="http://schemas.microsoft.com/office/powerpoint/2010/main" val="4228469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Potential Parameters Changes </a:t>
            </a:r>
            <a:endParaRPr lang="en-US" sz="2800" dirty="0"/>
          </a:p>
        </p:txBody>
      </p:sp>
      <p:sp>
        <p:nvSpPr>
          <p:cNvPr id="3" name="Content Placeholder 2"/>
          <p:cNvSpPr>
            <a:spLocks noGrp="1"/>
          </p:cNvSpPr>
          <p:nvPr>
            <p:ph idx="1"/>
          </p:nvPr>
        </p:nvSpPr>
        <p:spPr>
          <a:xfrm>
            <a:off x="304800" y="855406"/>
            <a:ext cx="3962400" cy="5064627"/>
          </a:xfrm>
        </p:spPr>
        <p:txBody>
          <a:bodyPr/>
          <a:lstStyle/>
          <a:p>
            <a:pPr marL="342900" indent="-342900">
              <a:buFont typeface="+mj-lt"/>
              <a:buAutoNum type="arabicPeriod"/>
            </a:pPr>
            <a:r>
              <a:rPr lang="en-US" dirty="0" smtClean="0"/>
              <a:t>Faster Response</a:t>
            </a:r>
          </a:p>
          <a:p>
            <a:pPr marL="342900" indent="-342900">
              <a:buFont typeface="+mj-lt"/>
              <a:buAutoNum type="arabicPeriod"/>
            </a:pPr>
            <a:endParaRPr lang="en-US" dirty="0" smtClean="0"/>
          </a:p>
          <a:p>
            <a:pPr marL="342900" indent="-342900">
              <a:buFont typeface="+mj-lt"/>
              <a:buAutoNum type="arabicPeriod"/>
            </a:pPr>
            <a:r>
              <a:rPr lang="en-US" dirty="0" smtClean="0"/>
              <a:t>Changing </a:t>
            </a:r>
            <a:r>
              <a:rPr lang="en-US" dirty="0"/>
              <a:t>UFLS Settings </a:t>
            </a:r>
            <a:endParaRPr lang="en-US" dirty="0" smtClean="0"/>
          </a:p>
          <a:p>
            <a:pPr marL="342900" indent="-342900">
              <a:buFont typeface="+mj-lt"/>
              <a:buAutoNum type="arabicPeriod"/>
            </a:pPr>
            <a:endParaRPr lang="en-US" dirty="0"/>
          </a:p>
          <a:p>
            <a:pPr marL="342900" indent="-342900">
              <a:buFont typeface="+mj-lt"/>
              <a:buAutoNum type="arabicPeriod"/>
            </a:pPr>
            <a:r>
              <a:rPr lang="en-US" dirty="0"/>
              <a:t>Critical Contingency</a:t>
            </a:r>
          </a:p>
          <a:p>
            <a:pPr marL="342900" indent="-342900">
              <a:buFont typeface="+mj-lt"/>
              <a:buAutoNum type="arabicPeriod"/>
            </a:pPr>
            <a:endParaRPr lang="en-US" dirty="0" smtClean="0"/>
          </a:p>
          <a:p>
            <a:endParaRPr lang="en-US" dirty="0"/>
          </a:p>
          <a:p>
            <a:endParaRPr lang="en-US" dirty="0">
              <a:hlinkClick r:id="rId2"/>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0120488"/>
              </p:ext>
            </p:extLst>
          </p:nvPr>
        </p:nvGraphicFramePr>
        <p:xfrm>
          <a:off x="4533900" y="855406"/>
          <a:ext cx="4437380" cy="2227724"/>
        </p:xfrm>
        <a:graphic>
          <a:graphicData uri="http://schemas.openxmlformats.org/drawingml/2006/table">
            <a:tbl>
              <a:tblPr firstRow="1" firstCol="1" bandRow="1">
                <a:tableStyleId>{5C22544A-7EE6-4342-B048-85BDC9FD1C3A}</a:tableStyleId>
              </a:tblPr>
              <a:tblGrid>
                <a:gridCol w="1985433"/>
                <a:gridCol w="1270000"/>
                <a:gridCol w="1181947"/>
              </a:tblGrid>
              <a:tr h="673100">
                <a:tc>
                  <a:txBody>
                    <a:bodyPr/>
                    <a:lstStyle/>
                    <a:p>
                      <a:pPr algn="ctr"/>
                      <a:endParaRPr lang="en-US" sz="1600" dirty="0"/>
                    </a:p>
                  </a:txBody>
                  <a:tcPr anchor="ctr"/>
                </a:tc>
                <a:tc>
                  <a:txBody>
                    <a:bodyPr/>
                    <a:lstStyle/>
                    <a:p>
                      <a:pPr algn="ctr"/>
                      <a:r>
                        <a:rPr lang="en-US" sz="1600" baseline="0" dirty="0" smtClean="0"/>
                        <a:t>UFLS @59.3Hz</a:t>
                      </a:r>
                      <a:endParaRPr lang="en-US" sz="1600" dirty="0"/>
                    </a:p>
                  </a:txBody>
                  <a:tcPr anchor="ctr"/>
                </a:tc>
                <a:tc>
                  <a:txBody>
                    <a:bodyPr/>
                    <a:lstStyle/>
                    <a:p>
                      <a:pPr algn="ctr"/>
                      <a:r>
                        <a:rPr lang="en-US" sz="1600" baseline="0" dirty="0" smtClean="0"/>
                        <a:t>UFLS @59.1Hz</a:t>
                      </a:r>
                      <a:endParaRPr lang="en-US" sz="1600" dirty="0"/>
                    </a:p>
                  </a:txBody>
                  <a:tcPr anchor="ctr"/>
                </a:tc>
              </a:tr>
              <a:tr h="635000">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algn="ctr"/>
                      <a:endParaRPr lang="en-US" sz="18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r h="919624">
                <a:tc>
                  <a:txBody>
                    <a:bodyPr/>
                    <a:lstStyle/>
                    <a:p>
                      <a:pPr algn="ctr"/>
                      <a:r>
                        <a:rPr lang="en-US" sz="1600" dirty="0" smtClean="0"/>
                        <a:t>0.25s</a:t>
                      </a:r>
                      <a:r>
                        <a:rPr lang="en-US" sz="1600" baseline="0" dirty="0" smtClean="0"/>
                        <a:t> LR Response Time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c>
                  <a:txBody>
                    <a:bodyPr/>
                    <a:lstStyle/>
                    <a:p>
                      <a:pPr algn="ctr"/>
                      <a:endParaRPr lang="en-US" sz="1800" dirty="0">
                        <a:solidFill>
                          <a:schemeClr val="tx2"/>
                        </a:solidFill>
                      </a:endParaRPr>
                    </a:p>
                  </a:txBody>
                  <a:tcPr anchor="ctr"/>
                </a:tc>
              </a:tr>
            </a:tbl>
          </a:graphicData>
        </a:graphic>
      </p:graphicFrame>
      <p:sp>
        <p:nvSpPr>
          <p:cNvPr id="6" name="TextBox 5"/>
          <p:cNvSpPr txBox="1"/>
          <p:nvPr/>
        </p:nvSpPr>
        <p:spPr>
          <a:xfrm>
            <a:off x="7863284" y="1629412"/>
            <a:ext cx="1107996" cy="369332"/>
          </a:xfrm>
          <a:prstGeom prst="rect">
            <a:avLst/>
          </a:prstGeom>
          <a:noFill/>
        </p:spPr>
        <p:txBody>
          <a:bodyPr wrap="none" rtlCol="0">
            <a:spAutoFit/>
          </a:bodyPr>
          <a:lstStyle/>
          <a:p>
            <a:r>
              <a:rPr lang="en-US" dirty="0" smtClean="0">
                <a:solidFill>
                  <a:srgbClr val="5B6770"/>
                </a:solidFill>
              </a:rPr>
              <a:t>71 GW*s</a:t>
            </a:r>
            <a:endParaRPr lang="en-US" dirty="0">
              <a:solidFill>
                <a:srgbClr val="5B6770"/>
              </a:solidFill>
            </a:endParaRPr>
          </a:p>
        </p:txBody>
      </p:sp>
      <p:sp>
        <p:nvSpPr>
          <p:cNvPr id="7" name="TextBox 6"/>
          <p:cNvSpPr txBox="1"/>
          <p:nvPr/>
        </p:nvSpPr>
        <p:spPr>
          <a:xfrm>
            <a:off x="7826233" y="2414683"/>
            <a:ext cx="1107996" cy="369332"/>
          </a:xfrm>
          <a:prstGeom prst="rect">
            <a:avLst/>
          </a:prstGeom>
          <a:noFill/>
        </p:spPr>
        <p:txBody>
          <a:bodyPr wrap="none" rtlCol="0">
            <a:spAutoFit/>
          </a:bodyPr>
          <a:lstStyle/>
          <a:p>
            <a:r>
              <a:rPr lang="en-US" dirty="0" smtClean="0">
                <a:solidFill>
                  <a:srgbClr val="5B6770"/>
                </a:solidFill>
              </a:rPr>
              <a:t>52 GW*s</a:t>
            </a:r>
            <a:endParaRPr lang="en-US" dirty="0">
              <a:solidFill>
                <a:srgbClr val="5B6770"/>
              </a:solidFill>
            </a:endParaRPr>
          </a:p>
        </p:txBody>
      </p:sp>
      <p:sp>
        <p:nvSpPr>
          <p:cNvPr id="8" name="Rectangle 7"/>
          <p:cNvSpPr/>
          <p:nvPr/>
        </p:nvSpPr>
        <p:spPr>
          <a:xfrm>
            <a:off x="6681186" y="2430775"/>
            <a:ext cx="1107996" cy="369332"/>
          </a:xfrm>
          <a:prstGeom prst="rect">
            <a:avLst/>
          </a:prstGeom>
        </p:spPr>
        <p:txBody>
          <a:bodyPr wrap="none">
            <a:spAutoFit/>
          </a:bodyPr>
          <a:lstStyle/>
          <a:p>
            <a:pPr algn="ctr">
              <a:defRPr/>
            </a:pPr>
            <a:r>
              <a:rPr lang="en-US" dirty="0">
                <a:solidFill>
                  <a:schemeClr val="tx2"/>
                </a:solidFill>
                <a:sym typeface="Wingdings" panose="05000000000000000000" pitchFamily="2" charset="2"/>
              </a:rPr>
              <a:t>68 GW*s</a:t>
            </a:r>
            <a:endParaRPr lang="en-US" dirty="0">
              <a:solidFill>
                <a:schemeClr val="tx2"/>
              </a:solidFill>
            </a:endParaRPr>
          </a:p>
        </p:txBody>
      </p:sp>
      <p:sp>
        <p:nvSpPr>
          <p:cNvPr id="9" name="Rectangle 8"/>
          <p:cNvSpPr/>
          <p:nvPr/>
        </p:nvSpPr>
        <p:spPr>
          <a:xfrm>
            <a:off x="6621937" y="1627506"/>
            <a:ext cx="1107997" cy="369332"/>
          </a:xfrm>
          <a:prstGeom prst="rect">
            <a:avLst/>
          </a:prstGeom>
        </p:spPr>
        <p:txBody>
          <a:bodyPr wrap="none">
            <a:spAutoFit/>
          </a:bodyPr>
          <a:lstStyle/>
          <a:p>
            <a:pPr algn="ctr">
              <a:defRPr/>
            </a:pPr>
            <a:r>
              <a:rPr lang="en-US" dirty="0" smtClean="0">
                <a:solidFill>
                  <a:schemeClr val="tx2"/>
                </a:solidFill>
                <a:sym typeface="Wingdings" panose="05000000000000000000" pitchFamily="2" charset="2"/>
              </a:rPr>
              <a:t>94 </a:t>
            </a:r>
            <a:r>
              <a:rPr lang="en-US" dirty="0">
                <a:solidFill>
                  <a:schemeClr val="tx2"/>
                </a:solidFill>
                <a:sym typeface="Wingdings" panose="05000000000000000000" pitchFamily="2" charset="2"/>
              </a:rPr>
              <a:t>GW*s</a:t>
            </a:r>
            <a:endParaRPr lang="en-US" dirty="0">
              <a:solidFill>
                <a:schemeClr val="tx2"/>
              </a:solidFill>
            </a:endParaRPr>
          </a:p>
        </p:txBody>
      </p:sp>
      <p:pic>
        <p:nvPicPr>
          <p:cNvPr id="11" name="Picture 10"/>
          <p:cNvPicPr>
            <a:picLocks noChangeAspect="1"/>
          </p:cNvPicPr>
          <p:nvPr/>
        </p:nvPicPr>
        <p:blipFill>
          <a:blip r:embed="rId3"/>
          <a:stretch>
            <a:fillRect/>
          </a:stretch>
        </p:blipFill>
        <p:spPr>
          <a:xfrm>
            <a:off x="4533900" y="3437301"/>
            <a:ext cx="4444369" cy="2761727"/>
          </a:xfrm>
          <a:prstGeom prst="rect">
            <a:avLst/>
          </a:prstGeom>
        </p:spPr>
      </p:pic>
    </p:spTree>
    <p:extLst>
      <p:ext uri="{BB962C8B-B14F-4D97-AF65-F5344CB8AC3E}">
        <p14:creationId xmlns:p14="http://schemas.microsoft.com/office/powerpoint/2010/main" val="4007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Fast </a:t>
            </a:r>
            <a:r>
              <a:rPr lang="en-US" sz="2800" dirty="0"/>
              <a:t>Frequency Response (FFR</a:t>
            </a:r>
            <a:r>
              <a:rPr lang="en-US" sz="2800" dirty="0" smtClean="0"/>
              <a:t>) – NPRR 863 </a:t>
            </a:r>
            <a:r>
              <a:rPr lang="en-US" sz="2800" dirty="0"/>
              <a:t/>
            </a:r>
            <a:br>
              <a:rPr lang="en-US" sz="2800" dirty="0"/>
            </a:br>
            <a:endParaRPr lang="en-US" sz="2800" dirty="0"/>
          </a:p>
        </p:txBody>
      </p:sp>
      <p:sp>
        <p:nvSpPr>
          <p:cNvPr id="4" name="Content Placeholder 3"/>
          <p:cNvSpPr>
            <a:spLocks noGrp="1"/>
          </p:cNvSpPr>
          <p:nvPr>
            <p:ph idx="1"/>
          </p:nvPr>
        </p:nvSpPr>
        <p:spPr/>
        <p:txBody>
          <a:bodyPr/>
          <a:lstStyle/>
          <a:p>
            <a:r>
              <a:rPr lang="en-US" dirty="0" smtClean="0"/>
              <a:t>NPRR 863 introduces a framework for Fast Frequency Response.</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t>28</a:t>
            </a:fld>
            <a:endParaRPr lang="en-US" dirty="0"/>
          </a:p>
        </p:txBody>
      </p:sp>
      <p:sp>
        <p:nvSpPr>
          <p:cNvPr id="6" name="Content Placeholder 2"/>
          <p:cNvSpPr txBox="1">
            <a:spLocks/>
          </p:cNvSpPr>
          <p:nvPr/>
        </p:nvSpPr>
        <p:spPr>
          <a:xfrm>
            <a:off x="381000" y="1308104"/>
            <a:ext cx="8534400" cy="3241593"/>
          </a:xfrm>
          <a:prstGeom prst="rect">
            <a:avLst/>
          </a:prstGeom>
          <a:solidFill>
            <a:srgbClr val="FFFFFF">
              <a:lumMod val="95000"/>
            </a:srgbClr>
          </a:solidFill>
          <a:ln>
            <a:solidFill>
              <a:sysClr val="windowText" lastClr="000000"/>
            </a:solidFill>
          </a:ln>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600" b="1" dirty="0">
                <a:solidFill>
                  <a:schemeClr val="tx2"/>
                </a:solidFill>
              </a:rPr>
              <a:t>Fast Frequency Response (FFR) </a:t>
            </a:r>
            <a:r>
              <a:rPr lang="en-US" sz="1600" b="1" dirty="0" smtClean="0">
                <a:solidFill>
                  <a:schemeClr val="tx2"/>
                </a:solidFill>
              </a:rPr>
              <a:t> From NPRR 863</a:t>
            </a:r>
          </a:p>
          <a:p>
            <a:pPr marL="0" lvl="1" indent="0" algn="just">
              <a:buNone/>
            </a:pPr>
            <a:r>
              <a:rPr lang="en-US" sz="1400" dirty="0">
                <a:solidFill>
                  <a:schemeClr val="tx2"/>
                </a:solidFill>
              </a:rPr>
              <a:t>The automatic self-deployment and provision by a Resource of their obligated response </a:t>
            </a:r>
            <a:r>
              <a:rPr lang="en-US" sz="1400" b="1" u="sng" dirty="0">
                <a:solidFill>
                  <a:schemeClr val="tx2"/>
                </a:solidFill>
              </a:rPr>
              <a:t>within 30 cycles after frequency meets or drops below a preset </a:t>
            </a:r>
            <a:r>
              <a:rPr lang="en-US" sz="1400" b="1" u="sng" dirty="0" smtClean="0">
                <a:solidFill>
                  <a:schemeClr val="tx2"/>
                </a:solidFill>
              </a:rPr>
              <a:t>threshold (59.85 Hz)</a:t>
            </a:r>
            <a:r>
              <a:rPr lang="en-US" sz="1400" dirty="0" smtClean="0">
                <a:solidFill>
                  <a:schemeClr val="tx2"/>
                </a:solidFill>
              </a:rPr>
              <a:t> </a:t>
            </a:r>
            <a:r>
              <a:rPr lang="en-US" sz="1400" dirty="0">
                <a:solidFill>
                  <a:schemeClr val="tx2"/>
                </a:solidFill>
              </a:rPr>
              <a:t>or via an ERCOT Verbal Dispatch Instruction (VDI).  Resources capable of automatically self-deploying and providing their full Ancillary Service Resource Responsibility within 30 cycles after frequency meets or drops below a preset threshold and </a:t>
            </a:r>
            <a:r>
              <a:rPr lang="en-US" sz="1400" b="1" u="sng" dirty="0">
                <a:solidFill>
                  <a:schemeClr val="tx2"/>
                </a:solidFill>
              </a:rPr>
              <a:t>sustaining a full response for at least 15 minutes</a:t>
            </a:r>
            <a:r>
              <a:rPr lang="en-US" sz="1400" dirty="0">
                <a:solidFill>
                  <a:schemeClr val="tx2"/>
                </a:solidFill>
              </a:rPr>
              <a:t> may provide Frequency Response Service (FRS</a:t>
            </a:r>
            <a:r>
              <a:rPr lang="en-US" sz="1400" dirty="0" smtClean="0">
                <a:solidFill>
                  <a:schemeClr val="tx2"/>
                </a:solidFill>
              </a:rPr>
              <a:t>).  </a:t>
            </a:r>
          </a:p>
          <a:p>
            <a:pPr marL="0" lvl="1" indent="0" algn="just">
              <a:buNone/>
            </a:pPr>
            <a:endParaRPr lang="en-US" sz="1100" dirty="0" smtClean="0">
              <a:solidFill>
                <a:schemeClr val="tx2"/>
              </a:solidFill>
            </a:endParaRPr>
          </a:p>
          <a:p>
            <a:pPr marL="0" lvl="1" indent="0" algn="just">
              <a:buNone/>
            </a:pPr>
            <a:r>
              <a:rPr lang="en-US" sz="1400" dirty="0" smtClean="0">
                <a:solidFill>
                  <a:schemeClr val="tx2"/>
                </a:solidFill>
              </a:rPr>
              <a:t>A </a:t>
            </a:r>
            <a:r>
              <a:rPr lang="en-US" sz="1400" dirty="0">
                <a:solidFill>
                  <a:schemeClr val="tx2"/>
                </a:solidFill>
              </a:rPr>
              <a:t>Resource providing PFRS as FFR that is deployed </a:t>
            </a:r>
            <a:r>
              <a:rPr lang="en-US" sz="1400" u="sng" dirty="0">
                <a:solidFill>
                  <a:schemeClr val="tx2"/>
                </a:solidFill>
              </a:rPr>
              <a:t>may not recall</a:t>
            </a:r>
            <a:r>
              <a:rPr lang="en-US" sz="1400" dirty="0">
                <a:solidFill>
                  <a:schemeClr val="tx2"/>
                </a:solidFill>
              </a:rPr>
              <a:t> their capacity </a:t>
            </a:r>
            <a:r>
              <a:rPr lang="en-US" sz="1400" u="sng" dirty="0">
                <a:solidFill>
                  <a:schemeClr val="tx2"/>
                </a:solidFill>
              </a:rPr>
              <a:t>until</a:t>
            </a:r>
            <a:r>
              <a:rPr lang="en-US" sz="1400" dirty="0">
                <a:solidFill>
                  <a:schemeClr val="tx2"/>
                </a:solidFill>
              </a:rPr>
              <a:t> system </a:t>
            </a:r>
            <a:r>
              <a:rPr lang="en-US" sz="1400" u="sng" dirty="0">
                <a:solidFill>
                  <a:schemeClr val="tx2"/>
                </a:solidFill>
              </a:rPr>
              <a:t>frequency is greater than 59.98 Hz</a:t>
            </a:r>
            <a:r>
              <a:rPr lang="en-US" sz="1400" dirty="0">
                <a:solidFill>
                  <a:schemeClr val="tx2"/>
                </a:solidFill>
              </a:rPr>
              <a:t>. </a:t>
            </a:r>
            <a:endParaRPr lang="en-US" sz="1400" dirty="0" smtClean="0">
              <a:solidFill>
                <a:schemeClr val="tx2"/>
              </a:solidFill>
            </a:endParaRPr>
          </a:p>
          <a:p>
            <a:pPr marL="0" lvl="1" indent="0" algn="just">
              <a:buNone/>
            </a:pPr>
            <a:r>
              <a:rPr lang="en-US" sz="1400" dirty="0" smtClean="0">
                <a:solidFill>
                  <a:schemeClr val="tx2"/>
                </a:solidFill>
              </a:rPr>
              <a:t> </a:t>
            </a:r>
          </a:p>
          <a:p>
            <a:pPr marL="0" lvl="1" indent="0" algn="just">
              <a:buNone/>
            </a:pPr>
            <a:r>
              <a:rPr lang="en-US" sz="1400" dirty="0" smtClean="0">
                <a:solidFill>
                  <a:schemeClr val="tx2"/>
                </a:solidFill>
              </a:rPr>
              <a:t>Once </a:t>
            </a:r>
            <a:r>
              <a:rPr lang="en-US" sz="1400" dirty="0">
                <a:solidFill>
                  <a:schemeClr val="tx2"/>
                </a:solidFill>
              </a:rPr>
              <a:t>recalled, a Resource providing </a:t>
            </a:r>
            <a:r>
              <a:rPr lang="en-US" sz="1400" dirty="0" smtClean="0">
                <a:solidFill>
                  <a:schemeClr val="tx2"/>
                </a:solidFill>
              </a:rPr>
              <a:t>FRS </a:t>
            </a:r>
            <a:r>
              <a:rPr lang="en-US" sz="1400" dirty="0">
                <a:solidFill>
                  <a:schemeClr val="tx2"/>
                </a:solidFill>
              </a:rPr>
              <a:t>as FFR </a:t>
            </a:r>
            <a:r>
              <a:rPr lang="en-US" sz="1400" u="sng" dirty="0">
                <a:solidFill>
                  <a:schemeClr val="tx2"/>
                </a:solidFill>
              </a:rPr>
              <a:t>must restore their full</a:t>
            </a:r>
            <a:r>
              <a:rPr lang="en-US" sz="1400" dirty="0">
                <a:solidFill>
                  <a:schemeClr val="tx2"/>
                </a:solidFill>
              </a:rPr>
              <a:t> PFRS Ancillary Service Resource </a:t>
            </a:r>
            <a:r>
              <a:rPr lang="en-US" sz="1400" u="sng" dirty="0">
                <a:solidFill>
                  <a:schemeClr val="tx2"/>
                </a:solidFill>
              </a:rPr>
              <a:t>Responsibility within 15 minutes </a:t>
            </a:r>
            <a:r>
              <a:rPr lang="en-US" sz="1400" dirty="0">
                <a:solidFill>
                  <a:schemeClr val="tx2"/>
                </a:solidFill>
              </a:rPr>
              <a:t>after cessation of deployment or as otherwise directed by ERCOT.</a:t>
            </a:r>
            <a:endParaRPr lang="en-US" sz="1400" dirty="0" smtClean="0">
              <a:solidFill>
                <a:schemeClr val="tx2"/>
              </a:solidFill>
            </a:endParaRPr>
          </a:p>
          <a:p>
            <a:pPr marL="0" lvl="1" indent="0" algn="just">
              <a:buNone/>
            </a:pPr>
            <a:endParaRPr lang="en-US" sz="1600" dirty="0" smtClean="0">
              <a:solidFill>
                <a:schemeClr val="tx2"/>
              </a:solidFill>
            </a:endParaRPr>
          </a:p>
          <a:p>
            <a:pPr marL="0" lvl="1" indent="0" algn="just">
              <a:buNone/>
            </a:pPr>
            <a:endParaRPr lang="en-US" sz="1600" dirty="0">
              <a:solidFill>
                <a:schemeClr val="tx2"/>
              </a:solidFill>
            </a:endParaRPr>
          </a:p>
        </p:txBody>
      </p:sp>
    </p:spTree>
    <p:extLst>
      <p:ext uri="{BB962C8B-B14F-4D97-AF65-F5344CB8AC3E}">
        <p14:creationId xmlns:p14="http://schemas.microsoft.com/office/powerpoint/2010/main" val="2960294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FFR Impact</a:t>
            </a:r>
            <a:endParaRPr lang="en-US" sz="2800" dirty="0"/>
          </a:p>
        </p:txBody>
      </p:sp>
      <p:sp>
        <p:nvSpPr>
          <p:cNvPr id="4" name="Content Placeholder 3"/>
          <p:cNvSpPr>
            <a:spLocks noGrp="1"/>
          </p:cNvSpPr>
          <p:nvPr>
            <p:ph idx="1"/>
          </p:nvPr>
        </p:nvSpPr>
        <p:spPr>
          <a:xfrm>
            <a:off x="304800" y="855406"/>
            <a:ext cx="2648125" cy="5064627"/>
          </a:xfrm>
        </p:spPr>
        <p:txBody>
          <a:bodyPr/>
          <a:lstStyle/>
          <a:p>
            <a:r>
              <a:rPr lang="en-US" dirty="0"/>
              <a:t>With </a:t>
            </a:r>
            <a:r>
              <a:rPr lang="en-US" dirty="0" smtClean="0"/>
              <a:t>appropriately </a:t>
            </a:r>
            <a:r>
              <a:rPr lang="en-US" dirty="0"/>
              <a:t>selected trip settings, </a:t>
            </a:r>
            <a:r>
              <a:rPr lang="en-US" dirty="0" smtClean="0"/>
              <a:t>FFR will </a:t>
            </a:r>
            <a:r>
              <a:rPr lang="en-US" dirty="0"/>
              <a:t>help </a:t>
            </a:r>
            <a:r>
              <a:rPr lang="en-US" dirty="0" smtClean="0"/>
              <a:t>with </a:t>
            </a:r>
            <a:r>
              <a:rPr lang="en-US" dirty="0"/>
              <a:t>Critical </a:t>
            </a:r>
            <a:r>
              <a:rPr lang="en-US" dirty="0" smtClean="0"/>
              <a:t>Inertia.</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t>29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17893984"/>
              </p:ext>
            </p:extLst>
          </p:nvPr>
        </p:nvGraphicFramePr>
        <p:xfrm>
          <a:off x="3657600" y="3789054"/>
          <a:ext cx="5181600" cy="2199788"/>
        </p:xfrm>
        <a:graphic>
          <a:graphicData uri="http://schemas.openxmlformats.org/drawingml/2006/table">
            <a:tbl>
              <a:tblPr firstRow="1" firstCol="1" bandRow="1">
                <a:tableStyleId>{5C22544A-7EE6-4342-B048-85BDC9FD1C3A}</a:tableStyleId>
              </a:tblPr>
              <a:tblGrid>
                <a:gridCol w="2122415"/>
                <a:gridCol w="1518407"/>
                <a:gridCol w="1540778"/>
              </a:tblGrid>
              <a:tr h="739275">
                <a:tc>
                  <a:txBody>
                    <a:bodyPr/>
                    <a:lstStyle/>
                    <a:p>
                      <a:pPr algn="ctr"/>
                      <a:endParaRPr lang="en-US" sz="1600" dirty="0"/>
                    </a:p>
                  </a:txBody>
                  <a:tcPr anchor="ctr"/>
                </a:tc>
                <a:tc>
                  <a:txBody>
                    <a:bodyPr/>
                    <a:lstStyle/>
                    <a:p>
                      <a:pPr algn="ctr"/>
                      <a:r>
                        <a:rPr lang="en-US" sz="1600" baseline="0" dirty="0" smtClean="0"/>
                        <a:t>No FFR</a:t>
                      </a:r>
                      <a:endParaRPr lang="en-US" sz="1600" dirty="0"/>
                    </a:p>
                  </a:txBody>
                  <a:tcPr anchor="ctr"/>
                </a:tc>
                <a:tc>
                  <a:txBody>
                    <a:bodyPr/>
                    <a:lstStyle/>
                    <a:p>
                      <a:pPr algn="ctr"/>
                      <a:r>
                        <a:rPr lang="en-US" sz="1600" baseline="0" dirty="0" smtClean="0"/>
                        <a:t>525 MW FFR</a:t>
                      </a:r>
                    </a:p>
                    <a:p>
                      <a:pPr algn="ctr"/>
                      <a:r>
                        <a:rPr lang="en-US" sz="1600" baseline="0" dirty="0" smtClean="0"/>
                        <a:t>(</a:t>
                      </a:r>
                      <a:r>
                        <a:rPr lang="en-US" sz="1600" dirty="0" smtClean="0"/>
                        <a:t>59.8 Hz,15 cycles)</a:t>
                      </a:r>
                      <a:endParaRPr lang="en-US" sz="1600" dirty="0"/>
                    </a:p>
                  </a:txBody>
                  <a:tcPr anchor="ctr"/>
                </a:tc>
              </a:tr>
              <a:tr h="688414">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r h="688414">
                <a:tc>
                  <a:txBody>
                    <a:bodyPr/>
                    <a:lstStyle/>
                    <a:p>
                      <a:pPr algn="ctr"/>
                      <a:r>
                        <a:rPr lang="en-US" sz="1600" dirty="0" smtClean="0"/>
                        <a:t>0.25s (15 cycles)</a:t>
                      </a:r>
                      <a:r>
                        <a:rPr lang="en-US" sz="1600" baseline="0" dirty="0" smtClean="0"/>
                        <a:t> LR Response Time</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c>
                  <a:txBody>
                    <a:bodyPr/>
                    <a:lstStyle/>
                    <a:p>
                      <a:pPr algn="ctr"/>
                      <a:endParaRPr lang="en-US" sz="1800" dirty="0">
                        <a:solidFill>
                          <a:schemeClr val="tx2"/>
                        </a:solidFill>
                      </a:endParaRPr>
                    </a:p>
                  </a:txBody>
                  <a:tcPr anchor="ctr"/>
                </a:tc>
              </a:tr>
            </a:tbl>
          </a:graphicData>
        </a:graphic>
      </p:graphicFrame>
      <p:sp>
        <p:nvSpPr>
          <p:cNvPr id="9" name="Rectangle 8"/>
          <p:cNvSpPr/>
          <p:nvPr/>
        </p:nvSpPr>
        <p:spPr>
          <a:xfrm>
            <a:off x="5852067" y="4704282"/>
            <a:ext cx="1107997" cy="369332"/>
          </a:xfrm>
          <a:prstGeom prst="rect">
            <a:avLst/>
          </a:prstGeom>
        </p:spPr>
        <p:txBody>
          <a:bodyPr wrap="none">
            <a:spAutoFit/>
          </a:bodyPr>
          <a:lstStyle/>
          <a:p>
            <a:pPr algn="ctr">
              <a:defRPr/>
            </a:pPr>
            <a:r>
              <a:rPr lang="en-US" dirty="0" smtClean="0">
                <a:solidFill>
                  <a:schemeClr val="tx2"/>
                </a:solidFill>
                <a:sym typeface="Wingdings" panose="05000000000000000000" pitchFamily="2" charset="2"/>
              </a:rPr>
              <a:t>94 </a:t>
            </a:r>
            <a:r>
              <a:rPr lang="en-US" dirty="0">
                <a:solidFill>
                  <a:schemeClr val="tx2"/>
                </a:solidFill>
                <a:sym typeface="Wingdings" panose="05000000000000000000" pitchFamily="2" charset="2"/>
              </a:rPr>
              <a:t>GW*s</a:t>
            </a:r>
            <a:endParaRPr lang="en-US" dirty="0">
              <a:solidFill>
                <a:schemeClr val="tx2"/>
              </a:solidFill>
            </a:endParaRPr>
          </a:p>
        </p:txBody>
      </p:sp>
      <p:sp>
        <p:nvSpPr>
          <p:cNvPr id="10" name="Rectangle 9"/>
          <p:cNvSpPr/>
          <p:nvPr/>
        </p:nvSpPr>
        <p:spPr>
          <a:xfrm>
            <a:off x="5852066" y="5433668"/>
            <a:ext cx="1107997" cy="369332"/>
          </a:xfrm>
          <a:prstGeom prst="rect">
            <a:avLst/>
          </a:prstGeom>
        </p:spPr>
        <p:txBody>
          <a:bodyPr wrap="none">
            <a:spAutoFit/>
          </a:bodyPr>
          <a:lstStyle/>
          <a:p>
            <a:pPr algn="ctr">
              <a:defRPr/>
            </a:pPr>
            <a:r>
              <a:rPr lang="en-US" dirty="0" smtClean="0">
                <a:solidFill>
                  <a:schemeClr val="tx2"/>
                </a:solidFill>
                <a:sym typeface="Wingdings" panose="05000000000000000000" pitchFamily="2" charset="2"/>
              </a:rPr>
              <a:t>68 </a:t>
            </a:r>
            <a:r>
              <a:rPr lang="en-US" dirty="0">
                <a:solidFill>
                  <a:schemeClr val="tx2"/>
                </a:solidFill>
                <a:sym typeface="Wingdings" panose="05000000000000000000" pitchFamily="2" charset="2"/>
              </a:rPr>
              <a:t>GW*s</a:t>
            </a:r>
            <a:endParaRPr lang="en-US" dirty="0">
              <a:solidFill>
                <a:schemeClr val="tx2"/>
              </a:solidFill>
            </a:endParaRPr>
          </a:p>
        </p:txBody>
      </p:sp>
      <p:sp>
        <p:nvSpPr>
          <p:cNvPr id="11" name="Rectangle 10"/>
          <p:cNvSpPr/>
          <p:nvPr/>
        </p:nvSpPr>
        <p:spPr>
          <a:xfrm>
            <a:off x="7568971" y="4704282"/>
            <a:ext cx="1107997" cy="369332"/>
          </a:xfrm>
          <a:prstGeom prst="rect">
            <a:avLst/>
          </a:prstGeom>
        </p:spPr>
        <p:txBody>
          <a:bodyPr wrap="none">
            <a:spAutoFit/>
          </a:bodyPr>
          <a:lstStyle/>
          <a:p>
            <a:pPr algn="ctr">
              <a:defRPr/>
            </a:pPr>
            <a:r>
              <a:rPr lang="en-US" dirty="0" smtClean="0">
                <a:solidFill>
                  <a:schemeClr val="tx2"/>
                </a:solidFill>
                <a:sym typeface="Wingdings" panose="05000000000000000000" pitchFamily="2" charset="2"/>
              </a:rPr>
              <a:t>87 </a:t>
            </a:r>
            <a:r>
              <a:rPr lang="en-US" dirty="0">
                <a:solidFill>
                  <a:schemeClr val="tx2"/>
                </a:solidFill>
                <a:sym typeface="Wingdings" panose="05000000000000000000" pitchFamily="2" charset="2"/>
              </a:rPr>
              <a:t>GW*s</a:t>
            </a:r>
            <a:endParaRPr lang="en-US" dirty="0">
              <a:solidFill>
                <a:schemeClr val="tx2"/>
              </a:solidFill>
            </a:endParaRPr>
          </a:p>
        </p:txBody>
      </p:sp>
      <p:sp>
        <p:nvSpPr>
          <p:cNvPr id="12" name="Rectangle 11"/>
          <p:cNvSpPr/>
          <p:nvPr/>
        </p:nvSpPr>
        <p:spPr>
          <a:xfrm>
            <a:off x="7579786" y="5433668"/>
            <a:ext cx="1107997" cy="369332"/>
          </a:xfrm>
          <a:prstGeom prst="rect">
            <a:avLst/>
          </a:prstGeom>
        </p:spPr>
        <p:txBody>
          <a:bodyPr wrap="none">
            <a:spAutoFit/>
          </a:bodyPr>
          <a:lstStyle/>
          <a:p>
            <a:pPr algn="ctr">
              <a:defRPr/>
            </a:pPr>
            <a:r>
              <a:rPr lang="en-US" dirty="0" smtClean="0">
                <a:solidFill>
                  <a:schemeClr val="tx2"/>
                </a:solidFill>
                <a:sym typeface="Wingdings" panose="05000000000000000000" pitchFamily="2" charset="2"/>
              </a:rPr>
              <a:t>66 </a:t>
            </a:r>
            <a:r>
              <a:rPr lang="en-US" dirty="0">
                <a:solidFill>
                  <a:schemeClr val="tx2"/>
                </a:solidFill>
                <a:sym typeface="Wingdings" panose="05000000000000000000" pitchFamily="2" charset="2"/>
              </a:rPr>
              <a:t>GW*s</a:t>
            </a:r>
            <a:endParaRPr lang="en-US" dirty="0">
              <a:solidFill>
                <a:schemeClr val="tx2"/>
              </a:solidFill>
            </a:endParaRPr>
          </a:p>
        </p:txBody>
      </p:sp>
      <p:pic>
        <p:nvPicPr>
          <p:cNvPr id="6" name="Picture 5"/>
          <p:cNvPicPr>
            <a:picLocks noChangeAspect="1"/>
          </p:cNvPicPr>
          <p:nvPr/>
        </p:nvPicPr>
        <p:blipFill>
          <a:blip r:embed="rId3"/>
          <a:stretch>
            <a:fillRect/>
          </a:stretch>
        </p:blipFill>
        <p:spPr>
          <a:xfrm>
            <a:off x="3583394" y="594114"/>
            <a:ext cx="5456393" cy="2834886"/>
          </a:xfrm>
          <a:prstGeom prst="rect">
            <a:avLst/>
          </a:prstGeom>
        </p:spPr>
      </p:pic>
    </p:spTree>
    <p:extLst>
      <p:ext uri="{BB962C8B-B14F-4D97-AF65-F5344CB8AC3E}">
        <p14:creationId xmlns:p14="http://schemas.microsoft.com/office/powerpoint/2010/main" val="27966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3550883" y="4837176"/>
            <a:ext cx="5516917" cy="649224"/>
          </a:xfrm>
        </p:spPr>
        <p:txBody>
          <a:bodyPr/>
          <a:lstStyle/>
          <a:p>
            <a:r>
              <a:rPr lang="en-US" dirty="0"/>
              <a:t>Synchronous Inertial Response (SIR) </a:t>
            </a:r>
            <a:r>
              <a:rPr lang="en-US" dirty="0" smtClean="0"/>
              <a:t>Workshop</a:t>
            </a:r>
          </a:p>
          <a:p>
            <a:r>
              <a:rPr lang="en-US" dirty="0" smtClean="0"/>
              <a:t>May 18, 2018</a:t>
            </a:r>
            <a:endParaRPr lang="en-US" dirty="0"/>
          </a:p>
        </p:txBody>
      </p:sp>
      <p:sp>
        <p:nvSpPr>
          <p:cNvPr id="3" name="Text Placeholder 2"/>
          <p:cNvSpPr>
            <a:spLocks noGrp="1"/>
          </p:cNvSpPr>
          <p:nvPr>
            <p:ph type="body" sz="quarter" idx="10"/>
          </p:nvPr>
        </p:nvSpPr>
        <p:spPr/>
        <p:txBody>
          <a:bodyPr/>
          <a:lstStyle/>
          <a:p>
            <a:r>
              <a:rPr lang="en-US" dirty="0" smtClean="0"/>
              <a:t>Dan </a:t>
            </a:r>
            <a:r>
              <a:rPr lang="en-US" dirty="0" err="1" smtClean="0"/>
              <a:t>Woodfin</a:t>
            </a:r>
            <a:endParaRPr lang="en-US" dirty="0" smtClean="0"/>
          </a:p>
          <a:p>
            <a:r>
              <a:rPr lang="en-US" dirty="0" smtClean="0"/>
              <a:t>Sr. Director, System Operations</a:t>
            </a:r>
          </a:p>
          <a:p>
            <a:r>
              <a:rPr lang="en-US" dirty="0" smtClean="0"/>
              <a:t>ERCOT</a:t>
            </a:r>
            <a:endParaRPr lang="en-US" dirty="0"/>
          </a:p>
        </p:txBody>
      </p:sp>
      <p:sp>
        <p:nvSpPr>
          <p:cNvPr id="4" name="Text Placeholder 3"/>
          <p:cNvSpPr>
            <a:spLocks noGrp="1"/>
          </p:cNvSpPr>
          <p:nvPr>
            <p:ph type="body" sz="quarter" idx="11"/>
          </p:nvPr>
        </p:nvSpPr>
        <p:spPr/>
        <p:txBody>
          <a:bodyPr/>
          <a:lstStyle/>
          <a:p>
            <a:r>
              <a:rPr lang="en-US" dirty="0" smtClean="0"/>
              <a:t>Introduction</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t>
            </a:r>
            <a:r>
              <a:rPr lang="en-US" dirty="0"/>
              <a:t>R</a:t>
            </a:r>
            <a:r>
              <a:rPr lang="en-US" dirty="0" smtClean="0"/>
              <a:t>esponse </a:t>
            </a:r>
            <a:r>
              <a:rPr lang="en-US" dirty="0"/>
              <a:t>T</a:t>
            </a:r>
            <a:r>
              <a:rPr lang="en-US" dirty="0" smtClean="0"/>
              <a:t>imes</a:t>
            </a:r>
            <a:endParaRPr lang="en-US" dirty="0"/>
          </a:p>
        </p:txBody>
      </p:sp>
      <p:graphicFrame>
        <p:nvGraphicFramePr>
          <p:cNvPr id="8" name="Content Placeholder 4"/>
          <p:cNvGraphicFramePr>
            <a:graphicFrameLocks noGrp="1"/>
          </p:cNvGraphicFramePr>
          <p:nvPr>
            <p:ph idx="1"/>
            <p:extLst/>
          </p:nvPr>
        </p:nvGraphicFramePr>
        <p:xfrm>
          <a:off x="304800" y="855663"/>
          <a:ext cx="8534400" cy="1483360"/>
        </p:xfrm>
        <a:graphic>
          <a:graphicData uri="http://schemas.openxmlformats.org/drawingml/2006/table">
            <a:tbl>
              <a:tblPr firstRow="1" bandRow="1">
                <a:tableStyleId>{5C22544A-7EE6-4342-B048-85BDC9FD1C3A}</a:tableStyleId>
              </a:tblPr>
              <a:tblGrid>
                <a:gridCol w="2844800"/>
                <a:gridCol w="2844800"/>
                <a:gridCol w="2844800"/>
              </a:tblGrid>
              <a:tr h="370840">
                <a:tc>
                  <a:txBody>
                    <a:bodyPr/>
                    <a:lstStyle/>
                    <a:p>
                      <a:r>
                        <a:rPr lang="en-US" sz="1400" dirty="0" smtClean="0"/>
                        <a:t>Type</a:t>
                      </a:r>
                      <a:r>
                        <a:rPr lang="en-US" sz="1400" baseline="0" dirty="0" smtClean="0"/>
                        <a:t> of Detection</a:t>
                      </a:r>
                      <a:endParaRPr lang="en-US" sz="1400" dirty="0"/>
                    </a:p>
                  </a:txBody>
                  <a:tcPr/>
                </a:tc>
                <a:tc>
                  <a:txBody>
                    <a:bodyPr/>
                    <a:lstStyle/>
                    <a:p>
                      <a:r>
                        <a:rPr lang="en-US" sz="1400" dirty="0" smtClean="0"/>
                        <a:t>Measure &amp; Identify</a:t>
                      </a:r>
                      <a:endParaRPr lang="en-US" sz="1400" dirty="0"/>
                    </a:p>
                  </a:txBody>
                  <a:tcPr/>
                </a:tc>
                <a:tc>
                  <a:txBody>
                    <a:bodyPr/>
                    <a:lstStyle/>
                    <a:p>
                      <a:r>
                        <a:rPr lang="en-US" sz="1400" dirty="0" smtClean="0"/>
                        <a:t>Signal</a:t>
                      </a:r>
                      <a:endParaRPr lang="en-US" sz="1400" dirty="0"/>
                    </a:p>
                  </a:txBody>
                  <a:tcPr/>
                </a:tc>
              </a:tr>
              <a:tr h="370840">
                <a:tc>
                  <a:txBody>
                    <a:bodyPr/>
                    <a:lstStyle/>
                    <a:p>
                      <a:r>
                        <a:rPr lang="en-US" sz="1400" b="1" dirty="0" smtClean="0">
                          <a:solidFill>
                            <a:schemeClr val="tx2"/>
                          </a:solidFill>
                        </a:rPr>
                        <a:t>Direct</a:t>
                      </a:r>
                      <a:r>
                        <a:rPr lang="en-US" sz="1400" b="1" baseline="0" dirty="0" smtClean="0">
                          <a:solidFill>
                            <a:schemeClr val="tx2"/>
                          </a:solidFill>
                        </a:rPr>
                        <a:t> Detection</a:t>
                      </a:r>
                      <a:endParaRPr lang="en-US" sz="1400" b="1" dirty="0">
                        <a:solidFill>
                          <a:schemeClr val="tx2"/>
                        </a:solidFill>
                      </a:endParaRPr>
                    </a:p>
                  </a:txBody>
                  <a:tcPr/>
                </a:tc>
                <a:tc>
                  <a:txBody>
                    <a:bodyPr/>
                    <a:lstStyle/>
                    <a:p>
                      <a:r>
                        <a:rPr lang="en-US" sz="1200" b="1" dirty="0" smtClean="0">
                          <a:solidFill>
                            <a:schemeClr val="tx2"/>
                          </a:solidFill>
                        </a:rPr>
                        <a:t>≤ 40-60</a:t>
                      </a:r>
                      <a:r>
                        <a:rPr lang="en-US" sz="1200" b="1" baseline="0" dirty="0" smtClean="0">
                          <a:solidFill>
                            <a:schemeClr val="tx2"/>
                          </a:solidFill>
                        </a:rPr>
                        <a:t> </a:t>
                      </a:r>
                      <a:r>
                        <a:rPr lang="en-US" sz="1200" b="1" baseline="0" dirty="0" err="1" smtClean="0">
                          <a:solidFill>
                            <a:schemeClr val="tx2"/>
                          </a:solidFill>
                        </a:rPr>
                        <a:t>ms</a:t>
                      </a:r>
                      <a:r>
                        <a:rPr lang="en-US" sz="1200" b="1" baseline="0" dirty="0" smtClean="0">
                          <a:solidFill>
                            <a:schemeClr val="tx2"/>
                          </a:solidFill>
                        </a:rPr>
                        <a:t> (2.4-3.6 cycles)</a:t>
                      </a:r>
                      <a:endParaRPr lang="en-US" sz="1200" b="1" dirty="0">
                        <a:solidFill>
                          <a:schemeClr val="tx2"/>
                        </a:solidFill>
                      </a:endParaRPr>
                    </a:p>
                  </a:txBody>
                  <a:tcPr/>
                </a:tc>
                <a:tc>
                  <a:txBody>
                    <a:bodyPr/>
                    <a:lstStyle/>
                    <a:p>
                      <a:r>
                        <a:rPr lang="en-US" sz="1200" b="1" dirty="0" smtClean="0">
                          <a:solidFill>
                            <a:schemeClr val="tx2"/>
                          </a:solidFill>
                          <a:sym typeface="Symbol" panose="05050102010706020507" pitchFamily="18" charset="2"/>
                        </a:rPr>
                        <a:t> 20 </a:t>
                      </a:r>
                      <a:r>
                        <a:rPr lang="en-US" sz="1200" b="1" dirty="0" err="1" smtClean="0">
                          <a:solidFill>
                            <a:schemeClr val="tx2"/>
                          </a:solidFill>
                          <a:sym typeface="Symbol" panose="05050102010706020507" pitchFamily="18" charset="2"/>
                        </a:rPr>
                        <a:t>ms</a:t>
                      </a:r>
                      <a:r>
                        <a:rPr lang="en-US" sz="1200" b="1" dirty="0" smtClean="0">
                          <a:solidFill>
                            <a:schemeClr val="tx2"/>
                          </a:solidFill>
                          <a:sym typeface="Symbol" panose="05050102010706020507" pitchFamily="18" charset="2"/>
                        </a:rPr>
                        <a:t> (1.2 cycles)</a:t>
                      </a:r>
                      <a:endParaRPr lang="en-US" sz="1200" b="1" dirty="0">
                        <a:solidFill>
                          <a:schemeClr val="tx2"/>
                        </a:solidFill>
                      </a:endParaRPr>
                    </a:p>
                  </a:txBody>
                  <a:tcPr/>
                </a:tc>
              </a:tr>
              <a:tr h="370840">
                <a:tc>
                  <a:txBody>
                    <a:bodyPr/>
                    <a:lstStyle/>
                    <a:p>
                      <a:r>
                        <a:rPr lang="en-US" sz="1400" b="1" baseline="0" dirty="0" smtClean="0">
                          <a:solidFill>
                            <a:schemeClr val="tx2"/>
                          </a:solidFill>
                        </a:rPr>
                        <a:t>Detection with PMU</a:t>
                      </a:r>
                      <a:endParaRPr lang="en-US" sz="1400" b="1" dirty="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sym typeface="Symbol" panose="05050102010706020507" pitchFamily="18" charset="2"/>
                        </a:rPr>
                        <a:t> </a:t>
                      </a:r>
                      <a:r>
                        <a:rPr lang="en-US" sz="1200" b="1" dirty="0" smtClean="0">
                          <a:solidFill>
                            <a:schemeClr val="tx2"/>
                          </a:solidFill>
                        </a:rPr>
                        <a:t>40-60</a:t>
                      </a:r>
                      <a:r>
                        <a:rPr lang="en-US" sz="1200" b="1" baseline="0" dirty="0" smtClean="0">
                          <a:solidFill>
                            <a:schemeClr val="tx2"/>
                          </a:solidFill>
                        </a:rPr>
                        <a:t> </a:t>
                      </a:r>
                      <a:r>
                        <a:rPr lang="en-US" sz="1200" b="1" baseline="0" dirty="0" err="1" smtClean="0">
                          <a:solidFill>
                            <a:schemeClr val="tx2"/>
                          </a:solidFill>
                        </a:rPr>
                        <a:t>ms</a:t>
                      </a:r>
                      <a:r>
                        <a:rPr lang="en-US" sz="1200" b="1" baseline="0" dirty="0" smtClean="0">
                          <a:solidFill>
                            <a:schemeClr val="tx2"/>
                          </a:solidFill>
                        </a:rPr>
                        <a:t>  (2.4-3.6 cycles)</a:t>
                      </a:r>
                      <a:endParaRPr lang="en-US" sz="1200" b="1" dirty="0" smtClean="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sym typeface="Symbol" panose="05050102010706020507" pitchFamily="18" charset="2"/>
                        </a:rPr>
                        <a:t> 20 </a:t>
                      </a:r>
                      <a:r>
                        <a:rPr lang="en-US" sz="1200" b="1" dirty="0" err="1" smtClean="0">
                          <a:solidFill>
                            <a:schemeClr val="tx2"/>
                          </a:solidFill>
                          <a:sym typeface="Symbol" panose="05050102010706020507" pitchFamily="18" charset="2"/>
                        </a:rPr>
                        <a:t>ms</a:t>
                      </a:r>
                      <a:r>
                        <a:rPr lang="en-US" sz="1200" b="1" dirty="0" smtClean="0">
                          <a:solidFill>
                            <a:schemeClr val="tx2"/>
                          </a:solidFill>
                          <a:sym typeface="Symbol" panose="05050102010706020507" pitchFamily="18" charset="2"/>
                        </a:rPr>
                        <a:t> (1.2 cycles)</a:t>
                      </a:r>
                      <a:endParaRPr lang="en-US" sz="1200" b="1" dirty="0" smtClean="0">
                        <a:solidFill>
                          <a:schemeClr val="tx2"/>
                        </a:solidFill>
                      </a:endParaRPr>
                    </a:p>
                  </a:txBody>
                  <a:tcPr/>
                </a:tc>
              </a:tr>
              <a:tr h="370840">
                <a:tc>
                  <a:txBody>
                    <a:bodyPr/>
                    <a:lstStyle/>
                    <a:p>
                      <a:r>
                        <a:rPr lang="en-US" sz="1400" b="1" dirty="0" smtClean="0">
                          <a:solidFill>
                            <a:schemeClr val="tx2"/>
                          </a:solidFill>
                        </a:rPr>
                        <a:t>Local</a:t>
                      </a:r>
                      <a:r>
                        <a:rPr lang="en-US" sz="1400" b="1" baseline="0" dirty="0" smtClean="0">
                          <a:solidFill>
                            <a:schemeClr val="tx2"/>
                          </a:solidFill>
                        </a:rPr>
                        <a:t> Frequency detection</a:t>
                      </a:r>
                      <a:endParaRPr lang="en-US" sz="1400" b="1" dirty="0">
                        <a:solidFill>
                          <a:schemeClr val="tx2"/>
                        </a:solidFill>
                      </a:endParaRPr>
                    </a:p>
                  </a:txBody>
                  <a:tcPr/>
                </a:tc>
                <a:tc>
                  <a:txBody>
                    <a:bodyPr/>
                    <a:lstStyle/>
                    <a:p>
                      <a:r>
                        <a:rPr lang="en-US" sz="1200" b="1" dirty="0" smtClean="0">
                          <a:solidFill>
                            <a:schemeClr val="tx2"/>
                          </a:solidFill>
                        </a:rPr>
                        <a:t>≥ 100 </a:t>
                      </a:r>
                      <a:r>
                        <a:rPr lang="en-US" sz="1200" b="1" dirty="0" err="1" smtClean="0">
                          <a:solidFill>
                            <a:schemeClr val="tx2"/>
                          </a:solidFill>
                        </a:rPr>
                        <a:t>ms</a:t>
                      </a:r>
                      <a:r>
                        <a:rPr lang="en-US" sz="1200" b="1" dirty="0" smtClean="0">
                          <a:solidFill>
                            <a:schemeClr val="tx2"/>
                          </a:solidFill>
                        </a:rPr>
                        <a:t> (6 cycles)</a:t>
                      </a:r>
                      <a:endParaRPr lang="en-US" sz="1200" b="1" dirty="0">
                        <a:solidFill>
                          <a:schemeClr val="tx2"/>
                        </a:solidFill>
                      </a:endParaRPr>
                    </a:p>
                  </a:txBody>
                  <a:tcPr/>
                </a:tc>
                <a:tc>
                  <a:txBody>
                    <a:bodyPr/>
                    <a:lstStyle/>
                    <a:p>
                      <a:r>
                        <a:rPr lang="en-US" sz="1200" b="1" dirty="0" smtClean="0">
                          <a:solidFill>
                            <a:schemeClr val="tx2"/>
                          </a:solidFill>
                        </a:rPr>
                        <a:t>nil</a:t>
                      </a:r>
                      <a:endParaRPr lang="en-US" sz="1200" b="1" dirty="0">
                        <a:solidFill>
                          <a:schemeClr val="tx2"/>
                        </a:solidFill>
                      </a:endParaRPr>
                    </a:p>
                  </a:txBody>
                  <a:tcPr/>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30</a:t>
            </a:fld>
            <a:endParaRPr lang="en-US"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87563896"/>
              </p:ext>
            </p:extLst>
          </p:nvPr>
        </p:nvGraphicFramePr>
        <p:xfrm>
          <a:off x="735446" y="2601296"/>
          <a:ext cx="7484322" cy="3114040"/>
        </p:xfrm>
        <a:graphic>
          <a:graphicData uri="http://schemas.openxmlformats.org/drawingml/2006/table">
            <a:tbl>
              <a:tblPr firstRow="1" bandRow="1">
                <a:tableStyleId>{5C22544A-7EE6-4342-B048-85BDC9FD1C3A}</a:tableStyleId>
              </a:tblPr>
              <a:tblGrid>
                <a:gridCol w="2494774"/>
                <a:gridCol w="2486639"/>
                <a:gridCol w="2502909"/>
              </a:tblGrid>
              <a:tr h="370840">
                <a:tc>
                  <a:txBody>
                    <a:bodyPr/>
                    <a:lstStyle/>
                    <a:p>
                      <a:r>
                        <a:rPr lang="en-US" sz="1400" dirty="0" smtClean="0"/>
                        <a:t>Technology</a:t>
                      </a:r>
                      <a:endParaRPr lang="en-US" sz="1400" dirty="0"/>
                    </a:p>
                  </a:txBody>
                  <a:tcPr/>
                </a:tc>
                <a:tc>
                  <a:txBody>
                    <a:bodyPr/>
                    <a:lstStyle/>
                    <a:p>
                      <a:r>
                        <a:rPr lang="en-US" sz="1400" dirty="0" smtClean="0"/>
                        <a:t>Activate</a:t>
                      </a:r>
                      <a:r>
                        <a:rPr lang="en-US" sz="1400" baseline="0" dirty="0" smtClean="0"/>
                        <a:t> </a:t>
                      </a:r>
                      <a:endParaRPr lang="en-US" sz="1400" dirty="0"/>
                    </a:p>
                  </a:txBody>
                  <a:tcPr/>
                </a:tc>
                <a:tc>
                  <a:txBody>
                    <a:bodyPr/>
                    <a:lstStyle/>
                    <a:p>
                      <a:r>
                        <a:rPr lang="en-US" sz="1400" dirty="0" smtClean="0"/>
                        <a:t>Activate Fully</a:t>
                      </a:r>
                      <a:endParaRPr lang="en-US" sz="1400" dirty="0"/>
                    </a:p>
                  </a:txBody>
                  <a:tcPr/>
                </a:tc>
              </a:tr>
              <a:tr h="370840">
                <a:tc>
                  <a:txBody>
                    <a:bodyPr/>
                    <a:lstStyle/>
                    <a:p>
                      <a:r>
                        <a:rPr lang="en-US" sz="1400" b="1" dirty="0" smtClean="0">
                          <a:solidFill>
                            <a:schemeClr val="tx2"/>
                          </a:solidFill>
                        </a:rPr>
                        <a:t>Wind Turbine with IBFR</a:t>
                      </a:r>
                      <a:endParaRPr lang="en-US" sz="1400" b="1" dirty="0">
                        <a:solidFill>
                          <a:schemeClr val="tx2"/>
                        </a:solidFill>
                      </a:endParaRPr>
                    </a:p>
                  </a:txBody>
                  <a:tcPr/>
                </a:tc>
                <a:tc>
                  <a:txBody>
                    <a:bodyPr/>
                    <a:lstStyle/>
                    <a:p>
                      <a:r>
                        <a:rPr lang="en-US" sz="1400" b="1" dirty="0" smtClean="0">
                          <a:solidFill>
                            <a:schemeClr val="tx2"/>
                          </a:solidFill>
                        </a:rPr>
                        <a:t>40 </a:t>
                      </a:r>
                      <a:r>
                        <a:rPr lang="en-US" sz="1400" b="1" dirty="0" err="1" smtClean="0">
                          <a:solidFill>
                            <a:schemeClr val="tx2"/>
                          </a:solidFill>
                        </a:rPr>
                        <a:t>ms</a:t>
                      </a:r>
                      <a:r>
                        <a:rPr lang="en-US" sz="1400" b="1" dirty="0" smtClean="0">
                          <a:solidFill>
                            <a:schemeClr val="tx2"/>
                          </a:solidFill>
                        </a:rPr>
                        <a:t> (2.4 cycles)</a:t>
                      </a:r>
                      <a:endParaRPr lang="en-US" sz="1400" b="1" dirty="0">
                        <a:solidFill>
                          <a:schemeClr val="tx2"/>
                        </a:solidFill>
                      </a:endParaRPr>
                    </a:p>
                  </a:txBody>
                  <a:tcPr/>
                </a:tc>
                <a:tc>
                  <a:txBody>
                    <a:bodyPr/>
                    <a:lstStyle/>
                    <a:p>
                      <a:r>
                        <a:rPr lang="en-US" sz="1400" b="1" dirty="0" smtClean="0">
                          <a:solidFill>
                            <a:schemeClr val="tx2"/>
                          </a:solidFill>
                          <a:sym typeface="Symbol" panose="05050102010706020507" pitchFamily="18" charset="2"/>
                        </a:rPr>
                        <a:t> 500 </a:t>
                      </a:r>
                      <a:r>
                        <a:rPr lang="en-US" sz="1400" b="1" dirty="0" err="1" smtClean="0">
                          <a:solidFill>
                            <a:schemeClr val="tx2"/>
                          </a:solidFill>
                          <a:sym typeface="Symbol" panose="05050102010706020507" pitchFamily="18" charset="2"/>
                        </a:rPr>
                        <a:t>ms</a:t>
                      </a:r>
                      <a:r>
                        <a:rPr lang="en-US" sz="1400" b="1" dirty="0" smtClean="0">
                          <a:solidFill>
                            <a:schemeClr val="tx2"/>
                          </a:solidFill>
                          <a:sym typeface="Symbol" panose="05050102010706020507" pitchFamily="18" charset="2"/>
                        </a:rPr>
                        <a:t> (30 cycles)</a:t>
                      </a:r>
                      <a:endParaRPr lang="en-US" sz="1400" b="1" dirty="0">
                        <a:solidFill>
                          <a:schemeClr val="tx2"/>
                        </a:solidFill>
                      </a:endParaRPr>
                    </a:p>
                  </a:txBody>
                  <a:tcPr/>
                </a:tc>
              </a:tr>
              <a:tr h="370840">
                <a:tc>
                  <a:txBody>
                    <a:bodyPr/>
                    <a:lstStyle/>
                    <a:p>
                      <a:r>
                        <a:rPr lang="en-US" sz="1400" b="1" dirty="0" smtClean="0">
                          <a:solidFill>
                            <a:schemeClr val="tx2"/>
                          </a:solidFill>
                        </a:rPr>
                        <a:t>Lithium Batteries, Flow Batteries</a:t>
                      </a:r>
                      <a:r>
                        <a:rPr lang="en-US" sz="1400" b="1" baseline="0" dirty="0" smtClean="0">
                          <a:solidFill>
                            <a:schemeClr val="tx2"/>
                          </a:solidFill>
                        </a:rPr>
                        <a:t>, Super Capacitor</a:t>
                      </a:r>
                      <a:endParaRPr lang="en-US" sz="1400" b="1" dirty="0">
                        <a:solidFill>
                          <a:schemeClr val="tx2"/>
                        </a:solidFill>
                      </a:endParaRPr>
                    </a:p>
                  </a:txBody>
                  <a:tcPr/>
                </a:tc>
                <a:tc>
                  <a:txBody>
                    <a:bodyPr/>
                    <a:lstStyle/>
                    <a:p>
                      <a:r>
                        <a:rPr lang="en-US" sz="1400" b="1" dirty="0" smtClean="0">
                          <a:solidFill>
                            <a:schemeClr val="tx2"/>
                          </a:solidFill>
                        </a:rPr>
                        <a:t>10-20 </a:t>
                      </a:r>
                      <a:r>
                        <a:rPr lang="en-US" sz="1400" b="1" dirty="0" err="1" smtClean="0">
                          <a:solidFill>
                            <a:schemeClr val="tx2"/>
                          </a:solidFill>
                        </a:rPr>
                        <a:t>ms</a:t>
                      </a:r>
                      <a:r>
                        <a:rPr lang="en-US" sz="1400" b="1" dirty="0" smtClean="0">
                          <a:solidFill>
                            <a:schemeClr val="tx2"/>
                          </a:solidFill>
                        </a:rPr>
                        <a:t> (0.6-1.2</a:t>
                      </a:r>
                      <a:r>
                        <a:rPr lang="en-US" sz="1400" b="1" baseline="0" dirty="0" smtClean="0">
                          <a:solidFill>
                            <a:schemeClr val="tx2"/>
                          </a:solidFill>
                        </a:rPr>
                        <a:t> cycles)</a:t>
                      </a:r>
                      <a:endParaRPr lang="en-US" sz="1400" b="1" dirty="0">
                        <a:solidFill>
                          <a:schemeClr val="tx2"/>
                        </a:solidFill>
                      </a:endParaRPr>
                    </a:p>
                  </a:txBody>
                  <a:tcPr/>
                </a:tc>
                <a:tc>
                  <a:txBody>
                    <a:bodyPr/>
                    <a:lstStyle/>
                    <a:p>
                      <a:endParaRPr lang="en-US" sz="1400" b="1" dirty="0">
                        <a:solidFill>
                          <a:schemeClr val="tx2"/>
                        </a:solidFill>
                      </a:endParaRPr>
                    </a:p>
                  </a:txBody>
                  <a:tcPr/>
                </a:tc>
              </a:tr>
              <a:tr h="370840">
                <a:tc>
                  <a:txBody>
                    <a:bodyPr/>
                    <a:lstStyle/>
                    <a:p>
                      <a:r>
                        <a:rPr lang="en-US" sz="1400" b="1" dirty="0" smtClean="0">
                          <a:solidFill>
                            <a:schemeClr val="tx2"/>
                          </a:solidFill>
                        </a:rPr>
                        <a:t>Lead-Acid</a:t>
                      </a:r>
                      <a:r>
                        <a:rPr lang="en-US" sz="1400" b="1" baseline="0" dirty="0" smtClean="0">
                          <a:solidFill>
                            <a:schemeClr val="tx2"/>
                          </a:solidFill>
                        </a:rPr>
                        <a:t> Batteries</a:t>
                      </a:r>
                      <a:endParaRPr lang="en-US" sz="1400" b="1" dirty="0">
                        <a:solidFill>
                          <a:schemeClr val="tx2"/>
                        </a:solidFill>
                      </a:endParaRPr>
                    </a:p>
                  </a:txBody>
                  <a:tcPr/>
                </a:tc>
                <a:tc>
                  <a:txBody>
                    <a:bodyPr/>
                    <a:lstStyle/>
                    <a:p>
                      <a:r>
                        <a:rPr lang="en-US" sz="1400" b="1" dirty="0" smtClean="0">
                          <a:solidFill>
                            <a:schemeClr val="tx2"/>
                          </a:solidFill>
                        </a:rPr>
                        <a:t>40 </a:t>
                      </a:r>
                      <a:r>
                        <a:rPr lang="en-US" sz="1400" b="1" dirty="0" err="1" smtClean="0">
                          <a:solidFill>
                            <a:schemeClr val="tx2"/>
                          </a:solidFill>
                        </a:rPr>
                        <a:t>ms</a:t>
                      </a:r>
                      <a:r>
                        <a:rPr lang="en-US" sz="1400" b="1" dirty="0" smtClean="0">
                          <a:solidFill>
                            <a:schemeClr val="tx2"/>
                          </a:solidFill>
                        </a:rPr>
                        <a:t> (2.4 cycles)</a:t>
                      </a:r>
                      <a:endParaRPr lang="en-US" sz="1400" b="1" dirty="0">
                        <a:solidFill>
                          <a:schemeClr val="tx2"/>
                        </a:solidFill>
                      </a:endParaRPr>
                    </a:p>
                  </a:txBody>
                  <a:tcPr/>
                </a:tc>
                <a:tc>
                  <a:txBody>
                    <a:bodyPr/>
                    <a:lstStyle/>
                    <a:p>
                      <a:endParaRPr lang="en-US" sz="1400" b="1">
                        <a:solidFill>
                          <a:schemeClr val="tx2"/>
                        </a:solidFill>
                      </a:endParaRPr>
                    </a:p>
                  </a:txBody>
                  <a:tcPr/>
                </a:tc>
              </a:tr>
              <a:tr h="370840">
                <a:tc>
                  <a:txBody>
                    <a:bodyPr/>
                    <a:lstStyle/>
                    <a:p>
                      <a:r>
                        <a:rPr lang="en-US" sz="1400" b="1" dirty="0" smtClean="0">
                          <a:solidFill>
                            <a:schemeClr val="tx2"/>
                          </a:solidFill>
                        </a:rPr>
                        <a:t>Flywheels</a:t>
                      </a:r>
                      <a:r>
                        <a:rPr lang="en-US" sz="1400" b="1" baseline="0" dirty="0" smtClean="0">
                          <a:solidFill>
                            <a:schemeClr val="tx2"/>
                          </a:solidFill>
                        </a:rPr>
                        <a:t> (inverter)</a:t>
                      </a:r>
                      <a:endParaRPr lang="en-US" sz="1400" b="1" dirty="0">
                        <a:solidFill>
                          <a:schemeClr val="tx2"/>
                        </a:solidFill>
                      </a:endParaRPr>
                    </a:p>
                  </a:txBody>
                  <a:tcPr/>
                </a:tc>
                <a:tc>
                  <a:txBody>
                    <a:bodyPr/>
                    <a:lstStyle/>
                    <a:p>
                      <a:r>
                        <a:rPr lang="en-US" sz="1400" b="1" dirty="0" smtClean="0">
                          <a:solidFill>
                            <a:schemeClr val="tx2"/>
                          </a:solidFill>
                        </a:rPr>
                        <a:t>≤ 4 </a:t>
                      </a:r>
                      <a:r>
                        <a:rPr lang="en-US" sz="1400" b="1" dirty="0" err="1" smtClean="0">
                          <a:solidFill>
                            <a:schemeClr val="tx2"/>
                          </a:solidFill>
                        </a:rPr>
                        <a:t>ms</a:t>
                      </a:r>
                      <a:r>
                        <a:rPr lang="en-US" sz="1400" b="1" dirty="0" smtClean="0">
                          <a:solidFill>
                            <a:schemeClr val="tx2"/>
                          </a:solidFill>
                        </a:rPr>
                        <a:t> (0.24</a:t>
                      </a:r>
                      <a:r>
                        <a:rPr lang="en-US" sz="1400" b="1" baseline="0" dirty="0" smtClean="0">
                          <a:solidFill>
                            <a:schemeClr val="tx2"/>
                          </a:solidFill>
                        </a:rPr>
                        <a:t> cycles</a:t>
                      </a:r>
                      <a:r>
                        <a:rPr lang="en-US" sz="1400" b="1" dirty="0" smtClean="0">
                          <a:solidFill>
                            <a:schemeClr val="tx2"/>
                          </a:solidFill>
                        </a:rPr>
                        <a:t>)</a:t>
                      </a:r>
                      <a:endParaRPr lang="en-US" sz="1400" b="1" dirty="0">
                        <a:solidFill>
                          <a:schemeClr val="tx2"/>
                        </a:solidFill>
                      </a:endParaRPr>
                    </a:p>
                  </a:txBody>
                  <a:tcPr/>
                </a:tc>
                <a:tc>
                  <a:txBody>
                    <a:bodyPr/>
                    <a:lstStyle/>
                    <a:p>
                      <a:endParaRPr lang="en-US" sz="1400" b="1" dirty="0">
                        <a:solidFill>
                          <a:schemeClr val="tx2"/>
                        </a:solidFill>
                      </a:endParaRPr>
                    </a:p>
                  </a:txBody>
                  <a:tcPr/>
                </a:tc>
              </a:tr>
              <a:tr h="370840">
                <a:tc>
                  <a:txBody>
                    <a:bodyPr/>
                    <a:lstStyle/>
                    <a:p>
                      <a:r>
                        <a:rPr lang="en-US" sz="1400" b="1" dirty="0" smtClean="0">
                          <a:solidFill>
                            <a:schemeClr val="tx2"/>
                          </a:solidFill>
                        </a:rPr>
                        <a:t>Solar PV</a:t>
                      </a:r>
                      <a:endParaRPr lang="en-US" sz="1400" b="1" dirty="0">
                        <a:solidFill>
                          <a:schemeClr val="tx2"/>
                        </a:solidFill>
                      </a:endParaRPr>
                    </a:p>
                  </a:txBody>
                  <a:tcPr/>
                </a:tc>
                <a:tc>
                  <a:txBody>
                    <a:bodyPr/>
                    <a:lstStyle/>
                    <a:p>
                      <a:r>
                        <a:rPr lang="en-US" sz="1400" b="1" dirty="0" smtClean="0">
                          <a:solidFill>
                            <a:schemeClr val="tx2"/>
                          </a:solidFill>
                        </a:rPr>
                        <a:t>100-200 </a:t>
                      </a:r>
                      <a:r>
                        <a:rPr lang="en-US" sz="1400" b="1" dirty="0" err="1" smtClean="0">
                          <a:solidFill>
                            <a:schemeClr val="tx2"/>
                          </a:solidFill>
                        </a:rPr>
                        <a:t>ms</a:t>
                      </a:r>
                      <a:r>
                        <a:rPr lang="en-US" sz="1400" b="1" dirty="0" smtClean="0">
                          <a:solidFill>
                            <a:schemeClr val="tx2"/>
                          </a:solidFill>
                        </a:rPr>
                        <a:t> ( 6-12</a:t>
                      </a:r>
                      <a:r>
                        <a:rPr lang="en-US" sz="1400" b="1" baseline="0" dirty="0" smtClean="0">
                          <a:solidFill>
                            <a:schemeClr val="tx2"/>
                          </a:solidFill>
                        </a:rPr>
                        <a:t> cycles)</a:t>
                      </a:r>
                      <a:endParaRPr lang="en-US" sz="1400" b="1" dirty="0">
                        <a:solidFill>
                          <a:schemeClr val="tx2"/>
                        </a:solidFill>
                      </a:endParaRPr>
                    </a:p>
                  </a:txBody>
                  <a:tcPr/>
                </a:tc>
                <a:tc>
                  <a:txBody>
                    <a:bodyPr/>
                    <a:lstStyle/>
                    <a:p>
                      <a:endParaRPr lang="en-US" sz="1400" b="1" dirty="0">
                        <a:solidFill>
                          <a:schemeClr val="tx2"/>
                        </a:solidFill>
                      </a:endParaRPr>
                    </a:p>
                  </a:txBody>
                  <a:tcPr/>
                </a:tc>
              </a:tr>
              <a:tr h="370840">
                <a:tc>
                  <a:txBody>
                    <a:bodyPr/>
                    <a:lstStyle/>
                    <a:p>
                      <a:r>
                        <a:rPr lang="en-US" sz="1400" b="1" dirty="0" smtClean="0">
                          <a:solidFill>
                            <a:schemeClr val="tx2"/>
                          </a:solidFill>
                        </a:rPr>
                        <a:t>HVDC</a:t>
                      </a:r>
                      <a:endParaRPr lang="en-US" sz="1400" b="1" dirty="0">
                        <a:solidFill>
                          <a:schemeClr val="tx2"/>
                        </a:solidFill>
                      </a:endParaRPr>
                    </a:p>
                  </a:txBody>
                  <a:tcPr/>
                </a:tc>
                <a:tc>
                  <a:txBody>
                    <a:bodyPr/>
                    <a:lstStyle/>
                    <a:p>
                      <a:r>
                        <a:rPr lang="en-US" sz="1400" b="1" dirty="0" smtClean="0">
                          <a:solidFill>
                            <a:schemeClr val="tx2"/>
                          </a:solidFill>
                        </a:rPr>
                        <a:t>50-500 </a:t>
                      </a:r>
                      <a:r>
                        <a:rPr lang="en-US" sz="1400" b="1" dirty="0" err="1" smtClean="0">
                          <a:solidFill>
                            <a:schemeClr val="tx2"/>
                          </a:solidFill>
                        </a:rPr>
                        <a:t>ms</a:t>
                      </a:r>
                      <a:r>
                        <a:rPr lang="en-US" sz="1400" b="1" dirty="0" smtClean="0">
                          <a:solidFill>
                            <a:schemeClr val="tx2"/>
                          </a:solidFill>
                        </a:rPr>
                        <a:t> (3-30 cycles)</a:t>
                      </a:r>
                      <a:endParaRPr lang="en-US" sz="1400" b="1" dirty="0">
                        <a:solidFill>
                          <a:schemeClr val="tx2"/>
                        </a:solidFill>
                      </a:endParaRPr>
                    </a:p>
                  </a:txBody>
                  <a:tcPr/>
                </a:tc>
                <a:tc>
                  <a:txBody>
                    <a:bodyPr/>
                    <a:lstStyle/>
                    <a:p>
                      <a:endParaRPr lang="en-US" sz="1400" b="1" dirty="0">
                        <a:solidFill>
                          <a:schemeClr val="tx2"/>
                        </a:solidFill>
                      </a:endParaRPr>
                    </a:p>
                  </a:txBody>
                  <a:tcPr/>
                </a:tc>
              </a:tr>
              <a:tr h="370840">
                <a:tc>
                  <a:txBody>
                    <a:bodyPr/>
                    <a:lstStyle/>
                    <a:p>
                      <a:r>
                        <a:rPr lang="en-US" sz="1400" b="1" dirty="0" smtClean="0">
                          <a:solidFill>
                            <a:schemeClr val="tx2"/>
                          </a:solidFill>
                        </a:rPr>
                        <a:t>Load</a:t>
                      </a:r>
                      <a:endParaRPr lang="en-US" sz="1400" b="1" dirty="0">
                        <a:solidFill>
                          <a:schemeClr val="tx2"/>
                        </a:solidFill>
                      </a:endParaRPr>
                    </a:p>
                  </a:txBody>
                  <a:tcPr/>
                </a:tc>
                <a:tc>
                  <a:txBody>
                    <a:bodyPr/>
                    <a:lstStyle/>
                    <a:p>
                      <a:endParaRPr lang="en-US" sz="1400" b="1" dirty="0">
                        <a:solidFill>
                          <a:schemeClr val="tx2"/>
                        </a:solidFill>
                      </a:endParaRPr>
                    </a:p>
                  </a:txBody>
                  <a:tcPr/>
                </a:tc>
                <a:tc>
                  <a:txBody>
                    <a:bodyPr/>
                    <a:lstStyle/>
                    <a:p>
                      <a:r>
                        <a:rPr lang="en-US" sz="1400" b="1" dirty="0" smtClean="0">
                          <a:solidFill>
                            <a:schemeClr val="tx2"/>
                          </a:solidFill>
                        </a:rPr>
                        <a:t>Depends on Load </a:t>
                      </a:r>
                      <a:endParaRPr lang="en-US" sz="1400" b="1" dirty="0">
                        <a:solidFill>
                          <a:schemeClr val="tx2"/>
                        </a:solidFill>
                      </a:endParaRPr>
                    </a:p>
                  </a:txBody>
                  <a:tcPr/>
                </a:tc>
              </a:tr>
            </a:tbl>
          </a:graphicData>
        </a:graphic>
      </p:graphicFrame>
      <p:sp>
        <p:nvSpPr>
          <p:cNvPr id="6" name="Rectangle 5"/>
          <p:cNvSpPr/>
          <p:nvPr/>
        </p:nvSpPr>
        <p:spPr>
          <a:xfrm>
            <a:off x="5020737" y="6077709"/>
            <a:ext cx="4124479" cy="400110"/>
          </a:xfrm>
          <a:prstGeom prst="rect">
            <a:avLst/>
          </a:prstGeom>
        </p:spPr>
        <p:txBody>
          <a:bodyPr wrap="square">
            <a:spAutoFit/>
          </a:bodyPr>
          <a:lstStyle/>
          <a:p>
            <a:r>
              <a:rPr lang="en-US" sz="1000" dirty="0">
                <a:solidFill>
                  <a:srgbClr val="5B6770"/>
                </a:solidFill>
              </a:rPr>
              <a:t>Source: GE Energy Consulting, Technology Capabilities for Fast Frequency Response, prepared for AEMO, March 2017</a:t>
            </a:r>
            <a:endParaRPr lang="en-US" sz="1000" dirty="0">
              <a:solidFill>
                <a:prstClr val="black"/>
              </a:solidFill>
            </a:endParaRPr>
          </a:p>
        </p:txBody>
      </p:sp>
    </p:spTree>
    <p:extLst>
      <p:ext uri="{BB962C8B-B14F-4D97-AF65-F5344CB8AC3E}">
        <p14:creationId xmlns:p14="http://schemas.microsoft.com/office/powerpoint/2010/main" val="3323905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Coming </a:t>
            </a:r>
            <a:r>
              <a:rPr lang="en-US" sz="2800" dirty="0" smtClean="0"/>
              <a:t>Up Next</a:t>
            </a:r>
            <a:endParaRPr lang="en-US" sz="2800" dirty="0"/>
          </a:p>
        </p:txBody>
      </p:sp>
      <p:sp>
        <p:nvSpPr>
          <p:cNvPr id="3" name="Content Placeholder 2"/>
          <p:cNvSpPr>
            <a:spLocks noGrp="1"/>
          </p:cNvSpPr>
          <p:nvPr>
            <p:ph idx="1"/>
          </p:nvPr>
        </p:nvSpPr>
        <p:spPr/>
        <p:txBody>
          <a:bodyPr/>
          <a:lstStyle/>
          <a:p>
            <a:pPr marL="342900" indent="-342900">
              <a:buFont typeface="+mj-lt"/>
              <a:buAutoNum type="arabicPeriod"/>
            </a:pPr>
            <a:r>
              <a:rPr lang="en-US" dirty="0"/>
              <a:t>Faster Response</a:t>
            </a:r>
          </a:p>
          <a:p>
            <a:pPr lvl="1"/>
            <a:r>
              <a:rPr lang="en-US" dirty="0"/>
              <a:t>RRS from Load Resources and the feasibility of faster response.</a:t>
            </a:r>
          </a:p>
          <a:p>
            <a:pPr lvl="1"/>
            <a:endParaRPr lang="en-US" dirty="0" smtClean="0"/>
          </a:p>
          <a:p>
            <a:pPr lvl="1"/>
            <a:r>
              <a:rPr lang="en-US" dirty="0" smtClean="0"/>
              <a:t>Inertia </a:t>
            </a:r>
            <a:r>
              <a:rPr lang="en-US" dirty="0"/>
              <a:t>based Frequency Response from Wind </a:t>
            </a:r>
            <a:r>
              <a:rPr lang="en-US" dirty="0" smtClean="0"/>
              <a:t>Resources – Industry Experience and ERCOT wind fleet’s capabilities.</a:t>
            </a:r>
            <a:endParaRPr lang="en-US" dirty="0"/>
          </a:p>
          <a:p>
            <a:pPr marL="342900" indent="-342900">
              <a:buFont typeface="+mj-lt"/>
              <a:buAutoNum type="arabicPeriod"/>
            </a:pPr>
            <a:endParaRPr lang="en-US" dirty="0"/>
          </a:p>
          <a:p>
            <a:pPr marL="342900" indent="-342900">
              <a:buFont typeface="+mj-lt"/>
              <a:buAutoNum type="arabicPeriod"/>
            </a:pPr>
            <a:r>
              <a:rPr lang="en-US" dirty="0"/>
              <a:t>Critical Contingency </a:t>
            </a:r>
          </a:p>
          <a:p>
            <a:pPr marL="642938" lvl="1" indent="-342900">
              <a:buFont typeface="Arial" panose="020B0604020202020204" pitchFamily="34" charset="0"/>
              <a:buChar char="‒"/>
            </a:pPr>
            <a:r>
              <a:rPr lang="en-US" dirty="0" smtClean="0"/>
              <a:t>NERC </a:t>
            </a:r>
            <a:r>
              <a:rPr lang="en-US" dirty="0"/>
              <a:t>BAL-003 SDT </a:t>
            </a:r>
            <a:r>
              <a:rPr lang="en-US" dirty="0" smtClean="0"/>
              <a:t>Update</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Changing </a:t>
            </a:r>
            <a:r>
              <a:rPr lang="en-US" dirty="0"/>
              <a:t>UFLS Settings </a:t>
            </a:r>
            <a:endParaRPr lang="en-US" dirty="0" smtClean="0"/>
          </a:p>
          <a:p>
            <a:pPr marL="642938" lvl="1" indent="-342900">
              <a:buFont typeface="Arial" panose="020B0604020202020204" pitchFamily="34" charset="0"/>
              <a:buChar char="‒"/>
            </a:pPr>
            <a:r>
              <a:rPr lang="en-US" dirty="0" smtClean="0"/>
              <a:t>Discuss pros and cons</a:t>
            </a:r>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231998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a:p>
            <a:endParaRPr lang="en-US" dirty="0"/>
          </a:p>
        </p:txBody>
      </p:sp>
      <p:sp>
        <p:nvSpPr>
          <p:cNvPr id="4" name="Text Placeholder 3"/>
          <p:cNvSpPr>
            <a:spLocks noGrp="1"/>
          </p:cNvSpPr>
          <p:nvPr>
            <p:ph type="body" sz="quarter" idx="10"/>
          </p:nvPr>
        </p:nvSpPr>
        <p:spPr/>
        <p:txBody>
          <a:bodyPr/>
          <a:lstStyle/>
          <a:p>
            <a:r>
              <a:rPr lang="en-US" dirty="0" smtClean="0"/>
              <a:t>Mark Patterson</a:t>
            </a:r>
          </a:p>
          <a:p>
            <a:r>
              <a:rPr lang="en-US" dirty="0" smtClean="0"/>
              <a:t>Demand Integration</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2800" dirty="0"/>
              <a:t>RRS from Load Resources and </a:t>
            </a:r>
            <a:r>
              <a:rPr lang="en-US" sz="2800" dirty="0" smtClean="0"/>
              <a:t>The Feasibility </a:t>
            </a:r>
            <a:r>
              <a:rPr lang="en-US" sz="2800" dirty="0"/>
              <a:t>of </a:t>
            </a:r>
            <a:r>
              <a:rPr lang="en-US" sz="2800" dirty="0" smtClean="0"/>
              <a:t>Faster Response</a:t>
            </a:r>
          </a:p>
          <a:p>
            <a:endParaRPr lang="en-US" sz="1400" dirty="0" smtClean="0"/>
          </a:p>
        </p:txBody>
      </p:sp>
    </p:spTree>
    <p:extLst>
      <p:ext uri="{BB962C8B-B14F-4D97-AF65-F5344CB8AC3E}">
        <p14:creationId xmlns:p14="http://schemas.microsoft.com/office/powerpoint/2010/main" val="3070534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p:nvPr>
        </p:nvSpPr>
        <p:spPr>
          <a:prstGeom prst="rect">
            <a:avLst/>
          </a:prstGeom>
          <a:noFill/>
        </p:spPr>
        <p:txBody>
          <a:bodyPr wrap="none" rtlCol="0">
            <a:spAutoFit/>
          </a:bodyPr>
          <a:lstStyle/>
          <a:p>
            <a:r>
              <a:rPr lang="en-US" dirty="0" smtClean="0"/>
              <a:t>Load Resource UFR Requirement </a:t>
            </a:r>
            <a:endParaRPr lang="en-US" dirty="0"/>
          </a:p>
        </p:txBody>
      </p:sp>
      <p:sp>
        <p:nvSpPr>
          <p:cNvPr id="2" name="Content Placeholder 1"/>
          <p:cNvSpPr>
            <a:spLocks noGrp="1"/>
          </p:cNvSpPr>
          <p:nvPr>
            <p:ph idx="1"/>
          </p:nvPr>
        </p:nvSpPr>
        <p:spPr/>
        <p:txBody>
          <a:bodyPr/>
          <a:lstStyle/>
          <a:p>
            <a:pPr algn="just"/>
            <a:r>
              <a:rPr lang="en-US" i="1" dirty="0"/>
              <a:t>From </a:t>
            </a:r>
            <a:r>
              <a:rPr lang="en-US" i="1" u="sng" dirty="0"/>
              <a:t>2.3.1.2 Additional Operating Details for Responsive Reserve Providers </a:t>
            </a:r>
            <a:r>
              <a:rPr lang="en-US" i="1" dirty="0" smtClean="0"/>
              <a:t>in </a:t>
            </a:r>
            <a:r>
              <a:rPr lang="en-US" i="1" dirty="0"/>
              <a:t>the ERCOT Nodal Operating </a:t>
            </a:r>
            <a:r>
              <a:rPr lang="en-US" i="1" dirty="0" smtClean="0"/>
              <a:t>Guide</a:t>
            </a:r>
          </a:p>
          <a:p>
            <a:pPr marL="642938" lvl="1" indent="-342900" algn="just">
              <a:buAutoNum type="alphaLcParenBoth"/>
            </a:pPr>
            <a:r>
              <a:rPr lang="en-US" sz="1600" dirty="0"/>
              <a:t>The under-frequency relay must have a delay of no more than 20 cycles (or 0.33 seconds for relays that do not count cycles). Total time from the time frequency first decays to a value low enough to initiate action of the under frequency relay(s) to the time Load is interrupted should be no more than 30 cycles, including all relay and breaker operating times; </a:t>
            </a:r>
          </a:p>
          <a:p>
            <a:pPr marL="642938" lvl="1" indent="-342900" algn="just">
              <a:buAutoNum type="alphaLcParenBoth"/>
            </a:pPr>
            <a:r>
              <a:rPr lang="en-US" sz="1600" dirty="0" smtClean="0"/>
              <a:t>The initiation setting of the under-frequency relay shall not be any lower than 59.7 Hz; and</a:t>
            </a:r>
          </a:p>
          <a:p>
            <a:pPr marL="642938" lvl="1" indent="-342900" algn="just">
              <a:buAutoNum type="alphaLcParenBoth"/>
            </a:pPr>
            <a:endParaRPr lang="en-US" sz="1600" dirty="0"/>
          </a:p>
          <a:p>
            <a:pPr marL="0" indent="0" algn="just">
              <a:buNone/>
            </a:pPr>
            <a:r>
              <a:rPr lang="en-US" b="1" i="1" dirty="0">
                <a:solidFill>
                  <a:srgbClr val="FF0000"/>
                </a:solidFill>
              </a:rPr>
              <a:t>Note: 	1) ERCOT validates the UFR relay delay and trip setting by review 	of the relay test sheet provided as part of the qualification 	process. </a:t>
            </a:r>
          </a:p>
          <a:p>
            <a:pPr marL="0" indent="0" algn="just">
              <a:buNone/>
            </a:pPr>
            <a:r>
              <a:rPr lang="en-US" b="1" i="1" dirty="0">
                <a:solidFill>
                  <a:srgbClr val="FF0000"/>
                </a:solidFill>
              </a:rPr>
              <a:t>	2) Breaker operating times are currently not validated and are 	assumed to be 10 cycles or less to meet this requirement</a:t>
            </a:r>
          </a:p>
          <a:p>
            <a:pPr marL="642938" lvl="1" indent="-342900" algn="just">
              <a:buAutoNum type="alphaLcParenBoth"/>
            </a:pPr>
            <a:endParaRPr lang="en-US" sz="1600" dirty="0" smtClean="0"/>
          </a:p>
          <a:p>
            <a:endParaRPr lang="en-US" i="1"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3824304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a:t>
            </a:r>
            <a:r>
              <a:rPr lang="en-US" dirty="0"/>
              <a:t>Critical </a:t>
            </a:r>
            <a:r>
              <a:rPr lang="en-US" dirty="0" smtClean="0"/>
              <a:t>Inertia</a:t>
            </a:r>
            <a:endParaRPr lang="en-US" strike="sngStrike" dirty="0">
              <a:solidFill>
                <a:schemeClr val="accent6"/>
              </a:solidFill>
            </a:endParaRPr>
          </a:p>
        </p:txBody>
      </p:sp>
      <p:sp>
        <p:nvSpPr>
          <p:cNvPr id="3" name="Content Placeholder 2"/>
          <p:cNvSpPr>
            <a:spLocks noGrp="1"/>
          </p:cNvSpPr>
          <p:nvPr>
            <p:ph idx="1"/>
          </p:nvPr>
        </p:nvSpPr>
        <p:spPr/>
        <p:txBody>
          <a:bodyPr/>
          <a:lstStyle/>
          <a:p>
            <a:r>
              <a:rPr lang="en-US" dirty="0"/>
              <a:t>Faster response from the Load Resources on high-set under-frequency relays will aid in reducing Critical Inertia</a:t>
            </a:r>
          </a:p>
          <a:p>
            <a:pPr lvl="1"/>
            <a:r>
              <a:rPr lang="en-US" dirty="0"/>
              <a:t>Add option for LRs to respond within 15 cycles </a:t>
            </a:r>
          </a:p>
          <a:p>
            <a:pPr lvl="1"/>
            <a:endParaRPr lang="en-US" dirty="0" smtClean="0"/>
          </a:p>
          <a:p>
            <a:pPr lvl="1"/>
            <a:r>
              <a:rPr lang="en-US" dirty="0" smtClean="0"/>
              <a:t>Discussed </a:t>
            </a:r>
            <a:r>
              <a:rPr lang="en-US" dirty="0"/>
              <a:t>viability of this option with various DR providers</a:t>
            </a:r>
          </a:p>
          <a:p>
            <a:pPr lvl="1"/>
            <a:endParaRPr lang="en-US" dirty="0" smtClean="0"/>
          </a:p>
          <a:p>
            <a:pPr lvl="1"/>
            <a:r>
              <a:rPr lang="en-US" dirty="0" smtClean="0"/>
              <a:t>Option </a:t>
            </a:r>
            <a:r>
              <a:rPr lang="en-US" dirty="0"/>
              <a:t>dependent on the types of Load Resources</a:t>
            </a:r>
          </a:p>
          <a:p>
            <a:pPr lvl="1"/>
            <a:endParaRPr lang="en-US" dirty="0" smtClean="0"/>
          </a:p>
          <a:p>
            <a:pPr lvl="1"/>
            <a:r>
              <a:rPr lang="en-US" dirty="0" smtClean="0"/>
              <a:t>Probably </a:t>
            </a:r>
            <a:r>
              <a:rPr lang="en-US" dirty="0"/>
              <a:t>not viable for all Load Resources</a:t>
            </a:r>
          </a:p>
          <a:p>
            <a:pPr lvl="1"/>
            <a:endParaRPr lang="en-US" dirty="0" smtClean="0"/>
          </a:p>
          <a:p>
            <a:pPr lvl="1"/>
            <a:r>
              <a:rPr lang="en-US" dirty="0" smtClean="0"/>
              <a:t>ERCOT </a:t>
            </a:r>
            <a:r>
              <a:rPr lang="en-US" dirty="0"/>
              <a:t>may be willing to allow LRs that meet the 15 cycle response requirement to move their trip setting from 59.7 Hz to something </a:t>
            </a:r>
            <a:r>
              <a:rPr lang="en-US" dirty="0" smtClean="0"/>
              <a:t>less.</a:t>
            </a:r>
            <a:endParaRPr lang="en-US" dirty="0"/>
          </a:p>
          <a:p>
            <a:endParaRPr lang="en-US" dirty="0" smtClean="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206762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Under-Frequency Events Impacting Load Resources</a:t>
            </a:r>
          </a:p>
        </p:txBody>
      </p:sp>
      <p:sp>
        <p:nvSpPr>
          <p:cNvPr id="3" name="Content Placeholder 2"/>
          <p:cNvSpPr>
            <a:spLocks noGrp="1"/>
          </p:cNvSpPr>
          <p:nvPr>
            <p:ph idx="1"/>
          </p:nvPr>
        </p:nvSpPr>
        <p:spPr/>
        <p:txBody>
          <a:bodyPr/>
          <a:lstStyle/>
          <a:p>
            <a:r>
              <a:rPr lang="en-US" dirty="0"/>
              <a:t>Since </a:t>
            </a:r>
            <a:r>
              <a:rPr lang="en-US" dirty="0" smtClean="0"/>
              <a:t>2011, 14 </a:t>
            </a:r>
            <a:r>
              <a:rPr lang="en-US" dirty="0"/>
              <a:t>UFR Events that tripped Load Resources</a:t>
            </a:r>
          </a:p>
          <a:p>
            <a:pPr lvl="1"/>
            <a:r>
              <a:rPr lang="en-US" dirty="0"/>
              <a:t>12 events for frequency near 59.7 Hz</a:t>
            </a:r>
          </a:p>
          <a:p>
            <a:pPr lvl="1"/>
            <a:r>
              <a:rPr lang="en-US" dirty="0"/>
              <a:t>2 events below 59.7 Hz</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spTree>
    <p:extLst>
      <p:ext uri="{BB962C8B-B14F-4D97-AF65-F5344CB8AC3E}">
        <p14:creationId xmlns:p14="http://schemas.microsoft.com/office/powerpoint/2010/main" val="602654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To-Be-Determined</a:t>
            </a:r>
          </a:p>
        </p:txBody>
      </p:sp>
      <p:sp>
        <p:nvSpPr>
          <p:cNvPr id="3" name="Content Placeholder 2"/>
          <p:cNvSpPr>
            <a:spLocks noGrp="1"/>
          </p:cNvSpPr>
          <p:nvPr>
            <p:ph idx="1"/>
          </p:nvPr>
        </p:nvSpPr>
        <p:spPr/>
        <p:txBody>
          <a:bodyPr/>
          <a:lstStyle/>
          <a:p>
            <a:r>
              <a:rPr lang="en-US" dirty="0"/>
              <a:t>Faster response setting for Load Resources interrupting within 15 cycles to be </a:t>
            </a:r>
            <a:r>
              <a:rPr lang="en-US" dirty="0" smtClean="0"/>
              <a:t>explored</a:t>
            </a:r>
          </a:p>
          <a:p>
            <a:endParaRPr lang="en-US" dirty="0"/>
          </a:p>
          <a:p>
            <a:r>
              <a:rPr lang="en-US" dirty="0"/>
              <a:t>Validation requirements for faster response may be required</a:t>
            </a:r>
          </a:p>
          <a:p>
            <a:pPr lvl="1"/>
            <a:r>
              <a:rPr lang="en-US" dirty="0"/>
              <a:t>Relay</a:t>
            </a:r>
          </a:p>
          <a:p>
            <a:pPr lvl="1"/>
            <a:r>
              <a:rPr lang="en-US" dirty="0"/>
              <a:t>Breaker </a:t>
            </a:r>
          </a:p>
          <a:p>
            <a:endParaRPr lang="en-US" dirty="0" smtClean="0"/>
          </a:p>
          <a:p>
            <a:r>
              <a:rPr lang="en-US" dirty="0" smtClean="0"/>
              <a:t>New </a:t>
            </a:r>
            <a:r>
              <a:rPr lang="en-US" dirty="0"/>
              <a:t>parameters for Non-Controllable Load Resources may be needed</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106229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37</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1189058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5" name="Content Placeholder 4"/>
          <p:cNvSpPr>
            <a:spLocks noGrp="1"/>
          </p:cNvSpPr>
          <p:nvPr>
            <p:ph idx="16"/>
          </p:nvPr>
        </p:nvSpPr>
        <p:spPr/>
        <p:txBody>
          <a:bodyPr/>
          <a:lstStyle/>
          <a:p>
            <a:r>
              <a:rPr lang="en-US" dirty="0" smtClean="0"/>
              <a:t>Appendix</a:t>
            </a:r>
            <a:endParaRPr lang="en-US" dirty="0"/>
          </a:p>
        </p:txBody>
      </p:sp>
    </p:spTree>
    <p:extLst>
      <p:ext uri="{BB962C8B-B14F-4D97-AF65-F5344CB8AC3E}">
        <p14:creationId xmlns:p14="http://schemas.microsoft.com/office/powerpoint/2010/main" val="1722882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Under-Frequency Events Impacting Load Resources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65384763"/>
              </p:ext>
            </p:extLst>
          </p:nvPr>
        </p:nvGraphicFramePr>
        <p:xfrm>
          <a:off x="304802" y="855406"/>
          <a:ext cx="8534398" cy="5327629"/>
        </p:xfrm>
        <a:graphic>
          <a:graphicData uri="http://schemas.openxmlformats.org/drawingml/2006/table">
            <a:tbl>
              <a:tblPr>
                <a:tableStyleId>{3B4B98B0-60AC-42C2-AFA5-B58CD77FA1E5}</a:tableStyleId>
              </a:tblPr>
              <a:tblGrid>
                <a:gridCol w="953008"/>
                <a:gridCol w="696975"/>
                <a:gridCol w="905939"/>
                <a:gridCol w="1242925"/>
                <a:gridCol w="4735551"/>
              </a:tblGrid>
              <a:tr h="110554">
                <a:tc gridSpan="5">
                  <a:txBody>
                    <a:bodyPr/>
                    <a:lstStyle/>
                    <a:p>
                      <a:pPr algn="l" fontAlgn="ctr"/>
                      <a:r>
                        <a:rPr lang="en-US" sz="1400" b="1" u="none" strike="noStrike" dirty="0">
                          <a:solidFill>
                            <a:schemeClr val="tx2"/>
                          </a:solidFill>
                          <a:effectLst/>
                        </a:rPr>
                        <a:t>2011</a:t>
                      </a:r>
                      <a:endParaRPr lang="en-US" sz="1400" b="1" i="0" u="none" strike="noStrike" dirty="0">
                        <a:solidFill>
                          <a:schemeClr val="tx2"/>
                        </a:solidFill>
                        <a:effectLst/>
                        <a:latin typeface="Arial" panose="020B0604020202020204" pitchFamily="34" charset="0"/>
                      </a:endParaRPr>
                    </a:p>
                  </a:txBody>
                  <a:tcPr marL="7620" marR="7620" marT="7620" marB="0" anchor="ctr">
                    <a:lnB w="12700" cap="flat" cmpd="sng" algn="ctr">
                      <a:solidFill>
                        <a:schemeClr val="accent1"/>
                      </a:solidFill>
                      <a:prstDash val="solid"/>
                      <a:round/>
                      <a:headEnd type="none" w="med" len="med"/>
                      <a:tailEnd type="none" w="med" len="med"/>
                    </a:lnB>
                  </a:tcPr>
                </a:tc>
                <a:tc hMerge="1">
                  <a:txBody>
                    <a:bodyPr/>
                    <a:lstStyle/>
                    <a:p>
                      <a:pPr algn="ctr" fontAlgn="b"/>
                      <a:endParaRPr lang="en-US" sz="1000" b="0" i="0" u="none" strike="noStrike" dirty="0">
                        <a:solidFill>
                          <a:schemeClr val="tx2"/>
                        </a:solidFill>
                        <a:effectLst/>
                        <a:latin typeface="Arial" panose="020B0604020202020204" pitchFamily="34" charset="0"/>
                      </a:endParaRPr>
                    </a:p>
                  </a:txBody>
                  <a:tcPr marL="7620" marR="7620" marT="76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ctr" fontAlgn="b"/>
                      <a:endParaRPr lang="en-US" sz="1000" b="0" i="0" u="none" strike="noStrike" dirty="0">
                        <a:solidFill>
                          <a:schemeClr val="tx2"/>
                        </a:solidFill>
                        <a:effectLst/>
                        <a:latin typeface="Arial" panose="020B0604020202020204" pitchFamily="34" charset="0"/>
                      </a:endParaRPr>
                    </a:p>
                  </a:txBody>
                  <a:tcPr marL="7620" marR="7620" marT="76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6817">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59766">
                <a:tc>
                  <a:txBody>
                    <a:bodyPr/>
                    <a:lstStyle/>
                    <a:p>
                      <a:pPr algn="ctr" fontAlgn="ctr"/>
                      <a:r>
                        <a:rPr lang="en-US" sz="1200" u="none" strike="noStrike" dirty="0">
                          <a:solidFill>
                            <a:schemeClr val="tx2"/>
                          </a:solidFill>
                          <a:effectLst/>
                        </a:rPr>
                        <a:t>3/23/2011</a:t>
                      </a:r>
                      <a:endParaRPr lang="en-US" sz="1200" b="0" i="0" u="none" strike="noStrike" dirty="0">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14:46</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31</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393</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r>
              <a:tr h="380396">
                <a:tc>
                  <a:txBody>
                    <a:bodyPr/>
                    <a:lstStyle/>
                    <a:p>
                      <a:pPr algn="ctr" fontAlgn="ctr"/>
                      <a:r>
                        <a:rPr lang="en-US" sz="1200" u="none" strike="noStrike">
                          <a:solidFill>
                            <a:schemeClr val="tx2"/>
                          </a:solidFill>
                          <a:effectLst/>
                        </a:rPr>
                        <a:t>4/5/2011</a:t>
                      </a:r>
                      <a:endParaRPr lang="en-US" sz="1200" b="0" i="0" u="none" strike="noStrike">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22:02</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6</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75</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r>
              <a:tr h="278959">
                <a:tc>
                  <a:txBody>
                    <a:bodyPr/>
                    <a:lstStyle/>
                    <a:p>
                      <a:pPr algn="ctr" fontAlgn="ctr"/>
                      <a:r>
                        <a:rPr lang="en-US" sz="1200" u="none" strike="noStrike">
                          <a:solidFill>
                            <a:schemeClr val="tx2"/>
                          </a:solidFill>
                          <a:effectLst/>
                        </a:rPr>
                        <a:t>5/19/2011</a:t>
                      </a:r>
                      <a:endParaRPr lang="en-US" sz="1200" b="0" i="0" u="none" strike="noStrike">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14:08</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9</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114</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r>
              <a:tr h="251088">
                <a:tc>
                  <a:txBody>
                    <a:bodyPr/>
                    <a:lstStyle/>
                    <a:p>
                      <a:pPr algn="ctr" fontAlgn="ctr"/>
                      <a:r>
                        <a:rPr lang="en-US" sz="1200" u="none" strike="noStrike">
                          <a:solidFill>
                            <a:schemeClr val="tx2"/>
                          </a:solidFill>
                          <a:effectLst/>
                        </a:rPr>
                        <a:t>11/29/2011</a:t>
                      </a:r>
                      <a:endParaRPr lang="en-US" sz="1200" b="0" i="0" u="none" strike="noStrike">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3:29</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15</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739</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&lt; 59.7 Hz but of uncertain duration</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r>
              <a:tr h="215590">
                <a:tc gridSpan="5">
                  <a:txBody>
                    <a:bodyPr/>
                    <a:lstStyle/>
                    <a:p>
                      <a:pPr algn="l" fontAlgn="ctr"/>
                      <a:r>
                        <a:rPr lang="en-US" sz="1400" b="1" u="none" strike="noStrike" dirty="0">
                          <a:solidFill>
                            <a:schemeClr val="tx2"/>
                          </a:solidFill>
                          <a:effectLst/>
                        </a:rPr>
                        <a:t>2012</a:t>
                      </a:r>
                      <a:endParaRPr lang="en-US" sz="1400" b="1" i="0" u="none" strike="noStrike" dirty="0">
                        <a:solidFill>
                          <a:schemeClr val="tx2"/>
                        </a:solidFill>
                        <a:effectLst/>
                        <a:latin typeface="Arial" panose="020B0604020202020204" pitchFamily="34" charset="0"/>
                      </a:endParaRPr>
                    </a:p>
                  </a:txBody>
                  <a:tcPr marL="7620" marR="7620" marT="762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1000" b="0" i="0" u="none" strike="noStrike" dirty="0">
                        <a:solidFill>
                          <a:schemeClr val="tx2"/>
                        </a:solidFill>
                        <a:effectLst/>
                        <a:latin typeface="Arial" panose="020B0604020202020204" pitchFamily="34" charset="0"/>
                      </a:endParaRPr>
                    </a:p>
                  </a:txBody>
                  <a:tcPr marL="7620" marR="7620" marT="76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1000" b="0" i="0" u="none" strike="noStrike" dirty="0">
                        <a:solidFill>
                          <a:schemeClr val="tx2"/>
                        </a:solidFill>
                        <a:effectLst/>
                        <a:latin typeface="Arial" panose="020B0604020202020204" pitchFamily="34" charset="0"/>
                      </a:endParaRPr>
                    </a:p>
                  </a:txBody>
                  <a:tcPr marL="7620" marR="7620" marT="76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3144">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173326">
                <a:tc>
                  <a:txBody>
                    <a:bodyPr/>
                    <a:lstStyle/>
                    <a:p>
                      <a:pPr algn="ctr" fontAlgn="ctr"/>
                      <a:r>
                        <a:rPr lang="en-US" sz="1200" u="none" strike="noStrike" dirty="0">
                          <a:solidFill>
                            <a:schemeClr val="tx2"/>
                          </a:solidFill>
                          <a:effectLst/>
                        </a:rPr>
                        <a:t>7/10/2012</a:t>
                      </a:r>
                      <a:endParaRPr lang="en-US" sz="1200" b="0" i="0" u="none" strike="noStrike" dirty="0">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20:46</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14</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198</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r>
              <a:tr h="216258">
                <a:tc>
                  <a:txBody>
                    <a:bodyPr/>
                    <a:lstStyle/>
                    <a:p>
                      <a:pPr algn="ctr" fontAlgn="ctr"/>
                      <a:r>
                        <a:rPr lang="en-US" sz="1200" u="none" strike="noStrike">
                          <a:solidFill>
                            <a:schemeClr val="tx2"/>
                          </a:solidFill>
                          <a:effectLst/>
                        </a:rPr>
                        <a:t>7/30/2012</a:t>
                      </a:r>
                      <a:endParaRPr lang="en-US" sz="1200" b="0" i="0" u="none" strike="noStrike">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a:solidFill>
                            <a:schemeClr val="tx2"/>
                          </a:solidFill>
                          <a:effectLst/>
                        </a:rPr>
                        <a:t>16:03</a:t>
                      </a:r>
                      <a:endParaRPr lang="en-US" sz="1200" b="0" i="0" u="none" strike="noStrike">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13</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324</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r>
              <a:tr h="110507">
                <a:tc>
                  <a:txBody>
                    <a:bodyPr/>
                    <a:lstStyle/>
                    <a:p>
                      <a:pPr algn="ctr" fontAlgn="ctr"/>
                      <a:r>
                        <a:rPr lang="en-US" sz="1200" u="none" strike="noStrike">
                          <a:solidFill>
                            <a:schemeClr val="tx2"/>
                          </a:solidFill>
                          <a:effectLst/>
                        </a:rPr>
                        <a:t>11/2/2012</a:t>
                      </a:r>
                      <a:endParaRPr lang="en-US" sz="1200" b="0" i="0" u="none" strike="noStrike">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1:41</a:t>
                      </a:r>
                      <a:endParaRPr lang="en-US" sz="1200" b="0" i="0" u="none" strike="noStrike">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11</a:t>
                      </a:r>
                      <a:endParaRPr lang="en-US" sz="1200" b="0" i="0" u="none" strike="noStrike">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882</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&lt; 59.7 Hz but of uncertain duration</a:t>
                      </a:r>
                      <a:endParaRPr lang="en-US" sz="1200" b="0"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r>
              <a:tr h="110507">
                <a:tc gridSpan="5">
                  <a:txBody>
                    <a:bodyPr/>
                    <a:lstStyle/>
                    <a:p>
                      <a:pPr algn="l" fontAlgn="ctr"/>
                      <a:r>
                        <a:rPr lang="en-US" sz="1200" b="1" i="0" u="none" strike="noStrike" dirty="0" smtClean="0">
                          <a:solidFill>
                            <a:schemeClr val="tx2"/>
                          </a:solidFill>
                          <a:effectLst/>
                          <a:latin typeface="Arial" panose="020B0604020202020204" pitchFamily="34" charset="0"/>
                        </a:rPr>
                        <a:t>2013</a:t>
                      </a:r>
                      <a:endParaRPr lang="en-US" sz="1200" b="1" i="0" u="none" strike="noStrike" dirty="0">
                        <a:solidFill>
                          <a:schemeClr val="tx2"/>
                        </a:solidFill>
                        <a:effectLst/>
                        <a:latin typeface="Arial" panose="020B0604020202020204" pitchFamily="34" charset="0"/>
                      </a:endParaRPr>
                    </a:p>
                  </a:txBody>
                  <a:tcPr marL="7620" marR="7620" marT="762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hMerge="1">
                  <a:txBody>
                    <a:bodyPr/>
                    <a:lstStyle/>
                    <a:p>
                      <a:pPr algn="ctr" fontAlgn="ct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hMerge="1">
                  <a:txBody>
                    <a:bodyPr/>
                    <a:lstStyle/>
                    <a:p>
                      <a:endParaRPr lang="en-US"/>
                    </a:p>
                  </a:txBody>
                  <a:tcPr/>
                </a:tc>
                <a:tc hMerge="1">
                  <a:txBody>
                    <a:bodyPr/>
                    <a:lstStyle/>
                    <a:p>
                      <a:endParaRPr lang="en-US" dirty="0"/>
                    </a:p>
                  </a:txBody>
                  <a:tcPr/>
                </a:tc>
              </a:tr>
              <a:tr h="110507">
                <a:tc>
                  <a:txBody>
                    <a:bodyPr/>
                    <a:lstStyle/>
                    <a:p>
                      <a:pPr algn="ctr" fontAlgn="ctr"/>
                      <a:r>
                        <a:rPr lang="en-US" sz="1200" b="1" i="0" u="none" strike="noStrike" dirty="0" smtClean="0">
                          <a:solidFill>
                            <a:schemeClr val="tx2"/>
                          </a:solidFill>
                          <a:effectLst/>
                          <a:latin typeface="Arial" panose="020B0604020202020204" pitchFamily="34" charset="0"/>
                        </a:rPr>
                        <a:t>Date</a:t>
                      </a:r>
                      <a:endParaRPr lang="en-US" sz="1200" b="1" i="0" u="none" strike="noStrike" dirty="0">
                        <a:solidFill>
                          <a:schemeClr val="tx2"/>
                        </a:solidFill>
                        <a:effectLst/>
                        <a:latin typeface="Arial" panose="020B0604020202020204" pitchFamily="34" charset="0"/>
                      </a:endParaRPr>
                    </a:p>
                  </a:txBody>
                  <a:tcPr marL="7620" marR="7620" marT="762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i="0" u="none" strike="noStrike" dirty="0" smtClean="0">
                          <a:solidFill>
                            <a:schemeClr val="tx2"/>
                          </a:solidFill>
                          <a:effectLst/>
                          <a:latin typeface="Arial" panose="020B0604020202020204" pitchFamily="34" charset="0"/>
                        </a:rPr>
                        <a:t>Time</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i="0" u="none" strike="noStrike" dirty="0" smtClean="0">
                          <a:solidFill>
                            <a:schemeClr val="tx2"/>
                          </a:solidFill>
                          <a:effectLst/>
                          <a:latin typeface="Arial" panose="020B0604020202020204" pitchFamily="34" charset="0"/>
                        </a:rPr>
                        <a:t>Duration (min)</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i="0" u="none" strike="noStrike" dirty="0" smtClean="0">
                          <a:solidFill>
                            <a:schemeClr val="tx2"/>
                          </a:solidFill>
                          <a:effectLst/>
                          <a:latin typeface="Arial" panose="020B0604020202020204" pitchFamily="34" charset="0"/>
                        </a:rPr>
                        <a:t>Amount of Response</a:t>
                      </a:r>
                      <a:r>
                        <a:rPr lang="en-US" sz="1200" b="1" i="0" u="none" strike="noStrike" baseline="0" dirty="0" smtClean="0">
                          <a:solidFill>
                            <a:schemeClr val="tx2"/>
                          </a:solidFill>
                          <a:effectLst/>
                          <a:latin typeface="Arial" panose="020B0604020202020204" pitchFamily="34" charset="0"/>
                        </a:rPr>
                        <a:t> (MW)</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i="0" u="none" strike="noStrike" dirty="0" smtClean="0">
                          <a:solidFill>
                            <a:schemeClr val="tx2"/>
                          </a:solidFill>
                          <a:effectLst/>
                          <a:latin typeface="Arial" panose="020B0604020202020204" pitchFamily="34" charset="0"/>
                        </a:rPr>
                        <a:t>Type</a:t>
                      </a:r>
                      <a:r>
                        <a:rPr lang="en-US" sz="1200" b="1" i="0" u="none" strike="noStrike" baseline="0" dirty="0" smtClean="0">
                          <a:solidFill>
                            <a:schemeClr val="tx2"/>
                          </a:solidFill>
                          <a:effectLst/>
                          <a:latin typeface="Arial" panose="020B0604020202020204" pitchFamily="34" charset="0"/>
                        </a:rPr>
                        <a:t> of Deployment</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110507">
                <a:tc>
                  <a:txBody>
                    <a:bodyPr/>
                    <a:lstStyle/>
                    <a:p>
                      <a:pPr algn="ctr" fontAlgn="ctr"/>
                      <a:r>
                        <a:rPr lang="en-US" sz="1200" u="none" strike="noStrike" dirty="0">
                          <a:solidFill>
                            <a:schemeClr val="tx2"/>
                          </a:solidFill>
                          <a:effectLst/>
                        </a:rPr>
                        <a:t>1/4/2013</a:t>
                      </a:r>
                      <a:endParaRPr lang="en-US" sz="1200" b="0"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9:41</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20</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b="1" i="0" u="none" strike="noStrike" dirty="0" smtClean="0">
                          <a:solidFill>
                            <a:schemeClr val="tx2"/>
                          </a:solidFill>
                          <a:effectLst/>
                          <a:latin typeface="Arial" panose="020B0604020202020204" pitchFamily="34" charset="0"/>
                        </a:rPr>
                        <a:t>572</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ysDash"/>
                      <a:round/>
                      <a:headEnd type="none" w="med" len="med"/>
                      <a:tailEnd type="none" w="med" len="med"/>
                    </a:lnB>
                  </a:tcPr>
                </a:tc>
              </a:tr>
              <a:tr h="110507">
                <a:tc>
                  <a:txBody>
                    <a:bodyPr/>
                    <a:lstStyle/>
                    <a:p>
                      <a:pPr algn="ctr" fontAlgn="ctr"/>
                      <a:r>
                        <a:rPr lang="en-US" sz="1200" u="none" strike="noStrike" dirty="0">
                          <a:solidFill>
                            <a:schemeClr val="tx2"/>
                          </a:solidFill>
                          <a:effectLst/>
                        </a:rPr>
                        <a:t>1/8/2013</a:t>
                      </a:r>
                      <a:endParaRPr lang="en-US" sz="1200" b="0"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16:40</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u="none" strike="noStrike" dirty="0">
                          <a:solidFill>
                            <a:schemeClr val="tx2"/>
                          </a:solidFill>
                          <a:effectLst/>
                        </a:rPr>
                        <a:t>10</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ctr" fontAlgn="ctr"/>
                      <a:r>
                        <a:rPr lang="en-US" sz="1200" b="1" i="0" u="none" strike="noStrike" dirty="0" smtClean="0">
                          <a:solidFill>
                            <a:schemeClr val="tx2"/>
                          </a:solidFill>
                          <a:effectLst/>
                          <a:latin typeface="Arial" panose="020B0604020202020204" pitchFamily="34" charset="0"/>
                        </a:rPr>
                        <a:t>974</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tcPr>
                </a:tc>
              </a:tr>
              <a:tr h="110507">
                <a:tc>
                  <a:txBody>
                    <a:bodyPr/>
                    <a:lstStyle/>
                    <a:p>
                      <a:pPr algn="ctr" fontAlgn="ctr"/>
                      <a:r>
                        <a:rPr lang="en-US" sz="1200" u="none" strike="noStrike" dirty="0">
                          <a:solidFill>
                            <a:schemeClr val="tx2"/>
                          </a:solidFill>
                          <a:effectLst/>
                        </a:rPr>
                        <a:t>11/1/2013</a:t>
                      </a:r>
                      <a:endParaRPr lang="en-US" sz="1200" b="0"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21:47</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10</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b="1" i="0" u="none" strike="noStrike" dirty="0" smtClean="0">
                          <a:solidFill>
                            <a:schemeClr val="tx2"/>
                          </a:solidFill>
                          <a:effectLst/>
                          <a:latin typeface="Arial" panose="020B0604020202020204" pitchFamily="34" charset="0"/>
                        </a:rPr>
                        <a:t>463</a:t>
                      </a:r>
                      <a:endParaRPr lang="en-US" sz="1200" b="1" i="0" u="none" strike="noStrike" dirty="0">
                        <a:solidFill>
                          <a:schemeClr val="tx2"/>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ysDash"/>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580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Background</a:t>
            </a:r>
            <a:endParaRPr lang="en-US" dirty="0"/>
          </a:p>
        </p:txBody>
      </p:sp>
      <p:sp>
        <p:nvSpPr>
          <p:cNvPr id="3" name="Content Placeholder 2"/>
          <p:cNvSpPr>
            <a:spLocks noGrp="1"/>
          </p:cNvSpPr>
          <p:nvPr>
            <p:ph idx="1"/>
          </p:nvPr>
        </p:nvSpPr>
        <p:spPr/>
        <p:txBody>
          <a:bodyPr/>
          <a:lstStyle/>
          <a:p>
            <a:r>
              <a:rPr lang="en-US" dirty="0" smtClean="0"/>
              <a:t>Only </a:t>
            </a:r>
            <a:r>
              <a:rPr lang="en-US" dirty="0"/>
              <a:t>synchronous machines provide inertia to the system</a:t>
            </a:r>
          </a:p>
          <a:p>
            <a:endParaRPr lang="en-US" dirty="0"/>
          </a:p>
          <a:p>
            <a:r>
              <a:rPr lang="en-US" dirty="0"/>
              <a:t>Everything else provides a response, but does not provide system inertia</a:t>
            </a:r>
          </a:p>
          <a:p>
            <a:endParaRPr lang="en-US" dirty="0" smtClean="0"/>
          </a:p>
          <a:p>
            <a:r>
              <a:rPr lang="en-US" dirty="0" smtClean="0"/>
              <a:t>The level of Inertia on the system is solely a function of the synchronously-connected machines online on the System and their characteristics</a:t>
            </a:r>
          </a:p>
          <a:p>
            <a:endParaRPr lang="en-US" dirty="0" smtClean="0"/>
          </a:p>
          <a:p>
            <a:r>
              <a:rPr lang="en-US" dirty="0" smtClean="0"/>
              <a:t>However, because the synchronously-connected machines that are online at a particular point in time are related to the load and wind generation on the system at that point in time, the system inertia may be correlated with the load and wind generation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2675513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Under-Frequency Events Impacting Load Resources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1063525"/>
              </p:ext>
            </p:extLst>
          </p:nvPr>
        </p:nvGraphicFramePr>
        <p:xfrm>
          <a:off x="304800" y="855406"/>
          <a:ext cx="8535417" cy="3918780"/>
        </p:xfrm>
        <a:graphic>
          <a:graphicData uri="http://schemas.openxmlformats.org/drawingml/2006/table">
            <a:tbl>
              <a:tblPr>
                <a:tableStyleId>{3B4B98B0-60AC-42C2-AFA5-B58CD77FA1E5}</a:tableStyleId>
              </a:tblPr>
              <a:tblGrid>
                <a:gridCol w="953009"/>
                <a:gridCol w="696976"/>
                <a:gridCol w="905256"/>
                <a:gridCol w="1243584"/>
                <a:gridCol w="4736592"/>
              </a:tblGrid>
              <a:tr h="235479">
                <a:tc gridSpan="5">
                  <a:txBody>
                    <a:bodyPr/>
                    <a:lstStyle/>
                    <a:p>
                      <a:pPr algn="l" fontAlgn="ctr"/>
                      <a:r>
                        <a:rPr lang="en-US" sz="1200" b="1" u="none" strike="noStrike" dirty="0">
                          <a:solidFill>
                            <a:schemeClr val="tx2"/>
                          </a:solidFill>
                          <a:effectLst/>
                        </a:rPr>
                        <a:t>2014</a:t>
                      </a:r>
                      <a:endParaRPr lang="en-US" sz="1200" b="1" i="0" u="none" strike="noStrike" dirty="0">
                        <a:solidFill>
                          <a:schemeClr val="tx2"/>
                        </a:solidFill>
                        <a:effectLst/>
                        <a:latin typeface="Arial" panose="020B0604020202020204" pitchFamily="34" charset="0"/>
                      </a:endParaRPr>
                    </a:p>
                  </a:txBody>
                  <a:tcPr marL="6348" marR="6348" marT="634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5462">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55462">
                <a:tc>
                  <a:txBody>
                    <a:bodyPr/>
                    <a:lstStyle/>
                    <a:p>
                      <a:pPr algn="ctr" fontAlgn="ctr"/>
                      <a:r>
                        <a:rPr lang="en-US" sz="1200" u="none" strike="noStrike">
                          <a:solidFill>
                            <a:schemeClr val="tx2"/>
                          </a:solidFill>
                          <a:effectLst/>
                        </a:rPr>
                        <a:t>1/18/2014</a:t>
                      </a:r>
                      <a:endParaRPr lang="en-US" sz="1200" b="0" i="0" u="none" strike="noStrike">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8:41</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59</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850</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 resulted in EEA Level 1 event.</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5479">
                <a:tc gridSpan="5">
                  <a:txBody>
                    <a:bodyPr/>
                    <a:lstStyle/>
                    <a:p>
                      <a:pPr algn="l" fontAlgn="ctr"/>
                      <a:r>
                        <a:rPr lang="en-US" sz="1200" b="1" u="none" strike="noStrike" dirty="0">
                          <a:solidFill>
                            <a:schemeClr val="tx2"/>
                          </a:solidFill>
                          <a:effectLst/>
                        </a:rPr>
                        <a:t>2015</a:t>
                      </a:r>
                      <a:endParaRPr lang="en-US" sz="1200" b="1" i="0" u="none" strike="noStrike" dirty="0">
                        <a:solidFill>
                          <a:schemeClr val="tx2"/>
                        </a:solidFill>
                        <a:effectLst/>
                        <a:latin typeface="Arial" panose="020B0604020202020204" pitchFamily="34" charset="0"/>
                      </a:endParaRPr>
                    </a:p>
                  </a:txBody>
                  <a:tcPr marL="6348" marR="6348" marT="634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5462">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55462">
                <a:tc>
                  <a:txBody>
                    <a:bodyPr/>
                    <a:lstStyle/>
                    <a:p>
                      <a:pPr algn="ctr" fontAlgn="ctr"/>
                      <a:r>
                        <a:rPr lang="en-US" sz="1200" u="none" strike="noStrike">
                          <a:solidFill>
                            <a:schemeClr val="tx2"/>
                          </a:solidFill>
                          <a:effectLst/>
                        </a:rPr>
                        <a:t>7/29/2015</a:t>
                      </a:r>
                      <a:endParaRPr lang="en-US" sz="1200" b="0" i="0" u="none" strike="noStrike">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18:16</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10</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22</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5479">
                <a:tc gridSpan="5">
                  <a:txBody>
                    <a:bodyPr/>
                    <a:lstStyle/>
                    <a:p>
                      <a:pPr algn="l" fontAlgn="ctr"/>
                      <a:r>
                        <a:rPr lang="en-US" sz="1200" b="1" u="none" strike="noStrike" dirty="0">
                          <a:solidFill>
                            <a:schemeClr val="tx2"/>
                          </a:solidFill>
                          <a:effectLst/>
                        </a:rPr>
                        <a:t>2016</a:t>
                      </a:r>
                      <a:endParaRPr lang="en-US" sz="1200" b="1" i="0" u="none" strike="noStrike" dirty="0">
                        <a:solidFill>
                          <a:schemeClr val="tx2"/>
                        </a:solidFill>
                        <a:effectLst/>
                        <a:latin typeface="Arial" panose="020B0604020202020204" pitchFamily="34" charset="0"/>
                      </a:endParaRPr>
                    </a:p>
                  </a:txBody>
                  <a:tcPr marL="6348" marR="6348" marT="634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5462">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55462">
                <a:tc>
                  <a:txBody>
                    <a:bodyPr/>
                    <a:lstStyle/>
                    <a:p>
                      <a:pPr algn="ctr" fontAlgn="ctr"/>
                      <a:r>
                        <a:rPr lang="en-US" sz="1200" u="none" strike="noStrike" dirty="0">
                          <a:solidFill>
                            <a:schemeClr val="tx2"/>
                          </a:solidFill>
                          <a:effectLst/>
                        </a:rPr>
                        <a:t>5/1/2016</a:t>
                      </a:r>
                      <a:endParaRPr lang="en-US" sz="1200" b="0"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20:20</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tx2"/>
                          </a:solidFill>
                          <a:effectLst/>
                        </a:rPr>
                        <a:t>4</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tx2"/>
                          </a:solidFill>
                          <a:effectLst/>
                        </a:rPr>
                        <a:t>927</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5479">
                <a:tc gridSpan="5">
                  <a:txBody>
                    <a:bodyPr/>
                    <a:lstStyle/>
                    <a:p>
                      <a:pPr algn="l" fontAlgn="ctr"/>
                      <a:r>
                        <a:rPr lang="en-US" sz="1200" b="1" u="none" strike="noStrike" dirty="0">
                          <a:solidFill>
                            <a:schemeClr val="tx2"/>
                          </a:solidFill>
                          <a:effectLst/>
                        </a:rPr>
                        <a:t>2018</a:t>
                      </a:r>
                      <a:endParaRPr lang="en-US" sz="1200" b="1" i="0" u="none" strike="noStrike" dirty="0">
                        <a:solidFill>
                          <a:schemeClr val="tx2"/>
                        </a:solidFill>
                        <a:effectLst/>
                        <a:latin typeface="Arial" panose="020B0604020202020204" pitchFamily="34" charset="0"/>
                      </a:endParaRPr>
                    </a:p>
                  </a:txBody>
                  <a:tcPr marL="6348" marR="6348" marT="634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800" b="0" i="0" u="none" strike="noStrike" dirty="0">
                        <a:solidFill>
                          <a:schemeClr val="tx2"/>
                        </a:solidFill>
                        <a:effectLst/>
                        <a:latin typeface="Arial" panose="020B0604020202020204" pitchFamily="34" charset="0"/>
                      </a:endParaRPr>
                    </a:p>
                  </a:txBody>
                  <a:tcPr marL="6348" marR="6348" marT="6348" marB="0" anchor="b">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5462">
                <a:tc>
                  <a:txBody>
                    <a:bodyPr/>
                    <a:lstStyle/>
                    <a:p>
                      <a:pPr algn="ctr" fontAlgn="ctr"/>
                      <a:r>
                        <a:rPr lang="en-US" sz="1200" b="1" u="none" strike="noStrike" dirty="0">
                          <a:solidFill>
                            <a:schemeClr val="tx2"/>
                          </a:solidFill>
                          <a:effectLst/>
                        </a:rPr>
                        <a:t>Date</a:t>
                      </a:r>
                      <a:endParaRPr lang="en-US" sz="1200" b="1" i="0" u="none" strike="noStrike" dirty="0">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Time</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Duration (min)</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chemeClr val="tx2"/>
                          </a:solidFill>
                          <a:effectLst/>
                        </a:rPr>
                        <a:t>Amount of Response (MW)</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u="none" strike="noStrike" dirty="0">
                          <a:solidFill>
                            <a:schemeClr val="tx2"/>
                          </a:solidFill>
                          <a:effectLst/>
                        </a:rPr>
                        <a:t>Type of Deployment</a:t>
                      </a:r>
                      <a:endParaRPr lang="en-US" sz="1200" b="1"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55462">
                <a:tc>
                  <a:txBody>
                    <a:bodyPr/>
                    <a:lstStyle/>
                    <a:p>
                      <a:pPr algn="ctr" fontAlgn="ctr"/>
                      <a:r>
                        <a:rPr lang="en-US" sz="1200" u="none" strike="noStrike">
                          <a:solidFill>
                            <a:schemeClr val="tx2"/>
                          </a:solidFill>
                          <a:effectLst/>
                        </a:rPr>
                        <a:t>4/21/2018</a:t>
                      </a:r>
                      <a:endParaRPr lang="en-US" sz="1200" b="0" i="0" u="none" strike="noStrike">
                        <a:solidFill>
                          <a:schemeClr val="tx2"/>
                        </a:solidFill>
                        <a:effectLst/>
                        <a:latin typeface="Arial" panose="020B0604020202020204" pitchFamily="34" charset="0"/>
                      </a:endParaRPr>
                    </a:p>
                  </a:txBody>
                  <a:tcPr marL="6348" marR="6348" marT="6348"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1200" u="none" strike="noStrike">
                          <a:solidFill>
                            <a:schemeClr val="tx2"/>
                          </a:solidFill>
                          <a:effectLst/>
                        </a:rPr>
                        <a:t>17:11</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1200" u="none" strike="noStrike">
                          <a:solidFill>
                            <a:schemeClr val="tx2"/>
                          </a:solidFill>
                          <a:effectLst/>
                        </a:rPr>
                        <a:t>19</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1200" u="none" strike="noStrike">
                          <a:solidFill>
                            <a:schemeClr val="tx2"/>
                          </a:solidFill>
                          <a:effectLst/>
                        </a:rPr>
                        <a:t>546</a:t>
                      </a:r>
                      <a:endParaRPr lang="en-US" sz="1200" b="0" i="0" u="none" strike="noStrike">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l" fontAlgn="ctr"/>
                      <a:r>
                        <a:rPr lang="en-US" sz="1200" u="none" strike="noStrike" dirty="0">
                          <a:solidFill>
                            <a:schemeClr val="tx2"/>
                          </a:solidFill>
                          <a:effectLst/>
                        </a:rPr>
                        <a:t>UF Event for frequency near 59.7 Hz that caused some Load Resources to trip offline</a:t>
                      </a:r>
                      <a:endParaRPr lang="en-US" sz="1200" b="0" i="0" u="none" strike="noStrike" dirty="0">
                        <a:solidFill>
                          <a:schemeClr val="tx2"/>
                        </a:solidFill>
                        <a:effectLst/>
                        <a:latin typeface="Arial" panose="020B0604020202020204" pitchFamily="34" charset="0"/>
                      </a:endParaRPr>
                    </a:p>
                  </a:txBody>
                  <a:tcPr marL="6348" marR="6348" marT="6348"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610714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p:txBody>
      </p:sp>
      <p:sp>
        <p:nvSpPr>
          <p:cNvPr id="4" name="Text Placeholder 3"/>
          <p:cNvSpPr>
            <a:spLocks noGrp="1"/>
          </p:cNvSpPr>
          <p:nvPr>
            <p:ph type="body" sz="quarter" idx="10"/>
          </p:nvPr>
        </p:nvSpPr>
        <p:spPr/>
        <p:txBody>
          <a:bodyPr/>
          <a:lstStyle/>
          <a:p>
            <a:r>
              <a:rPr lang="en-US" dirty="0"/>
              <a:t>Julia </a:t>
            </a:r>
            <a:r>
              <a:rPr lang="en-US" dirty="0" err="1" smtClean="0"/>
              <a:t>Matevosjana</a:t>
            </a:r>
            <a:endParaRPr lang="en-US" dirty="0" smtClean="0"/>
          </a:p>
          <a:p>
            <a:r>
              <a:rPr lang="en-US" dirty="0" smtClean="0"/>
              <a:t>Resource Adequacy</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3200" dirty="0" smtClean="0"/>
              <a:t>Inertia based Frequency Response from Wind Resources </a:t>
            </a:r>
          </a:p>
          <a:p>
            <a:r>
              <a:rPr lang="en-US" sz="2400" dirty="0" smtClean="0"/>
              <a:t>Industry Experience</a:t>
            </a:r>
            <a:endParaRPr lang="en-US" sz="2400" dirty="0"/>
          </a:p>
        </p:txBody>
      </p:sp>
    </p:spTree>
    <p:extLst>
      <p:ext uri="{BB962C8B-B14F-4D97-AF65-F5344CB8AC3E}">
        <p14:creationId xmlns:p14="http://schemas.microsoft.com/office/powerpoint/2010/main" val="505233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Most of modern wind turbines are Type 3 and 4</a:t>
            </a:r>
          </a:p>
          <a:p>
            <a:pPr lvl="1"/>
            <a:r>
              <a:rPr lang="en-US" dirty="0" smtClean="0"/>
              <a:t>Type 3 - Doubly Fed Induction Generator </a:t>
            </a:r>
          </a:p>
          <a:p>
            <a:pPr lvl="1"/>
            <a:r>
              <a:rPr lang="en-US" dirty="0" smtClean="0"/>
              <a:t>Type 4 - Full Converter Generator</a:t>
            </a:r>
          </a:p>
          <a:p>
            <a:endParaRPr lang="en-US" sz="1000" dirty="0" smtClean="0"/>
          </a:p>
          <a:p>
            <a:r>
              <a:rPr lang="en-US" dirty="0" smtClean="0"/>
              <a:t>These designs allow variable generator speed to achieve greater efficiency</a:t>
            </a:r>
          </a:p>
          <a:p>
            <a:endParaRPr lang="en-US" sz="1000" dirty="0" smtClean="0"/>
          </a:p>
          <a:p>
            <a:r>
              <a:rPr lang="en-US" dirty="0" smtClean="0"/>
              <a:t>Variable speed operation requires for generator speed and system frequency to be decoupled from each other</a:t>
            </a:r>
            <a:r>
              <a:rPr lang="en-US" dirty="0"/>
              <a:t> </a:t>
            </a:r>
            <a:r>
              <a:rPr lang="en-US" dirty="0" smtClean="0"/>
              <a:t>– via use of power electronic converters</a:t>
            </a:r>
          </a:p>
          <a:p>
            <a:endParaRPr lang="en-US" sz="1000" dirty="0" smtClean="0"/>
          </a:p>
          <a:p>
            <a:r>
              <a:rPr lang="en-US" dirty="0" smtClean="0"/>
              <a:t>Variable speed wind turbines do not naturally provide inertial response to grid disturbances</a:t>
            </a:r>
          </a:p>
          <a:p>
            <a:endParaRPr lang="en-US" sz="1000" dirty="0" smtClean="0"/>
          </a:p>
          <a:p>
            <a:r>
              <a:rPr lang="en-US" dirty="0" smtClean="0"/>
              <a:t>The delivery of active power is controlled by power electronics, which allow almost instantaneous (few cycles) adjustment of electrical torque</a:t>
            </a:r>
          </a:p>
          <a:p>
            <a:endParaRPr lang="en-US" sz="1000" dirty="0" smtClean="0"/>
          </a:p>
          <a:p>
            <a:r>
              <a:rPr lang="en-US" dirty="0" smtClean="0"/>
              <a:t>Controlled inertial response can be implemented but is not the same as inherent (uncontrollable) response of synchronous machines.</a:t>
            </a: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42</a:t>
            </a:fld>
            <a:endParaRPr lang="en-US" dirty="0">
              <a:solidFill>
                <a:srgbClr val="FFFFFF"/>
              </a:solidFill>
            </a:endParaRPr>
          </a:p>
        </p:txBody>
      </p:sp>
    </p:spTree>
    <p:extLst>
      <p:ext uri="{BB962C8B-B14F-4D97-AF65-F5344CB8AC3E}">
        <p14:creationId xmlns:p14="http://schemas.microsoft.com/office/powerpoint/2010/main" val="2360401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Terminology debate</a:t>
            </a:r>
            <a:endParaRPr lang="en-US" dirty="0"/>
          </a:p>
        </p:txBody>
      </p:sp>
      <p:sp>
        <p:nvSpPr>
          <p:cNvPr id="3" name="Content Placeholder 2"/>
          <p:cNvSpPr>
            <a:spLocks noGrp="1"/>
          </p:cNvSpPr>
          <p:nvPr>
            <p:ph idx="1"/>
          </p:nvPr>
        </p:nvSpPr>
        <p:spPr/>
        <p:txBody>
          <a:bodyPr/>
          <a:lstStyle/>
          <a:p>
            <a:r>
              <a:rPr lang="en-US" dirty="0" smtClean="0"/>
              <a:t>Different terms are used to call this functionality: synthetic inertia, emulated inertia, wind inertia… </a:t>
            </a:r>
          </a:p>
          <a:p>
            <a:endParaRPr lang="en-US" sz="1000" dirty="0" smtClean="0"/>
          </a:p>
          <a:p>
            <a:r>
              <a:rPr lang="en-US" dirty="0" smtClean="0"/>
              <a:t>Available controls are enabled by </a:t>
            </a:r>
            <a:r>
              <a:rPr lang="en-US" u="sng" dirty="0" smtClean="0"/>
              <a:t>accessing energy stored in the inertia of a wind turbine</a:t>
            </a:r>
            <a:r>
              <a:rPr lang="en-US" dirty="0" smtClean="0"/>
              <a:t> – so in that sense this is </a:t>
            </a:r>
            <a:r>
              <a:rPr lang="en-US" dirty="0" smtClean="0">
                <a:solidFill>
                  <a:srgbClr val="FF0000"/>
                </a:solidFill>
              </a:rPr>
              <a:t>inertial energy</a:t>
            </a:r>
          </a:p>
          <a:p>
            <a:endParaRPr lang="en-US" sz="1000" dirty="0" smtClean="0">
              <a:solidFill>
                <a:srgbClr val="FF0000"/>
              </a:solidFill>
            </a:endParaRPr>
          </a:p>
          <a:p>
            <a:r>
              <a:rPr lang="en-US" dirty="0" smtClean="0"/>
              <a:t>However, </a:t>
            </a:r>
            <a:r>
              <a:rPr lang="en-US" u="sng" dirty="0" smtClean="0"/>
              <a:t>physical behavior is fundamentally different</a:t>
            </a:r>
            <a:r>
              <a:rPr lang="en-US" dirty="0" smtClean="0"/>
              <a:t> from inertial response from synchronous machines</a:t>
            </a:r>
          </a:p>
          <a:p>
            <a:endParaRPr lang="en-US" sz="1000" dirty="0" smtClean="0"/>
          </a:p>
          <a:p>
            <a:r>
              <a:rPr lang="en-US" dirty="0" smtClean="0"/>
              <a:t>The power is injected to the grid </a:t>
            </a:r>
            <a:r>
              <a:rPr lang="en-US" u="sng" dirty="0" smtClean="0"/>
              <a:t>in response to grid frequency deviation</a:t>
            </a:r>
            <a:r>
              <a:rPr lang="en-US" dirty="0"/>
              <a:t> </a:t>
            </a:r>
            <a:r>
              <a:rPr lang="en-US" dirty="0" smtClean="0"/>
              <a:t>– a variety of </a:t>
            </a:r>
            <a:r>
              <a:rPr lang="en-US" dirty="0" smtClean="0">
                <a:solidFill>
                  <a:srgbClr val="FF0000"/>
                </a:solidFill>
              </a:rPr>
              <a:t>frequency response</a:t>
            </a:r>
          </a:p>
          <a:p>
            <a:endParaRPr lang="en-US" sz="1000" dirty="0" smtClean="0">
              <a:solidFill>
                <a:srgbClr val="FF0000"/>
              </a:solidFill>
            </a:endParaRPr>
          </a:p>
          <a:p>
            <a:r>
              <a:rPr lang="en-US" dirty="0" smtClean="0"/>
              <a:t>However, </a:t>
            </a:r>
            <a:r>
              <a:rPr lang="en-US" u="sng" dirty="0" smtClean="0"/>
              <a:t>energy available is limited and cannot be sustained</a:t>
            </a:r>
            <a:r>
              <a:rPr lang="en-US" dirty="0" smtClean="0"/>
              <a:t> until frequency returns back to 60 Hz, unlike response from storage or Load </a:t>
            </a:r>
            <a:r>
              <a:rPr lang="en-US" dirty="0"/>
              <a:t>R</a:t>
            </a:r>
            <a:r>
              <a:rPr lang="en-US" dirty="0" smtClean="0"/>
              <a:t>esources. </a:t>
            </a:r>
          </a:p>
          <a:p>
            <a:endParaRPr lang="en-US" sz="1000" dirty="0" smtClean="0"/>
          </a:p>
          <a:p>
            <a:r>
              <a:rPr lang="en-US" dirty="0" smtClean="0"/>
              <a:t>GE proposed a term </a:t>
            </a:r>
            <a:r>
              <a:rPr lang="en-US" dirty="0" smtClean="0">
                <a:solidFill>
                  <a:srgbClr val="FF0000"/>
                </a:solidFill>
              </a:rPr>
              <a:t>“Inertia-Based Frequency </a:t>
            </a:r>
            <a:r>
              <a:rPr lang="en-US" dirty="0">
                <a:solidFill>
                  <a:srgbClr val="FF0000"/>
                </a:solidFill>
              </a:rPr>
              <a:t>R</a:t>
            </a:r>
            <a:r>
              <a:rPr lang="en-US" dirty="0" smtClean="0">
                <a:solidFill>
                  <a:srgbClr val="FF0000"/>
                </a:solidFill>
              </a:rPr>
              <a:t>esponse” </a:t>
            </a:r>
            <a:r>
              <a:rPr lang="en-US" dirty="0" smtClean="0"/>
              <a:t>(IBFR) which describes this functionality most comprehensively. </a:t>
            </a:r>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43</a:t>
            </a:fld>
            <a:endParaRPr lang="en-US" dirty="0">
              <a:solidFill>
                <a:srgbClr val="FFFFFF"/>
              </a:solidFill>
            </a:endParaRPr>
          </a:p>
        </p:txBody>
      </p:sp>
    </p:spTree>
    <p:extLst>
      <p:ext uri="{BB962C8B-B14F-4D97-AF65-F5344CB8AC3E}">
        <p14:creationId xmlns:p14="http://schemas.microsoft.com/office/powerpoint/2010/main" val="2114488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IBFR Basic Principals</a:t>
            </a:r>
            <a:endParaRPr lang="en-US" dirty="0"/>
          </a:p>
        </p:txBody>
      </p:sp>
      <p:sp>
        <p:nvSpPr>
          <p:cNvPr id="3" name="Content Placeholder 2"/>
          <p:cNvSpPr>
            <a:spLocks noGrp="1"/>
          </p:cNvSpPr>
          <p:nvPr>
            <p:ph idx="1"/>
          </p:nvPr>
        </p:nvSpPr>
        <p:spPr/>
        <p:txBody>
          <a:bodyPr/>
          <a:lstStyle/>
          <a:p>
            <a:r>
              <a:rPr lang="en-US" dirty="0"/>
              <a:t>As wind turbine </a:t>
            </a:r>
            <a:r>
              <a:rPr lang="en-US" dirty="0" smtClean="0"/>
              <a:t>extracts </a:t>
            </a:r>
            <a:r>
              <a:rPr lang="en-US" dirty="0"/>
              <a:t>available power from wind, it is possible to generate a temporary active power overproduction. This temporary active power overproduction mainly depends on rotational speed variations, drive train inertia and wind speed conditions.</a:t>
            </a: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44</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951448" y="1973434"/>
            <a:ext cx="5164903" cy="4263182"/>
          </a:xfrm>
          <a:prstGeom prst="rect">
            <a:avLst/>
          </a:prstGeom>
        </p:spPr>
      </p:pic>
      <p:sp>
        <p:nvSpPr>
          <p:cNvPr id="6" name="Rectangle 5"/>
          <p:cNvSpPr/>
          <p:nvPr/>
        </p:nvSpPr>
        <p:spPr>
          <a:xfrm>
            <a:off x="3880623" y="6073731"/>
            <a:ext cx="5261942" cy="400110"/>
          </a:xfrm>
          <a:prstGeom prst="rect">
            <a:avLst/>
          </a:prstGeom>
        </p:spPr>
        <p:txBody>
          <a:bodyPr wrap="square">
            <a:spAutoFit/>
          </a:bodyPr>
          <a:lstStyle/>
          <a:p>
            <a:r>
              <a:rPr lang="en-US" sz="1000" dirty="0">
                <a:solidFill>
                  <a:srgbClr val="5B6770"/>
                </a:solidFill>
              </a:rPr>
              <a:t>Source: G.C. </a:t>
            </a:r>
            <a:r>
              <a:rPr lang="en-US" sz="1000" dirty="0" err="1">
                <a:solidFill>
                  <a:srgbClr val="5B6770"/>
                </a:solidFill>
              </a:rPr>
              <a:t>Tarnowski</a:t>
            </a:r>
            <a:r>
              <a:rPr lang="en-US" sz="1000" dirty="0">
                <a:solidFill>
                  <a:srgbClr val="5B6770"/>
                </a:solidFill>
              </a:rPr>
              <a:t>, P. C. </a:t>
            </a:r>
            <a:r>
              <a:rPr lang="en-US" sz="1000" dirty="0" err="1">
                <a:solidFill>
                  <a:srgbClr val="5B6770"/>
                </a:solidFill>
              </a:rPr>
              <a:t>Kajaer</a:t>
            </a:r>
            <a:r>
              <a:rPr lang="en-US" sz="1000" dirty="0">
                <a:solidFill>
                  <a:srgbClr val="5B6770"/>
                </a:solidFill>
              </a:rPr>
              <a:t>, P.E. Sorensen, J. </a:t>
            </a:r>
            <a:r>
              <a:rPr lang="en-US" sz="1000" dirty="0" err="1">
                <a:solidFill>
                  <a:srgbClr val="5B6770"/>
                </a:solidFill>
              </a:rPr>
              <a:t>Ostergaard</a:t>
            </a:r>
            <a:r>
              <a:rPr lang="en-US" sz="1000" dirty="0">
                <a:solidFill>
                  <a:srgbClr val="5B6770"/>
                </a:solidFill>
              </a:rPr>
              <a:t> Variable Speed Wind Turbines Capability for Temporary Over-Production, IEEE PES GM 2009</a:t>
            </a:r>
          </a:p>
        </p:txBody>
      </p:sp>
    </p:spTree>
    <p:extLst>
      <p:ext uri="{BB962C8B-B14F-4D97-AF65-F5344CB8AC3E}">
        <p14:creationId xmlns:p14="http://schemas.microsoft.com/office/powerpoint/2010/main" val="861759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dirty="0" smtClean="0"/>
          </a:p>
          <a:p>
            <a:r>
              <a:rPr lang="en-US" dirty="0" smtClean="0"/>
              <a:t>Performance </a:t>
            </a:r>
            <a:r>
              <a:rPr lang="en-US" dirty="0"/>
              <a:t>close to </a:t>
            </a:r>
            <a:r>
              <a:rPr lang="en-US" dirty="0" smtClean="0"/>
              <a:t>nominal </a:t>
            </a:r>
            <a:r>
              <a:rPr lang="en-US" dirty="0"/>
              <a:t>wind speed is </a:t>
            </a:r>
            <a:r>
              <a:rPr lang="en-US" dirty="0" smtClean="0"/>
              <a:t>most </a:t>
            </a:r>
            <a:r>
              <a:rPr lang="en-US" dirty="0"/>
              <a:t>demanding for the recovery phase</a:t>
            </a:r>
            <a:r>
              <a:rPr lang="en-US" dirty="0">
                <a:solidFill>
                  <a:schemeClr val="tx1"/>
                </a:solidFill>
              </a:rPr>
              <a:t/>
            </a:r>
            <a:br>
              <a:rPr lang="en-US" dirty="0">
                <a:solidFill>
                  <a:schemeClr val="tx1"/>
                </a:solidFill>
              </a:rPr>
            </a:br>
            <a:endParaRPr lang="en-US" dirty="0"/>
          </a:p>
        </p:txBody>
      </p:sp>
      <p:sp>
        <p:nvSpPr>
          <p:cNvPr id="2" name="Title 1"/>
          <p:cNvSpPr>
            <a:spLocks noGrp="1"/>
          </p:cNvSpPr>
          <p:nvPr>
            <p:ph type="title"/>
          </p:nvPr>
        </p:nvSpPr>
        <p:spPr>
          <a:prstGeom prst="rect">
            <a:avLst/>
          </a:prstGeom>
        </p:spPr>
        <p:txBody>
          <a:bodyPr/>
          <a:lstStyle/>
          <a:p>
            <a:pPr>
              <a:spcBef>
                <a:spcPct val="20000"/>
              </a:spcBef>
            </a:pPr>
            <a:r>
              <a:rPr lang="en-US" dirty="0" smtClean="0"/>
              <a:t>IBFR at different wind speeds</a:t>
            </a:r>
            <a:r>
              <a:rPr lang="en-US" sz="1800" b="0" dirty="0" smtClean="0">
                <a:solidFill>
                  <a:schemeClr val="tx1"/>
                </a:solidFill>
              </a:rPr>
              <a:t/>
            </a:r>
            <a:br>
              <a:rPr lang="en-US" sz="1800" b="0" dirty="0" smtClean="0">
                <a:solidFill>
                  <a:schemeClr val="tx1"/>
                </a:solidFill>
              </a:rPr>
            </a:br>
            <a:endParaRPr lang="en-US" sz="1800" dirty="0">
              <a:solidFill>
                <a:schemeClr val="tx1"/>
              </a:solidFill>
            </a:endParaRP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45</a:t>
            </a:fld>
            <a:endParaRPr lang="en-US" dirty="0">
              <a:solidFill>
                <a:srgbClr val="FFFFFF"/>
              </a:solidFill>
            </a:endParaRPr>
          </a:p>
        </p:txBody>
      </p:sp>
      <p:pic>
        <p:nvPicPr>
          <p:cNvPr id="5" name="Picture 4"/>
          <p:cNvPicPr>
            <a:picLocks noChangeAspect="1"/>
          </p:cNvPicPr>
          <p:nvPr/>
        </p:nvPicPr>
        <p:blipFill rotWithShape="1">
          <a:blip r:embed="rId3"/>
          <a:srcRect l="2568" t="5962"/>
          <a:stretch/>
        </p:blipFill>
        <p:spPr>
          <a:xfrm>
            <a:off x="304800" y="1042622"/>
            <a:ext cx="4553808" cy="2898855"/>
          </a:xfrm>
          <a:prstGeom prst="rect">
            <a:avLst/>
          </a:prstGeom>
        </p:spPr>
      </p:pic>
      <p:pic>
        <p:nvPicPr>
          <p:cNvPr id="6" name="Picture 5"/>
          <p:cNvPicPr>
            <a:picLocks noChangeAspect="1"/>
          </p:cNvPicPr>
          <p:nvPr/>
        </p:nvPicPr>
        <p:blipFill rotWithShape="1">
          <a:blip r:embed="rId4"/>
          <a:srcRect l="3174" t="1212" r="3558" b="3896"/>
          <a:stretch/>
        </p:blipFill>
        <p:spPr>
          <a:xfrm>
            <a:off x="4685174" y="1116732"/>
            <a:ext cx="4096215" cy="2750634"/>
          </a:xfrm>
          <a:prstGeom prst="rect">
            <a:avLst/>
          </a:prstGeom>
        </p:spPr>
      </p:pic>
      <p:sp>
        <p:nvSpPr>
          <p:cNvPr id="7" name="Rectangle 6"/>
          <p:cNvSpPr/>
          <p:nvPr/>
        </p:nvSpPr>
        <p:spPr>
          <a:xfrm>
            <a:off x="3880624" y="5921661"/>
            <a:ext cx="5261942"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AESO, Recommendations on Synthetic Inertia, August 2016</a:t>
            </a:r>
            <a:br>
              <a:rPr lang="en-US" sz="1000" dirty="0">
                <a:solidFill>
                  <a:srgbClr val="5B6770"/>
                </a:solidFill>
              </a:rPr>
            </a:br>
            <a:r>
              <a:rPr lang="en-US" sz="1000" dirty="0">
                <a:solidFill>
                  <a:srgbClr val="5B6770"/>
                </a:solidFill>
              </a:rPr>
              <a:t>Source: GE Energy Consulting, Technology Capabilities for Fast Frequency Response, prepared for AEMO, March </a:t>
            </a:r>
            <a:r>
              <a:rPr lang="en-US" sz="1000" dirty="0" smtClean="0">
                <a:solidFill>
                  <a:srgbClr val="5B6770"/>
                </a:solidFill>
              </a:rPr>
              <a:t>2017</a:t>
            </a:r>
            <a:endParaRPr lang="en-US" sz="1000" dirty="0">
              <a:solidFill>
                <a:srgbClr val="5B6770"/>
              </a:solidFill>
            </a:endParaRPr>
          </a:p>
        </p:txBody>
      </p:sp>
    </p:spTree>
    <p:extLst>
      <p:ext uri="{BB962C8B-B14F-4D97-AF65-F5344CB8AC3E}">
        <p14:creationId xmlns:p14="http://schemas.microsoft.com/office/powerpoint/2010/main" val="1009294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IBFR Impact on System Frequency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dirty="0"/>
          </a:p>
        </p:txBody>
      </p:sp>
      <p:pic>
        <p:nvPicPr>
          <p:cNvPr id="6" name="Picture 5"/>
          <p:cNvPicPr>
            <a:picLocks noChangeAspect="1"/>
          </p:cNvPicPr>
          <p:nvPr/>
        </p:nvPicPr>
        <p:blipFill>
          <a:blip r:embed="rId2"/>
          <a:stretch>
            <a:fillRect/>
          </a:stretch>
        </p:blipFill>
        <p:spPr>
          <a:xfrm>
            <a:off x="892010" y="1134640"/>
            <a:ext cx="7283780" cy="4588719"/>
          </a:xfrm>
          <a:prstGeom prst="rect">
            <a:avLst/>
          </a:prstGeom>
        </p:spPr>
      </p:pic>
      <p:sp>
        <p:nvSpPr>
          <p:cNvPr id="7" name="Rectangle 6"/>
          <p:cNvSpPr/>
          <p:nvPr/>
        </p:nvSpPr>
        <p:spPr>
          <a:xfrm>
            <a:off x="4320330" y="6225961"/>
            <a:ext cx="4823670" cy="246221"/>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EPRI, </a:t>
            </a:r>
            <a:r>
              <a:rPr lang="en-US" sz="1000" dirty="0">
                <a:solidFill>
                  <a:srgbClr val="5B6770"/>
                </a:solidFill>
              </a:rPr>
              <a:t>40.020 Frequency Response </a:t>
            </a:r>
            <a:r>
              <a:rPr lang="en-US" sz="1000" dirty="0" smtClean="0">
                <a:solidFill>
                  <a:srgbClr val="5B6770"/>
                </a:solidFill>
              </a:rPr>
              <a:t>Adequacy, Project Updates Dec. 2013</a:t>
            </a:r>
            <a:endParaRPr lang="en-US" sz="1000" dirty="0">
              <a:solidFill>
                <a:srgbClr val="5B6770"/>
              </a:solidFill>
            </a:endParaRPr>
          </a:p>
        </p:txBody>
      </p:sp>
    </p:spTree>
    <p:extLst>
      <p:ext uri="{BB962C8B-B14F-4D97-AF65-F5344CB8AC3E}">
        <p14:creationId xmlns:p14="http://schemas.microsoft.com/office/powerpoint/2010/main" val="3261533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Additional Considerations</a:t>
            </a:r>
            <a:endParaRPr lang="en-US" dirty="0"/>
          </a:p>
        </p:txBody>
      </p:sp>
      <p:sp>
        <p:nvSpPr>
          <p:cNvPr id="3" name="Content Placeholder 2"/>
          <p:cNvSpPr>
            <a:spLocks noGrp="1"/>
          </p:cNvSpPr>
          <p:nvPr>
            <p:ph idx="1"/>
          </p:nvPr>
        </p:nvSpPr>
        <p:spPr/>
        <p:txBody>
          <a:bodyPr/>
          <a:lstStyle/>
          <a:p>
            <a:r>
              <a:rPr lang="en-US" dirty="0"/>
              <a:t>The value of </a:t>
            </a:r>
            <a:r>
              <a:rPr lang="en-US" dirty="0" smtClean="0"/>
              <a:t>IBFR </a:t>
            </a:r>
            <a:r>
              <a:rPr lang="en-US" dirty="0"/>
              <a:t>is </a:t>
            </a:r>
            <a:r>
              <a:rPr lang="en-US" dirty="0" smtClean="0"/>
              <a:t>in energy delivery during </a:t>
            </a:r>
            <a:r>
              <a:rPr lang="en-US" dirty="0"/>
              <a:t>the arresting </a:t>
            </a:r>
            <a:r>
              <a:rPr lang="en-US" dirty="0" smtClean="0"/>
              <a:t>period and “</a:t>
            </a:r>
            <a:r>
              <a:rPr lang="en-US" dirty="0"/>
              <a:t>buying” time for PFR to act. </a:t>
            </a:r>
            <a:endParaRPr lang="en-US" dirty="0" smtClean="0"/>
          </a:p>
          <a:p>
            <a:endParaRPr lang="en-US" dirty="0"/>
          </a:p>
          <a:p>
            <a:r>
              <a:rPr lang="en-US" dirty="0"/>
              <a:t>D</a:t>
            </a:r>
            <a:r>
              <a:rPr lang="en-US" dirty="0" smtClean="0"/>
              <a:t>elaying IBFR provision beyond nadir may result </a:t>
            </a:r>
            <a:r>
              <a:rPr lang="en-US" dirty="0"/>
              <a:t>in too </a:t>
            </a:r>
            <a:r>
              <a:rPr lang="en-US" dirty="0" smtClean="0"/>
              <a:t>severe recovery.</a:t>
            </a:r>
          </a:p>
          <a:p>
            <a:endParaRPr lang="en-US" dirty="0"/>
          </a:p>
          <a:p>
            <a:r>
              <a:rPr lang="en-US" dirty="0"/>
              <a:t>Recovery should be coordinated with rate of rise of the PFR during post nadir period </a:t>
            </a:r>
            <a:endParaRPr lang="en-US" dirty="0" smtClean="0"/>
          </a:p>
          <a:p>
            <a:endParaRPr lang="en-US" dirty="0" smtClean="0"/>
          </a:p>
          <a:p>
            <a:r>
              <a:rPr lang="en-US" dirty="0" smtClean="0"/>
              <a:t>Turbine </a:t>
            </a:r>
            <a:r>
              <a:rPr lang="en-US" dirty="0"/>
              <a:t>speed and mechanical stress management controls </a:t>
            </a:r>
            <a:r>
              <a:rPr lang="en-US" dirty="0" smtClean="0"/>
              <a:t>take </a:t>
            </a:r>
            <a:r>
              <a:rPr lang="en-US" dirty="0"/>
              <a:t>priority over </a:t>
            </a:r>
            <a:r>
              <a:rPr lang="en-US" dirty="0" smtClean="0"/>
              <a:t>IBFR</a:t>
            </a:r>
          </a:p>
          <a:p>
            <a:endParaRPr lang="en-US" dirty="0"/>
          </a:p>
          <a:p>
            <a:r>
              <a:rPr lang="en-US" dirty="0" smtClean="0"/>
              <a:t>IBFR decreases </a:t>
            </a:r>
            <a:r>
              <a:rPr lang="en-US" dirty="0"/>
              <a:t>drastically at 50% of rated power dropping to 0 at 20% of rated </a:t>
            </a:r>
            <a:r>
              <a:rPr lang="en-US" dirty="0" smtClean="0"/>
              <a:t>power</a:t>
            </a:r>
          </a:p>
          <a:p>
            <a:pPr marL="0" indent="0">
              <a:buNone/>
            </a:pPr>
            <a:endParaRPr lang="en-US" sz="1000" dirty="0"/>
          </a:p>
          <a:p>
            <a:r>
              <a:rPr lang="en-US" dirty="0"/>
              <a:t>The ability to tune inertial response (including shutting it off) provides the planning engineer with an additional tool to manage system stability.</a:t>
            </a:r>
          </a:p>
          <a:p>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47</a:t>
            </a:fld>
            <a:endParaRPr lang="en-US" dirty="0">
              <a:solidFill>
                <a:srgbClr val="FFFFFF"/>
              </a:solidFill>
            </a:endParaRPr>
          </a:p>
        </p:txBody>
      </p:sp>
      <p:sp>
        <p:nvSpPr>
          <p:cNvPr id="5" name="Rectangle 4"/>
          <p:cNvSpPr/>
          <p:nvPr/>
        </p:nvSpPr>
        <p:spPr>
          <a:xfrm>
            <a:off x="5401057" y="6073731"/>
            <a:ext cx="3742943" cy="400110"/>
          </a:xfrm>
          <a:prstGeom prst="rect">
            <a:avLst/>
          </a:prstGeom>
        </p:spPr>
        <p:txBody>
          <a:bodyPr wrap="square">
            <a:spAutoFit/>
          </a:bodyPr>
          <a:lstStyle/>
          <a:p>
            <a:r>
              <a:rPr lang="en-US" sz="1000" dirty="0">
                <a:solidFill>
                  <a:srgbClr val="5B6770"/>
                </a:solidFill>
              </a:rPr>
              <a:t>Source: GE Energy Consulting, Technology Capabilities for Fast Frequency Response, prepared for AEMO, March 2017</a:t>
            </a:r>
            <a:endParaRPr lang="en-US" sz="1000" dirty="0">
              <a:solidFill>
                <a:prstClr val="black"/>
              </a:solidFill>
            </a:endParaRPr>
          </a:p>
        </p:txBody>
      </p:sp>
    </p:spTree>
    <p:extLst>
      <p:ext uri="{BB962C8B-B14F-4D97-AF65-F5344CB8AC3E}">
        <p14:creationId xmlns:p14="http://schemas.microsoft.com/office/powerpoint/2010/main" val="365164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Hydro Quebec, Facts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Facts</a:t>
            </a:r>
          </a:p>
          <a:p>
            <a:r>
              <a:rPr lang="en-US" sz="1800" dirty="0" smtClean="0">
                <a:solidFill>
                  <a:srgbClr val="5B6770"/>
                </a:solidFill>
              </a:rPr>
              <a:t>Not synchronously interconnected with other systems</a:t>
            </a:r>
          </a:p>
          <a:p>
            <a:r>
              <a:rPr lang="en-US" sz="1800" dirty="0">
                <a:solidFill>
                  <a:srgbClr val="5B6770"/>
                </a:solidFill>
              </a:rPr>
              <a:t>Peak </a:t>
            </a:r>
            <a:r>
              <a:rPr lang="en-US" sz="1800" dirty="0" smtClean="0">
                <a:solidFill>
                  <a:srgbClr val="5B6770"/>
                </a:solidFill>
              </a:rPr>
              <a:t>Load 37.6 GW</a:t>
            </a:r>
            <a:endParaRPr lang="en-US" sz="1800" dirty="0">
              <a:solidFill>
                <a:srgbClr val="5B6770"/>
              </a:solidFill>
            </a:endParaRPr>
          </a:p>
          <a:p>
            <a:r>
              <a:rPr lang="en-US" sz="1800" dirty="0" smtClean="0">
                <a:solidFill>
                  <a:srgbClr val="5B6770"/>
                </a:solidFill>
              </a:rPr>
              <a:t>3.5 GW of wind generation</a:t>
            </a:r>
          </a:p>
          <a:p>
            <a:r>
              <a:rPr lang="en-US" sz="1800" dirty="0" smtClean="0">
                <a:solidFill>
                  <a:srgbClr val="5B6770"/>
                </a:solidFill>
              </a:rPr>
              <a:t>Minimum inertia 60 GW·s </a:t>
            </a:r>
          </a:p>
          <a:p>
            <a:r>
              <a:rPr lang="en-US" sz="1800" dirty="0" smtClean="0">
                <a:solidFill>
                  <a:srgbClr val="5B6770"/>
                </a:solidFill>
              </a:rPr>
              <a:t>Hydro-dominated</a:t>
            </a:r>
            <a:r>
              <a:rPr lang="en-US" sz="1800" dirty="0">
                <a:solidFill>
                  <a:srgbClr val="5B6770"/>
                </a:solidFill>
              </a:rPr>
              <a:t>, inertia is low</a:t>
            </a:r>
          </a:p>
          <a:p>
            <a:r>
              <a:rPr lang="en-US" sz="1800" dirty="0" smtClean="0">
                <a:solidFill>
                  <a:srgbClr val="5B6770"/>
                </a:solidFill>
              </a:rPr>
              <a:t>RCC=1700 MW (multiple units in a hydro power plant)</a:t>
            </a:r>
          </a:p>
          <a:p>
            <a:pPr marL="0" indent="0">
              <a:buNone/>
            </a:pPr>
            <a:r>
              <a:rPr lang="en-US" sz="1800" b="1" dirty="0" smtClean="0">
                <a:solidFill>
                  <a:srgbClr val="5B6770"/>
                </a:solidFill>
              </a:rPr>
              <a:t>Concerns</a:t>
            </a:r>
          </a:p>
          <a:p>
            <a:r>
              <a:rPr lang="en-US" sz="1800" dirty="0" smtClean="0">
                <a:solidFill>
                  <a:srgbClr val="5B6770"/>
                </a:solidFill>
              </a:rPr>
              <a:t>Inertia is low, RCC is high, PFR is slow, time to UFLS is a concern</a:t>
            </a:r>
          </a:p>
          <a:p>
            <a:pPr marL="0" indent="0">
              <a:buNone/>
            </a:pPr>
            <a:r>
              <a:rPr lang="en-US" sz="1800" b="1" dirty="0" smtClean="0">
                <a:solidFill>
                  <a:srgbClr val="5B6770"/>
                </a:solidFill>
              </a:rPr>
              <a:t>Mitigation</a:t>
            </a:r>
          </a:p>
          <a:p>
            <a:r>
              <a:rPr lang="en-US" sz="1800" dirty="0" smtClean="0">
                <a:solidFill>
                  <a:srgbClr val="5B6770"/>
                </a:solidFill>
              </a:rPr>
              <a:t>Limits largest contingency in real time based on inertia conditions </a:t>
            </a:r>
            <a:endParaRPr lang="en-US" sz="1800" dirty="0">
              <a:solidFill>
                <a:srgbClr val="5B6770"/>
              </a:solidFill>
            </a:endParaRPr>
          </a:p>
          <a:p>
            <a:r>
              <a:rPr lang="en-CA" sz="1800" dirty="0" smtClean="0">
                <a:solidFill>
                  <a:srgbClr val="5B6770"/>
                </a:solidFill>
              </a:rPr>
              <a:t>System </a:t>
            </a:r>
            <a:r>
              <a:rPr lang="en-CA" sz="1800" dirty="0">
                <a:solidFill>
                  <a:srgbClr val="5B6770"/>
                </a:solidFill>
              </a:rPr>
              <a:t>operator </a:t>
            </a:r>
            <a:r>
              <a:rPr lang="en-CA" sz="1800" dirty="0" smtClean="0">
                <a:solidFill>
                  <a:srgbClr val="5B6770"/>
                </a:solidFill>
              </a:rPr>
              <a:t>performs real-time generation re-dispatch or </a:t>
            </a:r>
            <a:r>
              <a:rPr lang="en-CA" sz="1800" dirty="0">
                <a:solidFill>
                  <a:srgbClr val="5B6770"/>
                </a:solidFill>
              </a:rPr>
              <a:t>increases the level of synchronous generation online to ensure the </a:t>
            </a:r>
            <a:r>
              <a:rPr lang="en-CA" sz="1800" dirty="0" smtClean="0">
                <a:solidFill>
                  <a:srgbClr val="5B6770"/>
                </a:solidFill>
              </a:rPr>
              <a:t>limit </a:t>
            </a:r>
            <a:r>
              <a:rPr lang="en-CA" sz="1800" dirty="0">
                <a:solidFill>
                  <a:srgbClr val="5B6770"/>
                </a:solidFill>
              </a:rPr>
              <a:t>is not </a:t>
            </a:r>
            <a:r>
              <a:rPr lang="en-CA" sz="1800" dirty="0" smtClean="0">
                <a:solidFill>
                  <a:srgbClr val="5B6770"/>
                </a:solidFill>
              </a:rPr>
              <a:t>exceeded</a:t>
            </a:r>
          </a:p>
          <a:p>
            <a:r>
              <a:rPr lang="en-CA" sz="1800" dirty="0" smtClean="0">
                <a:solidFill>
                  <a:srgbClr val="5B6770"/>
                </a:solidFill>
              </a:rPr>
              <a:t>Synthetic inertia requirement for all WGRs &gt; 10 </a:t>
            </a:r>
            <a:r>
              <a:rPr lang="en-US" sz="1800" dirty="0" smtClean="0">
                <a:solidFill>
                  <a:srgbClr val="5B6770"/>
                </a:solidFill>
              </a:rPr>
              <a:t>MW</a:t>
            </a:r>
          </a:p>
          <a:p>
            <a:endParaRPr lang="en-US" sz="1800" dirty="0">
              <a:solidFill>
                <a:srgbClr val="5B6770"/>
              </a:solidFill>
            </a:endParaRP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48</a:t>
            </a:fld>
            <a:endParaRPr lang="en-US" dirty="0">
              <a:solidFill>
                <a:srgbClr val="FFFFFF"/>
              </a:solidFill>
            </a:endParaRPr>
          </a:p>
        </p:txBody>
      </p:sp>
    </p:spTree>
    <p:extLst>
      <p:ext uri="{BB962C8B-B14F-4D97-AF65-F5344CB8AC3E}">
        <p14:creationId xmlns:p14="http://schemas.microsoft.com/office/powerpoint/2010/main" val="1002514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HQ “Inertial Response” requirement, 2009</a:t>
            </a:r>
            <a:endParaRPr lang="en-US" dirty="0"/>
          </a:p>
        </p:txBody>
      </p:sp>
      <p:sp>
        <p:nvSpPr>
          <p:cNvPr id="3" name="Content Placeholder 2"/>
          <p:cNvSpPr>
            <a:spLocks noGrp="1"/>
          </p:cNvSpPr>
          <p:nvPr>
            <p:ph idx="1"/>
          </p:nvPr>
        </p:nvSpPr>
        <p:spPr/>
        <p:txBody>
          <a:bodyPr/>
          <a:lstStyle/>
          <a:p>
            <a:r>
              <a:rPr lang="en-US" dirty="0" smtClean="0"/>
              <a:t>Wind power plants &gt;10 MW must be equipped with frequency control system activated during major frequency deviations</a:t>
            </a:r>
          </a:p>
          <a:p>
            <a:endParaRPr lang="en-US" sz="1000" dirty="0"/>
          </a:p>
          <a:p>
            <a:r>
              <a:rPr lang="en-US" dirty="0" smtClean="0"/>
              <a:t>Must reduce frequency deviations at least as much as the inertial response of a synchronous generator with H=3.5 s. </a:t>
            </a:r>
          </a:p>
          <a:p>
            <a:endParaRPr lang="en-US" sz="1000" dirty="0"/>
          </a:p>
          <a:p>
            <a:r>
              <a:rPr lang="en-US" dirty="0" smtClean="0"/>
              <a:t>This target performance is met with 5% increase of active power for 10 s when a large frequency deviation occurs on the power system. </a:t>
            </a:r>
          </a:p>
          <a:p>
            <a:endParaRPr lang="en-US" sz="1000" dirty="0" smtClean="0"/>
          </a:p>
          <a:p>
            <a:r>
              <a:rPr lang="en-US" dirty="0" smtClean="0"/>
              <a:t>Inertial Response (IR) requirement is based on studies with and w/o wind generation on the system </a:t>
            </a:r>
          </a:p>
          <a:p>
            <a:endParaRPr lang="en-US" sz="1000" dirty="0"/>
          </a:p>
          <a:p>
            <a:r>
              <a:rPr lang="en-US" dirty="0" smtClean="0"/>
              <a:t>Criteria: “inertia part” of frequency trace after a disturbance should be the same with and w/o wind </a:t>
            </a:r>
          </a:p>
          <a:p>
            <a:endParaRPr lang="en-US" dirty="0" smtClean="0"/>
          </a:p>
          <a:p>
            <a:r>
              <a:rPr lang="en-US" dirty="0" smtClean="0"/>
              <a:t>Tested different dead-bands,% contribution, time duration of response, % and duration of recovery </a:t>
            </a: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49</a:t>
            </a:fld>
            <a:endParaRPr lang="en-US" dirty="0">
              <a:solidFill>
                <a:srgbClr val="FFFFFF"/>
              </a:solidFill>
            </a:endParaRPr>
          </a:p>
        </p:txBody>
      </p:sp>
      <p:sp>
        <p:nvSpPr>
          <p:cNvPr id="5" name="Rectangle 4"/>
          <p:cNvSpPr/>
          <p:nvPr/>
        </p:nvSpPr>
        <p:spPr>
          <a:xfrm>
            <a:off x="4220922" y="6043475"/>
            <a:ext cx="4923078" cy="430887"/>
          </a:xfrm>
          <a:prstGeom prst="rect">
            <a:avLst/>
          </a:prstGeom>
        </p:spPr>
        <p:txBody>
          <a:bodyPr wrap="square">
            <a:spAutoFit/>
          </a:bodyPr>
          <a:lstStyle/>
          <a:p>
            <a:r>
              <a:rPr lang="en-US" sz="1050" dirty="0" smtClean="0">
                <a:solidFill>
                  <a:srgbClr val="5B6770"/>
                </a:solidFill>
              </a:rPr>
              <a:t>Source</a:t>
            </a:r>
            <a:r>
              <a:rPr lang="en-US" sz="1050" dirty="0">
                <a:solidFill>
                  <a:srgbClr val="5B6770"/>
                </a:solidFill>
              </a:rPr>
              <a:t>: </a:t>
            </a:r>
            <a:r>
              <a:rPr lang="en-US" sz="1050" dirty="0" smtClean="0">
                <a:solidFill>
                  <a:srgbClr val="5B6770"/>
                </a:solidFill>
              </a:rPr>
              <a:t>Transmission Provider Technical Requirements for The Connection of Power Plants to the Hydro Quebec Transmission System, February 2009</a:t>
            </a:r>
            <a:endParaRPr lang="en-US" sz="1050" dirty="0">
              <a:solidFill>
                <a:prstClr val="black"/>
              </a:solidFill>
            </a:endParaRPr>
          </a:p>
        </p:txBody>
      </p:sp>
    </p:spTree>
    <p:extLst>
      <p:ext uri="{BB962C8B-B14F-4D97-AF65-F5344CB8AC3E}">
        <p14:creationId xmlns:p14="http://schemas.microsoft.com/office/powerpoint/2010/main" val="16992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5</a:t>
            </a:fld>
            <a:endParaRPr lang="en-US"/>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05" y="914400"/>
            <a:ext cx="7915275" cy="48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808922" y="2007704"/>
            <a:ext cx="298174" cy="296186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flipV="1">
            <a:off x="1958009" y="2395329"/>
            <a:ext cx="1512004" cy="586409"/>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60945" y="2187645"/>
            <a:ext cx="3734986" cy="1200329"/>
          </a:xfrm>
          <a:prstGeom prst="rect">
            <a:avLst/>
          </a:prstGeom>
          <a:solidFill>
            <a:schemeClr val="bg1"/>
          </a:solidFill>
        </p:spPr>
        <p:txBody>
          <a:bodyPr wrap="square" rtlCol="0">
            <a:spAutoFit/>
          </a:bodyPr>
          <a:lstStyle/>
          <a:p>
            <a:r>
              <a:rPr lang="en-US" dirty="0" smtClean="0">
                <a:solidFill>
                  <a:srgbClr val="FF0000"/>
                </a:solidFill>
              </a:rPr>
              <a:t>Initial rate of change of frequency (</a:t>
            </a:r>
            <a:r>
              <a:rPr lang="en-US" dirty="0" err="1" smtClean="0">
                <a:solidFill>
                  <a:srgbClr val="FF0000"/>
                </a:solidFill>
              </a:rPr>
              <a:t>RoCoF</a:t>
            </a:r>
            <a:r>
              <a:rPr lang="en-US" dirty="0" smtClean="0">
                <a:solidFill>
                  <a:srgbClr val="FF0000"/>
                </a:solidFill>
              </a:rPr>
              <a:t>) prior to any resource response is solely a function of inerti</a:t>
            </a:r>
            <a:r>
              <a:rPr lang="en-US" dirty="0">
                <a:solidFill>
                  <a:srgbClr val="FF0000"/>
                </a:solidFill>
              </a:rPr>
              <a:t>a</a:t>
            </a:r>
          </a:p>
        </p:txBody>
      </p:sp>
    </p:spTree>
    <p:extLst>
      <p:ext uri="{BB962C8B-B14F-4D97-AF65-F5344CB8AC3E}">
        <p14:creationId xmlns:p14="http://schemas.microsoft.com/office/powerpoint/2010/main" val="2295830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HQ event with and without IR</a:t>
            </a:r>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50</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902933" y="1052965"/>
            <a:ext cx="7261934" cy="4752070"/>
          </a:xfrm>
          <a:prstGeom prst="rect">
            <a:avLst/>
          </a:prstGeom>
        </p:spPr>
      </p:pic>
      <p:sp>
        <p:nvSpPr>
          <p:cNvPr id="7" name="Rectangle 6"/>
          <p:cNvSpPr/>
          <p:nvPr/>
        </p:nvSpPr>
        <p:spPr>
          <a:xfrm>
            <a:off x="2807109" y="5956664"/>
            <a:ext cx="4572000" cy="369332"/>
          </a:xfrm>
          <a:prstGeom prst="rect">
            <a:avLst/>
          </a:prstGeom>
        </p:spPr>
        <p:txBody>
          <a:bodyPr>
            <a:spAutoFit/>
          </a:bodyPr>
          <a:lstStyle/>
          <a:p>
            <a:r>
              <a:rPr lang="en-US" dirty="0">
                <a:solidFill>
                  <a:srgbClr val="5B6770"/>
                </a:solidFill>
              </a:rPr>
              <a:t>Source</a:t>
            </a:r>
            <a:r>
              <a:rPr lang="en-US" dirty="0" smtClean="0">
                <a:solidFill>
                  <a:srgbClr val="5B6770"/>
                </a:solidFill>
              </a:rPr>
              <a:t>:</a:t>
            </a:r>
            <a:endParaRPr lang="en-US" dirty="0">
              <a:solidFill>
                <a:prstClr val="black"/>
              </a:solidFill>
            </a:endParaRPr>
          </a:p>
        </p:txBody>
      </p:sp>
    </p:spTree>
    <p:extLst>
      <p:ext uri="{BB962C8B-B14F-4D97-AF65-F5344CB8AC3E}">
        <p14:creationId xmlns:p14="http://schemas.microsoft.com/office/powerpoint/2010/main" val="94008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Updated HQ requirement 2016</a:t>
            </a: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51</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751162" y="1017899"/>
            <a:ext cx="7565476" cy="4822201"/>
          </a:xfrm>
          <a:prstGeom prst="rect">
            <a:avLst/>
          </a:prstGeom>
        </p:spPr>
      </p:pic>
      <p:sp>
        <p:nvSpPr>
          <p:cNvPr id="6" name="Rectangle 5"/>
          <p:cNvSpPr/>
          <p:nvPr/>
        </p:nvSpPr>
        <p:spPr>
          <a:xfrm>
            <a:off x="2564780" y="5919651"/>
            <a:ext cx="6579220"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M. </a:t>
            </a:r>
            <a:r>
              <a:rPr lang="en-US" sz="1000" dirty="0" err="1" smtClean="0">
                <a:solidFill>
                  <a:srgbClr val="5B6770"/>
                </a:solidFill>
              </a:rPr>
              <a:t>Asmine</a:t>
            </a:r>
            <a:r>
              <a:rPr lang="en-US" sz="1000" dirty="0" smtClean="0">
                <a:solidFill>
                  <a:srgbClr val="5B6770"/>
                </a:solidFill>
              </a:rPr>
              <a:t>, C.E. </a:t>
            </a:r>
            <a:r>
              <a:rPr lang="en-US" sz="1000" dirty="0" err="1" smtClean="0">
                <a:solidFill>
                  <a:srgbClr val="5B6770"/>
                </a:solidFill>
              </a:rPr>
              <a:t>Langlois</a:t>
            </a:r>
            <a:r>
              <a:rPr lang="en-US" sz="1000" dirty="0" smtClean="0">
                <a:solidFill>
                  <a:srgbClr val="5B6770"/>
                </a:solidFill>
              </a:rPr>
              <a:t>, N. </a:t>
            </a:r>
            <a:r>
              <a:rPr lang="en-US" sz="1000" dirty="0" err="1" smtClean="0">
                <a:solidFill>
                  <a:srgbClr val="5B6770"/>
                </a:solidFill>
              </a:rPr>
              <a:t>Aubut</a:t>
            </a:r>
            <a:r>
              <a:rPr lang="en-US" sz="1000" dirty="0" smtClean="0">
                <a:solidFill>
                  <a:srgbClr val="5B6770"/>
                </a:solidFill>
              </a:rPr>
              <a:t>, Inertial Response from Wind Power Plants during a Frequency Disturbance at the Hydro-Quebec System – Event Analysis and Validation, International Wind Integration Workshop, 2016</a:t>
            </a:r>
            <a:endParaRPr lang="en-US" sz="1000" dirty="0">
              <a:solidFill>
                <a:prstClr val="black"/>
              </a:solidFill>
            </a:endParaRPr>
          </a:p>
        </p:txBody>
      </p:sp>
    </p:spTree>
    <p:extLst>
      <p:ext uri="{BB962C8B-B14F-4D97-AF65-F5344CB8AC3E}">
        <p14:creationId xmlns:p14="http://schemas.microsoft.com/office/powerpoint/2010/main" val="1748680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IR Contribution Verification by HQ</a:t>
            </a:r>
            <a:endParaRPr lang="en-US" dirty="0"/>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52</a:t>
            </a:fld>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353583" y="855406"/>
            <a:ext cx="8323385" cy="4774672"/>
          </a:xfrm>
          <a:prstGeom prst="rect">
            <a:avLst/>
          </a:prstGeom>
        </p:spPr>
      </p:pic>
      <p:sp>
        <p:nvSpPr>
          <p:cNvPr id="8" name="Rectangle 7"/>
          <p:cNvSpPr/>
          <p:nvPr/>
        </p:nvSpPr>
        <p:spPr>
          <a:xfrm>
            <a:off x="3300761" y="5920033"/>
            <a:ext cx="5843239"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M. </a:t>
            </a:r>
            <a:r>
              <a:rPr lang="en-US" sz="1000" dirty="0" err="1" smtClean="0">
                <a:solidFill>
                  <a:srgbClr val="5B6770"/>
                </a:solidFill>
              </a:rPr>
              <a:t>Asmine</a:t>
            </a:r>
            <a:r>
              <a:rPr lang="en-US" sz="1000" dirty="0" smtClean="0">
                <a:solidFill>
                  <a:srgbClr val="5B6770"/>
                </a:solidFill>
              </a:rPr>
              <a:t>, C.E. </a:t>
            </a:r>
            <a:r>
              <a:rPr lang="en-US" sz="1000" dirty="0" err="1" smtClean="0">
                <a:solidFill>
                  <a:srgbClr val="5B6770"/>
                </a:solidFill>
              </a:rPr>
              <a:t>Langlois</a:t>
            </a:r>
            <a:r>
              <a:rPr lang="en-US" sz="1000" dirty="0" smtClean="0">
                <a:solidFill>
                  <a:srgbClr val="5B6770"/>
                </a:solidFill>
              </a:rPr>
              <a:t>, N. </a:t>
            </a:r>
            <a:r>
              <a:rPr lang="en-US" sz="1000" dirty="0" err="1" smtClean="0">
                <a:solidFill>
                  <a:srgbClr val="5B6770"/>
                </a:solidFill>
              </a:rPr>
              <a:t>Aubut</a:t>
            </a:r>
            <a:r>
              <a:rPr lang="en-US" sz="1000" dirty="0" smtClean="0">
                <a:solidFill>
                  <a:srgbClr val="5B6770"/>
                </a:solidFill>
              </a:rPr>
              <a:t>, Inertial Response from Wind Power Plants during a Frequency Disturbance at the Hydro-Quebec System – Event Analysis and Validation, International Wind Integration Workshop, 2016</a:t>
            </a:r>
            <a:endParaRPr lang="en-US" sz="1000" dirty="0">
              <a:solidFill>
                <a:prstClr val="black"/>
              </a:solidFill>
            </a:endParaRPr>
          </a:p>
        </p:txBody>
      </p:sp>
    </p:spTree>
    <p:extLst>
      <p:ext uri="{BB962C8B-B14F-4D97-AF65-F5344CB8AC3E}">
        <p14:creationId xmlns:p14="http://schemas.microsoft.com/office/powerpoint/2010/main" val="1061010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IR Measurements vs Simulation</a:t>
            </a:r>
            <a:endParaRPr lang="en-US" dirty="0"/>
          </a:p>
        </p:txBody>
      </p:sp>
      <p:pic>
        <p:nvPicPr>
          <p:cNvPr id="5" name="Content Placeholder 4"/>
          <p:cNvPicPr>
            <a:picLocks noGrp="1" noChangeAspect="1"/>
          </p:cNvPicPr>
          <p:nvPr>
            <p:ph idx="1"/>
          </p:nvPr>
        </p:nvPicPr>
        <p:blipFill>
          <a:blip r:embed="rId3"/>
          <a:stretch>
            <a:fillRect/>
          </a:stretch>
        </p:blipFill>
        <p:spPr>
          <a:xfrm>
            <a:off x="304800" y="859536"/>
            <a:ext cx="8534400" cy="4741322"/>
          </a:xfrm>
          <a:prstGeom prst="rect">
            <a:avLst/>
          </a:prstGeom>
        </p:spPr>
      </p:pic>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53</a:t>
            </a:fld>
            <a:endParaRPr lang="en-US" dirty="0">
              <a:solidFill>
                <a:srgbClr val="FFFFFF"/>
              </a:solidFill>
            </a:endParaRPr>
          </a:p>
        </p:txBody>
      </p:sp>
      <p:sp>
        <p:nvSpPr>
          <p:cNvPr id="7" name="Rectangle 6"/>
          <p:cNvSpPr/>
          <p:nvPr/>
        </p:nvSpPr>
        <p:spPr>
          <a:xfrm>
            <a:off x="3770041" y="5916431"/>
            <a:ext cx="5373959"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M. </a:t>
            </a:r>
            <a:r>
              <a:rPr lang="en-US" sz="1000" dirty="0" err="1" smtClean="0">
                <a:solidFill>
                  <a:srgbClr val="5B6770"/>
                </a:solidFill>
              </a:rPr>
              <a:t>Asmine</a:t>
            </a:r>
            <a:r>
              <a:rPr lang="en-US" sz="1000" dirty="0" smtClean="0">
                <a:solidFill>
                  <a:srgbClr val="5B6770"/>
                </a:solidFill>
              </a:rPr>
              <a:t>, C.E. </a:t>
            </a:r>
            <a:r>
              <a:rPr lang="en-US" sz="1000" dirty="0" err="1" smtClean="0">
                <a:solidFill>
                  <a:srgbClr val="5B6770"/>
                </a:solidFill>
              </a:rPr>
              <a:t>Langlois</a:t>
            </a:r>
            <a:r>
              <a:rPr lang="en-US" sz="1000" dirty="0" smtClean="0">
                <a:solidFill>
                  <a:srgbClr val="5B6770"/>
                </a:solidFill>
              </a:rPr>
              <a:t>, N. </a:t>
            </a:r>
            <a:r>
              <a:rPr lang="en-US" sz="1000" dirty="0" err="1" smtClean="0">
                <a:solidFill>
                  <a:srgbClr val="5B6770"/>
                </a:solidFill>
              </a:rPr>
              <a:t>Aubut</a:t>
            </a:r>
            <a:r>
              <a:rPr lang="en-US" sz="1000" dirty="0" smtClean="0">
                <a:solidFill>
                  <a:srgbClr val="5B6770"/>
                </a:solidFill>
              </a:rPr>
              <a:t>, Inertial Response from Wind Power Plants during a Frequency Disturbance at the Hydro-Quebec System – Event Analysis and Validation, International Wind Integration Workshop, 2016</a:t>
            </a:r>
            <a:endParaRPr lang="en-US" sz="1000" dirty="0">
              <a:solidFill>
                <a:prstClr val="black"/>
              </a:solidFill>
            </a:endParaRPr>
          </a:p>
        </p:txBody>
      </p:sp>
    </p:spTree>
    <p:extLst>
      <p:ext uri="{BB962C8B-B14F-4D97-AF65-F5344CB8AC3E}">
        <p14:creationId xmlns:p14="http://schemas.microsoft.com/office/powerpoint/2010/main" val="1621131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Simulation Results</a:t>
            </a:r>
            <a:endParaRPr lang="en-US" dirty="0"/>
          </a:p>
        </p:txBody>
      </p:sp>
      <p:pic>
        <p:nvPicPr>
          <p:cNvPr id="5" name="Content Placeholder 4"/>
          <p:cNvPicPr>
            <a:picLocks noGrp="1" noChangeAspect="1"/>
          </p:cNvPicPr>
          <p:nvPr>
            <p:ph idx="1"/>
          </p:nvPr>
        </p:nvPicPr>
        <p:blipFill>
          <a:blip r:embed="rId3"/>
          <a:stretch>
            <a:fillRect/>
          </a:stretch>
        </p:blipFill>
        <p:spPr>
          <a:xfrm>
            <a:off x="304800" y="859536"/>
            <a:ext cx="8534400" cy="4564430"/>
          </a:xfrm>
          <a:prstGeom prst="rect">
            <a:avLst/>
          </a:prstGeom>
        </p:spPr>
      </p:pic>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54</a:t>
            </a:fld>
            <a:endParaRPr lang="en-US" dirty="0">
              <a:solidFill>
                <a:srgbClr val="FFFFFF"/>
              </a:solidFill>
            </a:endParaRPr>
          </a:p>
        </p:txBody>
      </p:sp>
      <p:sp>
        <p:nvSpPr>
          <p:cNvPr id="7" name="Rectangle 6"/>
          <p:cNvSpPr/>
          <p:nvPr/>
        </p:nvSpPr>
        <p:spPr>
          <a:xfrm>
            <a:off x="3813717" y="5920838"/>
            <a:ext cx="5330283"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M. </a:t>
            </a:r>
            <a:r>
              <a:rPr lang="en-US" sz="1000" dirty="0" err="1" smtClean="0">
                <a:solidFill>
                  <a:srgbClr val="5B6770"/>
                </a:solidFill>
              </a:rPr>
              <a:t>Asmine</a:t>
            </a:r>
            <a:r>
              <a:rPr lang="en-US" sz="1000" dirty="0" smtClean="0">
                <a:solidFill>
                  <a:srgbClr val="5B6770"/>
                </a:solidFill>
              </a:rPr>
              <a:t>, C.E. </a:t>
            </a:r>
            <a:r>
              <a:rPr lang="en-US" sz="1000" dirty="0" err="1" smtClean="0">
                <a:solidFill>
                  <a:srgbClr val="5B6770"/>
                </a:solidFill>
              </a:rPr>
              <a:t>Langlois</a:t>
            </a:r>
            <a:r>
              <a:rPr lang="en-US" sz="1000" dirty="0" smtClean="0">
                <a:solidFill>
                  <a:srgbClr val="5B6770"/>
                </a:solidFill>
              </a:rPr>
              <a:t>, N. </a:t>
            </a:r>
            <a:r>
              <a:rPr lang="en-US" sz="1000" dirty="0" err="1" smtClean="0">
                <a:solidFill>
                  <a:srgbClr val="5B6770"/>
                </a:solidFill>
              </a:rPr>
              <a:t>Aubut</a:t>
            </a:r>
            <a:r>
              <a:rPr lang="en-US" sz="1000" dirty="0" smtClean="0">
                <a:solidFill>
                  <a:srgbClr val="5B6770"/>
                </a:solidFill>
              </a:rPr>
              <a:t>, Inertial Response from Wind Power Plants during a Frequency Disturbance at the Hydro-Quebec System – Event Analysis and Validation, International Wind Integration Workshop, 2016</a:t>
            </a:r>
            <a:endParaRPr lang="en-US" sz="1000" dirty="0">
              <a:solidFill>
                <a:prstClr val="black"/>
              </a:solidFill>
            </a:endParaRPr>
          </a:p>
        </p:txBody>
      </p:sp>
    </p:spTree>
    <p:extLst>
      <p:ext uri="{BB962C8B-B14F-4D97-AF65-F5344CB8AC3E}">
        <p14:creationId xmlns:p14="http://schemas.microsoft.com/office/powerpoint/2010/main" val="1524090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Stress test</a:t>
            </a:r>
            <a:endParaRPr lang="en-US" dirty="0"/>
          </a:p>
        </p:txBody>
      </p:sp>
      <p:sp>
        <p:nvSpPr>
          <p:cNvPr id="3" name="Content Placeholder 2"/>
          <p:cNvSpPr>
            <a:spLocks noGrp="1"/>
          </p:cNvSpPr>
          <p:nvPr>
            <p:ph idx="1"/>
          </p:nvPr>
        </p:nvSpPr>
        <p:spPr/>
        <p:txBody>
          <a:bodyPr/>
          <a:lstStyle/>
          <a:p>
            <a:r>
              <a:rPr lang="en-US" dirty="0" smtClean="0"/>
              <a:t>Next test is low load, low inertia, 3300 MW of wind, </a:t>
            </a:r>
          </a:p>
          <a:p>
            <a:r>
              <a:rPr lang="en-US" dirty="0" smtClean="0"/>
              <a:t>Without IR nadir is below UFLS trigger. </a:t>
            </a:r>
          </a:p>
          <a:p>
            <a:r>
              <a:rPr lang="en-US" dirty="0" smtClean="0"/>
              <a:t>Second nadir interplays with additional UFLS protection and causes UFLS even in the case with IR.  </a:t>
            </a:r>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55</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907073" y="2472682"/>
            <a:ext cx="7253654" cy="3090900"/>
          </a:xfrm>
          <a:prstGeom prst="rect">
            <a:avLst/>
          </a:prstGeom>
        </p:spPr>
      </p:pic>
      <p:sp>
        <p:nvSpPr>
          <p:cNvPr id="8" name="Rectangle 7"/>
          <p:cNvSpPr/>
          <p:nvPr/>
        </p:nvSpPr>
        <p:spPr>
          <a:xfrm>
            <a:off x="4527395" y="5919750"/>
            <a:ext cx="4616605" cy="553998"/>
          </a:xfrm>
          <a:prstGeom prst="rect">
            <a:avLst/>
          </a:prstGeom>
        </p:spPr>
        <p:txBody>
          <a:bodyPr wrap="square">
            <a:spAutoFit/>
          </a:bodyPr>
          <a:lstStyle/>
          <a:p>
            <a:r>
              <a:rPr lang="en-US" sz="1000" dirty="0" smtClean="0">
                <a:solidFill>
                  <a:srgbClr val="5B6770"/>
                </a:solidFill>
              </a:rPr>
              <a:t>Source</a:t>
            </a:r>
            <a:r>
              <a:rPr lang="en-US" sz="1000" dirty="0">
                <a:solidFill>
                  <a:srgbClr val="5B6770"/>
                </a:solidFill>
              </a:rPr>
              <a:t>: </a:t>
            </a:r>
            <a:r>
              <a:rPr lang="en-US" sz="1000" dirty="0" smtClean="0">
                <a:solidFill>
                  <a:srgbClr val="5B6770"/>
                </a:solidFill>
              </a:rPr>
              <a:t>M. </a:t>
            </a:r>
            <a:r>
              <a:rPr lang="en-US" sz="1000" dirty="0" err="1" smtClean="0">
                <a:solidFill>
                  <a:srgbClr val="5B6770"/>
                </a:solidFill>
              </a:rPr>
              <a:t>Asmine</a:t>
            </a:r>
            <a:r>
              <a:rPr lang="en-US" sz="1000" dirty="0" smtClean="0">
                <a:solidFill>
                  <a:srgbClr val="5B6770"/>
                </a:solidFill>
              </a:rPr>
              <a:t>, C.E. </a:t>
            </a:r>
            <a:r>
              <a:rPr lang="en-US" sz="1000" dirty="0" err="1" smtClean="0">
                <a:solidFill>
                  <a:srgbClr val="5B6770"/>
                </a:solidFill>
              </a:rPr>
              <a:t>Langlois</a:t>
            </a:r>
            <a:r>
              <a:rPr lang="en-US" sz="1000" dirty="0" smtClean="0">
                <a:solidFill>
                  <a:srgbClr val="5B6770"/>
                </a:solidFill>
              </a:rPr>
              <a:t>, N. </a:t>
            </a:r>
            <a:r>
              <a:rPr lang="en-US" sz="1000" dirty="0" err="1" smtClean="0">
                <a:solidFill>
                  <a:srgbClr val="5B6770"/>
                </a:solidFill>
              </a:rPr>
              <a:t>Aubut</a:t>
            </a:r>
            <a:r>
              <a:rPr lang="en-US" sz="1000" dirty="0" smtClean="0">
                <a:solidFill>
                  <a:srgbClr val="5B6770"/>
                </a:solidFill>
              </a:rPr>
              <a:t>, Inertial Response from Wind Power Plants during a Frequency Disturbance at the Hydro-Quebec System – Event Analysis and Validation, International Wind Integration Workshop, 2016</a:t>
            </a:r>
            <a:endParaRPr lang="en-US" sz="1000" dirty="0">
              <a:solidFill>
                <a:prstClr val="black"/>
              </a:solidFill>
            </a:endParaRPr>
          </a:p>
        </p:txBody>
      </p:sp>
    </p:spTree>
    <p:extLst>
      <p:ext uri="{BB962C8B-B14F-4D97-AF65-F5344CB8AC3E}">
        <p14:creationId xmlns:p14="http://schemas.microsoft.com/office/powerpoint/2010/main" val="3629696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Conclusions from HQ study </a:t>
            </a:r>
            <a:endParaRPr lang="en-US" dirty="0"/>
          </a:p>
        </p:txBody>
      </p:sp>
      <p:sp>
        <p:nvSpPr>
          <p:cNvPr id="3" name="Content Placeholder 2"/>
          <p:cNvSpPr>
            <a:spLocks noGrp="1"/>
          </p:cNvSpPr>
          <p:nvPr>
            <p:ph idx="1"/>
          </p:nvPr>
        </p:nvSpPr>
        <p:spPr/>
        <p:txBody>
          <a:bodyPr/>
          <a:lstStyle/>
          <a:p>
            <a:r>
              <a:rPr lang="en-US" dirty="0" smtClean="0"/>
              <a:t>IR from WTGs during </a:t>
            </a:r>
            <a:r>
              <a:rPr lang="en-US" dirty="0" err="1"/>
              <a:t>underfrequency</a:t>
            </a:r>
            <a:r>
              <a:rPr lang="en-US" dirty="0"/>
              <a:t> events </a:t>
            </a:r>
            <a:r>
              <a:rPr lang="en-US" dirty="0" smtClean="0"/>
              <a:t>has </a:t>
            </a:r>
            <a:r>
              <a:rPr lang="en-US" dirty="0"/>
              <a:t>an impact on the </a:t>
            </a:r>
            <a:r>
              <a:rPr lang="en-US" dirty="0" smtClean="0"/>
              <a:t>HQ </a:t>
            </a:r>
            <a:r>
              <a:rPr lang="en-US" dirty="0"/>
              <a:t>frequency dynamics </a:t>
            </a:r>
            <a:endParaRPr lang="en-US" dirty="0" smtClean="0"/>
          </a:p>
          <a:p>
            <a:endParaRPr lang="en-US" sz="1000" dirty="0"/>
          </a:p>
          <a:p>
            <a:r>
              <a:rPr lang="en-US" dirty="0" smtClean="0"/>
              <a:t>Good </a:t>
            </a:r>
            <a:r>
              <a:rPr lang="en-US" dirty="0"/>
              <a:t>fit between measurements and </a:t>
            </a:r>
            <a:r>
              <a:rPr lang="en-US" dirty="0" smtClean="0"/>
              <a:t>simulations was achieved  </a:t>
            </a:r>
          </a:p>
          <a:p>
            <a:endParaRPr lang="en-US" sz="1000" dirty="0"/>
          </a:p>
          <a:p>
            <a:r>
              <a:rPr lang="en-US" dirty="0" smtClean="0"/>
              <a:t>Both </a:t>
            </a:r>
            <a:r>
              <a:rPr lang="en-US" dirty="0" err="1"/>
              <a:t>Enercon</a:t>
            </a:r>
            <a:r>
              <a:rPr lang="en-US" dirty="0"/>
              <a:t> and </a:t>
            </a:r>
            <a:r>
              <a:rPr lang="en-US" dirty="0" err="1"/>
              <a:t>Senvion</a:t>
            </a:r>
            <a:r>
              <a:rPr lang="en-US" dirty="0"/>
              <a:t> WTGs meet the intent of the initial requirements </a:t>
            </a:r>
            <a:endParaRPr lang="en-US" dirty="0" smtClean="0"/>
          </a:p>
          <a:p>
            <a:endParaRPr lang="en-US" sz="1000" dirty="0"/>
          </a:p>
          <a:p>
            <a:r>
              <a:rPr lang="en-US" dirty="0" smtClean="0"/>
              <a:t>A </a:t>
            </a:r>
            <a:r>
              <a:rPr lang="en-US" dirty="0"/>
              <a:t>trade-off is needed to take maximum benefits from the IR </a:t>
            </a:r>
          </a:p>
          <a:p>
            <a:pPr marL="0" indent="0">
              <a:buNone/>
            </a:pPr>
            <a:r>
              <a:rPr lang="en-US" dirty="0" smtClean="0"/>
              <a:t>	– </a:t>
            </a:r>
            <a:r>
              <a:rPr lang="en-US" sz="1600" dirty="0" smtClean="0"/>
              <a:t>improved </a:t>
            </a:r>
            <a:r>
              <a:rPr lang="en-US" sz="1600" dirty="0"/>
              <a:t>frequency nadir with more power contribution </a:t>
            </a:r>
          </a:p>
          <a:p>
            <a:pPr marL="0" indent="0">
              <a:buNone/>
            </a:pPr>
            <a:r>
              <a:rPr lang="en-US" sz="1600" dirty="0" smtClean="0"/>
              <a:t>	– delayed </a:t>
            </a:r>
            <a:r>
              <a:rPr lang="en-US" sz="1600" dirty="0"/>
              <a:t>frequency recovery due to the recovery phase </a:t>
            </a:r>
            <a:endParaRPr lang="en-US" sz="1600" dirty="0" smtClean="0"/>
          </a:p>
          <a:p>
            <a:pPr marL="0" indent="0">
              <a:buNone/>
            </a:pPr>
            <a:endParaRPr lang="en-US" sz="1000" dirty="0" smtClean="0"/>
          </a:p>
          <a:p>
            <a:r>
              <a:rPr lang="en-US" dirty="0" smtClean="0"/>
              <a:t>A </a:t>
            </a:r>
            <a:r>
              <a:rPr lang="en-US" dirty="0"/>
              <a:t>moderate and slow recovery phase is more suitable than a deep and fast power reduction </a:t>
            </a:r>
            <a:endParaRPr lang="en-US" dirty="0" smtClean="0"/>
          </a:p>
          <a:p>
            <a:endParaRPr lang="en-US" sz="1000" dirty="0"/>
          </a:p>
          <a:p>
            <a:r>
              <a:rPr lang="en-US" dirty="0" err="1" smtClean="0"/>
              <a:t>Enercon</a:t>
            </a:r>
            <a:r>
              <a:rPr lang="en-US" dirty="0" smtClean="0"/>
              <a:t> </a:t>
            </a:r>
            <a:r>
              <a:rPr lang="en-US" dirty="0"/>
              <a:t>is in the process of </a:t>
            </a:r>
            <a:r>
              <a:rPr lang="en-US" dirty="0" smtClean="0"/>
              <a:t>improving </a:t>
            </a:r>
            <a:r>
              <a:rPr lang="en-US" dirty="0"/>
              <a:t>its Inertia Emulation control </a:t>
            </a:r>
            <a:endParaRPr lang="en-US" dirty="0" smtClean="0"/>
          </a:p>
          <a:p>
            <a:endParaRPr lang="en-US" sz="1000" dirty="0"/>
          </a:p>
          <a:p>
            <a:r>
              <a:rPr lang="en-US" dirty="0"/>
              <a:t>HQ also have developed validation and testing for </a:t>
            </a:r>
            <a:r>
              <a:rPr lang="en-US" dirty="0" smtClean="0"/>
              <a:t>IBFR</a:t>
            </a:r>
          </a:p>
          <a:p>
            <a:endParaRPr lang="en-US" sz="1000" dirty="0" smtClean="0"/>
          </a:p>
          <a:p>
            <a:r>
              <a:rPr lang="en-US" dirty="0" smtClean="0"/>
              <a:t>Additionally, HQ </a:t>
            </a:r>
            <a:r>
              <a:rPr lang="en-US" dirty="0"/>
              <a:t>considers taking advantage of smart loads and storage </a:t>
            </a:r>
            <a:endParaRPr lang="en-US" dirty="0" smtClean="0"/>
          </a:p>
          <a:p>
            <a:pPr marL="0" indent="0">
              <a:buNone/>
            </a:pPr>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56</a:t>
            </a:fld>
            <a:endParaRPr lang="en-US" dirty="0">
              <a:solidFill>
                <a:srgbClr val="FFFFFF"/>
              </a:solidFill>
            </a:endParaRPr>
          </a:p>
        </p:txBody>
      </p:sp>
    </p:spTree>
    <p:extLst>
      <p:ext uri="{BB962C8B-B14F-4D97-AF65-F5344CB8AC3E}">
        <p14:creationId xmlns:p14="http://schemas.microsoft.com/office/powerpoint/2010/main" val="364386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IESO, Facts</a:t>
            </a:r>
            <a:endParaRPr lang="en-US" dirty="0"/>
          </a:p>
        </p:txBody>
      </p:sp>
      <p:sp>
        <p:nvSpPr>
          <p:cNvPr id="3" name="Content Placeholder 2"/>
          <p:cNvSpPr>
            <a:spLocks noGrp="1"/>
          </p:cNvSpPr>
          <p:nvPr>
            <p:ph idx="1"/>
          </p:nvPr>
        </p:nvSpPr>
        <p:spPr/>
        <p:txBody>
          <a:bodyPr/>
          <a:lstStyle/>
          <a:p>
            <a:pPr marL="0" indent="0">
              <a:buNone/>
            </a:pPr>
            <a:r>
              <a:rPr lang="en-US" b="1" dirty="0">
                <a:solidFill>
                  <a:srgbClr val="5B6770"/>
                </a:solidFill>
              </a:rPr>
              <a:t>Facts</a:t>
            </a:r>
          </a:p>
          <a:p>
            <a:r>
              <a:rPr lang="en-CA" dirty="0"/>
              <a:t>HVDC connection with Hydro Quebec, AC tie lines with Eastern Interconnection</a:t>
            </a:r>
            <a:endParaRPr lang="en-US" dirty="0"/>
          </a:p>
          <a:p>
            <a:r>
              <a:rPr lang="en-CA" dirty="0"/>
              <a:t>Peak Load of 21,786 MW in 2017 </a:t>
            </a:r>
            <a:endParaRPr lang="en-US" dirty="0"/>
          </a:p>
          <a:p>
            <a:r>
              <a:rPr lang="en-CA" dirty="0"/>
              <a:t>20% of installed capacity is transmission connected wind, 2.2% is embedded wind, </a:t>
            </a:r>
          </a:p>
          <a:p>
            <a:r>
              <a:rPr lang="en-CA" dirty="0"/>
              <a:t>1.7% transmission connected solar and 8.5% embedded solar</a:t>
            </a:r>
            <a:endParaRPr lang="en-US" dirty="0"/>
          </a:p>
          <a:p>
            <a:r>
              <a:rPr lang="en-CA" dirty="0"/>
              <a:t> 23% of installed capacity is nuclear which makes up almost all of the baseload supply. Units all have good inertia constants</a:t>
            </a:r>
            <a:endParaRPr lang="en-US" dirty="0"/>
          </a:p>
          <a:p>
            <a:r>
              <a:rPr lang="en-CA" dirty="0"/>
              <a:t>System inertia currently not monitored, no requirements for minimum inertia</a:t>
            </a:r>
            <a:endParaRPr lang="en-US" dirty="0"/>
          </a:p>
          <a:p>
            <a:r>
              <a:rPr lang="en-CA" dirty="0"/>
              <a:t>RCC = 4500 MW for the Eastern Interconnection</a:t>
            </a:r>
          </a:p>
          <a:p>
            <a:pPr marL="0" indent="0">
              <a:buNone/>
            </a:pPr>
            <a:r>
              <a:rPr lang="en-CA" b="1" dirty="0">
                <a:solidFill>
                  <a:srgbClr val="5B6770"/>
                </a:solidFill>
              </a:rPr>
              <a:t>Concerns</a:t>
            </a:r>
            <a:endParaRPr lang="en-US" b="1" dirty="0">
              <a:solidFill>
                <a:srgbClr val="5B6770"/>
              </a:solidFill>
            </a:endParaRPr>
          </a:p>
          <a:p>
            <a:r>
              <a:rPr lang="en-CA" dirty="0"/>
              <a:t>No inertia or frequency related concerns at this time </a:t>
            </a:r>
            <a:endParaRPr lang="en-US" dirty="0"/>
          </a:p>
          <a:p>
            <a:pPr marL="0" indent="0">
              <a:buNone/>
            </a:pPr>
            <a:r>
              <a:rPr lang="en-CA" b="1" dirty="0">
                <a:solidFill>
                  <a:srgbClr val="5B6770"/>
                </a:solidFill>
              </a:rPr>
              <a:t>Mitigation</a:t>
            </a:r>
            <a:endParaRPr lang="en-US" b="1" dirty="0">
              <a:solidFill>
                <a:srgbClr val="5B6770"/>
              </a:solidFill>
            </a:endParaRPr>
          </a:p>
          <a:p>
            <a:r>
              <a:rPr lang="en-CA" dirty="0"/>
              <a:t> Inertia emulation required for all transmission connected WTGs </a:t>
            </a:r>
            <a:endParaRPr lang="en-US" dirty="0"/>
          </a:p>
          <a:p>
            <a:pPr marL="0" indent="0">
              <a:buNone/>
            </a:pPr>
            <a:endParaRPr lang="en-US" sz="1800" dirty="0">
              <a:solidFill>
                <a:srgbClr val="5B6770"/>
              </a:solidFill>
            </a:endParaRP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57</a:t>
            </a:fld>
            <a:endParaRPr lang="en-US" dirty="0">
              <a:solidFill>
                <a:srgbClr val="FFFFFF"/>
              </a:solidFill>
            </a:endParaRPr>
          </a:p>
        </p:txBody>
      </p:sp>
    </p:spTree>
    <p:extLst>
      <p:ext uri="{BB962C8B-B14F-4D97-AF65-F5344CB8AC3E}">
        <p14:creationId xmlns:p14="http://schemas.microsoft.com/office/powerpoint/2010/main" val="372390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IESO requirement</a:t>
            </a:r>
            <a:endParaRPr lang="en-US" dirty="0"/>
          </a:p>
        </p:txBody>
      </p:sp>
      <p:sp>
        <p:nvSpPr>
          <p:cNvPr id="3" name="Content Placeholder 2"/>
          <p:cNvSpPr>
            <a:spLocks noGrp="1"/>
          </p:cNvSpPr>
          <p:nvPr>
            <p:ph idx="1"/>
          </p:nvPr>
        </p:nvSpPr>
        <p:spPr/>
        <p:txBody>
          <a:bodyPr/>
          <a:lstStyle/>
          <a:p>
            <a:r>
              <a:rPr lang="en-US" dirty="0" smtClean="0"/>
              <a:t>Wind turbines are required to </a:t>
            </a:r>
            <a:r>
              <a:rPr lang="en-US" dirty="0"/>
              <a:t>provide a temporary boost in active </a:t>
            </a:r>
            <a:r>
              <a:rPr lang="en-US" dirty="0" smtClean="0"/>
              <a:t>power (from stored rotating energy) during severe frequency decline.</a:t>
            </a:r>
          </a:p>
          <a:p>
            <a:endParaRPr lang="en-US" sz="1000" dirty="0" smtClean="0"/>
          </a:p>
          <a:p>
            <a:r>
              <a:rPr lang="en-US" dirty="0" smtClean="0"/>
              <a:t>No </a:t>
            </a:r>
            <a:r>
              <a:rPr lang="en-US" dirty="0"/>
              <a:t>capability for a sustained increase in active power </a:t>
            </a:r>
            <a:r>
              <a:rPr lang="en-US" dirty="0" smtClean="0"/>
              <a:t>is required, i.e. no </a:t>
            </a:r>
            <a:r>
              <a:rPr lang="en-US" dirty="0"/>
              <a:t>need to continually “spill” wind</a:t>
            </a:r>
            <a:r>
              <a:rPr lang="en-US" dirty="0" smtClean="0"/>
              <a:t>.</a:t>
            </a:r>
          </a:p>
          <a:p>
            <a:endParaRPr lang="en-US" sz="1000" dirty="0" smtClean="0"/>
          </a:p>
          <a:p>
            <a:r>
              <a:rPr lang="en-US" dirty="0" smtClean="0"/>
              <a:t>Functional </a:t>
            </a:r>
            <a:r>
              <a:rPr lang="en-US" dirty="0"/>
              <a:t>requirements for this feature are as follows: </a:t>
            </a:r>
          </a:p>
          <a:p>
            <a:pPr marL="461963" indent="-176213">
              <a:buFont typeface="Arial" panose="020B0604020202020204" pitchFamily="34" charset="0"/>
              <a:buChar char="−"/>
            </a:pPr>
            <a:r>
              <a:rPr lang="en-US" dirty="0" smtClean="0"/>
              <a:t>The </a:t>
            </a:r>
            <a:r>
              <a:rPr lang="en-US" dirty="0"/>
              <a:t>active power boost shall be triggered </a:t>
            </a:r>
            <a:r>
              <a:rPr lang="en-US" dirty="0" smtClean="0"/>
              <a:t>at &lt; 59.7 </a:t>
            </a:r>
            <a:r>
              <a:rPr lang="en-US" dirty="0"/>
              <a:t>Hz. </a:t>
            </a:r>
          </a:p>
          <a:p>
            <a:pPr marL="461963" indent="-176213">
              <a:buFont typeface="Arial" panose="020B0604020202020204" pitchFamily="34" charset="0"/>
              <a:buChar char="−"/>
            </a:pPr>
            <a:r>
              <a:rPr lang="en-US" dirty="0" smtClean="0"/>
              <a:t>The </a:t>
            </a:r>
            <a:r>
              <a:rPr lang="en-US" dirty="0"/>
              <a:t>boost activation time </a:t>
            </a:r>
            <a:r>
              <a:rPr lang="en-US" dirty="0" smtClean="0"/>
              <a:t>&lt;1 </a:t>
            </a:r>
            <a:r>
              <a:rPr lang="en-US" dirty="0"/>
              <a:t>second. </a:t>
            </a:r>
          </a:p>
          <a:p>
            <a:pPr marL="461963" indent="-176213">
              <a:buFont typeface="Arial" panose="020B0604020202020204" pitchFamily="34" charset="0"/>
              <a:buChar char="−"/>
            </a:pPr>
            <a:r>
              <a:rPr lang="en-US" dirty="0" smtClean="0"/>
              <a:t>The </a:t>
            </a:r>
            <a:r>
              <a:rPr lang="en-US" dirty="0"/>
              <a:t>boost </a:t>
            </a:r>
            <a:r>
              <a:rPr lang="en-US" dirty="0" smtClean="0"/>
              <a:t>must be &gt;10</a:t>
            </a:r>
            <a:r>
              <a:rPr lang="en-US" dirty="0"/>
              <a:t>% of pre-trigger active power. </a:t>
            </a:r>
          </a:p>
          <a:p>
            <a:pPr marL="461963" indent="-176213">
              <a:buFont typeface="Arial" panose="020B0604020202020204" pitchFamily="34" charset="0"/>
              <a:buChar char="−"/>
            </a:pPr>
            <a:r>
              <a:rPr lang="en-US" dirty="0" smtClean="0"/>
              <a:t>The </a:t>
            </a:r>
            <a:r>
              <a:rPr lang="en-US" dirty="0"/>
              <a:t>boost shall last </a:t>
            </a:r>
            <a:r>
              <a:rPr lang="en-US" dirty="0" smtClean="0"/>
              <a:t>≥ 10 </a:t>
            </a:r>
            <a:r>
              <a:rPr lang="en-US" dirty="0"/>
              <a:t>seconds </a:t>
            </a:r>
            <a:r>
              <a:rPr lang="en-US" dirty="0" smtClean="0"/>
              <a:t>for  f&lt; 59.964 </a:t>
            </a:r>
            <a:r>
              <a:rPr lang="en-US" dirty="0"/>
              <a:t>Hz. </a:t>
            </a:r>
          </a:p>
          <a:p>
            <a:pPr marL="461963" indent="-176213">
              <a:buFont typeface="Arial" panose="020B0604020202020204" pitchFamily="34" charset="0"/>
              <a:buChar char="−"/>
            </a:pPr>
            <a:r>
              <a:rPr lang="en-US" dirty="0" smtClean="0"/>
              <a:t>The </a:t>
            </a:r>
            <a:r>
              <a:rPr lang="en-US" dirty="0"/>
              <a:t>boost shall be cancelled if </a:t>
            </a:r>
            <a:r>
              <a:rPr lang="en-US" dirty="0" smtClean="0"/>
              <a:t>f &gt; 59.964 </a:t>
            </a:r>
            <a:r>
              <a:rPr lang="en-US" dirty="0"/>
              <a:t>Hz. </a:t>
            </a:r>
          </a:p>
          <a:p>
            <a:pPr marL="461963" indent="-176213">
              <a:buFont typeface="Arial" panose="020B0604020202020204" pitchFamily="34" charset="0"/>
              <a:buChar char="−"/>
            </a:pPr>
            <a:r>
              <a:rPr lang="en-US" dirty="0" smtClean="0"/>
              <a:t>The </a:t>
            </a:r>
            <a:r>
              <a:rPr lang="en-US" dirty="0"/>
              <a:t>rate of energy withdrawn </a:t>
            </a:r>
            <a:r>
              <a:rPr lang="en-US" dirty="0" smtClean="0"/>
              <a:t>during recovery must be </a:t>
            </a:r>
            <a:r>
              <a:rPr lang="en-US" dirty="0"/>
              <a:t>less than the rate of energy injected </a:t>
            </a:r>
            <a:r>
              <a:rPr lang="en-US" dirty="0" smtClean="0"/>
              <a:t>during </a:t>
            </a:r>
            <a:r>
              <a:rPr lang="en-US" dirty="0"/>
              <a:t>the active power boost. </a:t>
            </a:r>
          </a:p>
          <a:p>
            <a:pPr marL="461963" indent="-176213">
              <a:buFont typeface="Arial" panose="020B0604020202020204" pitchFamily="34" charset="0"/>
              <a:buChar char="−"/>
            </a:pPr>
            <a:r>
              <a:rPr lang="en-US" dirty="0" smtClean="0"/>
              <a:t>Following </a:t>
            </a:r>
            <a:r>
              <a:rPr lang="en-US" dirty="0"/>
              <a:t>an activation, the </a:t>
            </a:r>
            <a:r>
              <a:rPr lang="en-US" dirty="0" smtClean="0"/>
              <a:t>capability </a:t>
            </a:r>
            <a:r>
              <a:rPr lang="en-US" dirty="0"/>
              <a:t>shall be available again within 30 </a:t>
            </a:r>
            <a:r>
              <a:rPr lang="en-US" dirty="0" smtClean="0"/>
              <a:t>min</a:t>
            </a:r>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58</a:t>
            </a:fld>
            <a:endParaRPr lang="en-US" dirty="0">
              <a:solidFill>
                <a:srgbClr val="FFFFFF"/>
              </a:solidFill>
            </a:endParaRPr>
          </a:p>
        </p:txBody>
      </p:sp>
      <p:sp>
        <p:nvSpPr>
          <p:cNvPr id="5" name="Rectangle 4"/>
          <p:cNvSpPr/>
          <p:nvPr/>
        </p:nvSpPr>
        <p:spPr>
          <a:xfrm>
            <a:off x="5441138" y="6071350"/>
            <a:ext cx="3702862" cy="400110"/>
          </a:xfrm>
          <a:prstGeom prst="rect">
            <a:avLst/>
          </a:prstGeom>
        </p:spPr>
        <p:txBody>
          <a:bodyPr wrap="square">
            <a:spAutoFit/>
          </a:bodyPr>
          <a:lstStyle/>
          <a:p>
            <a:r>
              <a:rPr lang="en-US" sz="1000" dirty="0">
                <a:solidFill>
                  <a:srgbClr val="5B6770"/>
                </a:solidFill>
              </a:rPr>
              <a:t>Source: </a:t>
            </a:r>
            <a:r>
              <a:rPr lang="en-US" sz="1000" dirty="0" smtClean="0">
                <a:solidFill>
                  <a:srgbClr val="5B6770"/>
                </a:solidFill>
              </a:rPr>
              <a:t>IESO Requirements, Market Manual 2: Market Administration. Part 2.20: Performance Validation, Dec. 2016</a:t>
            </a:r>
            <a:endParaRPr lang="en-US" sz="1000" dirty="0">
              <a:solidFill>
                <a:prstClr val="black"/>
              </a:solidFill>
            </a:endParaRPr>
          </a:p>
        </p:txBody>
      </p:sp>
    </p:spTree>
    <p:extLst>
      <p:ext uri="{BB962C8B-B14F-4D97-AF65-F5344CB8AC3E}">
        <p14:creationId xmlns:p14="http://schemas.microsoft.com/office/powerpoint/2010/main" val="392641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800" dirty="0" smtClean="0"/>
              <a:t>IESO requirement, Representative Responses</a:t>
            </a:r>
            <a:endParaRPr lang="en-US" sz="2800"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59</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524650" y="855406"/>
            <a:ext cx="6094700" cy="5295771"/>
          </a:xfrm>
          <a:prstGeom prst="rect">
            <a:avLst/>
          </a:prstGeom>
        </p:spPr>
      </p:pic>
      <p:cxnSp>
        <p:nvCxnSpPr>
          <p:cNvPr id="7" name="Straight Arrow Connector 6"/>
          <p:cNvCxnSpPr/>
          <p:nvPr/>
        </p:nvCxnSpPr>
        <p:spPr>
          <a:xfrm flipH="1" flipV="1">
            <a:off x="5024761" y="2192784"/>
            <a:ext cx="985422" cy="1189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95019" y="3288268"/>
            <a:ext cx="4444181" cy="584775"/>
          </a:xfrm>
          <a:prstGeom prst="rect">
            <a:avLst/>
          </a:prstGeom>
          <a:noFill/>
        </p:spPr>
        <p:txBody>
          <a:bodyPr wrap="square" rtlCol="0">
            <a:spAutoFit/>
          </a:bodyPr>
          <a:lstStyle/>
          <a:p>
            <a:r>
              <a:rPr lang="en-US" sz="1600" dirty="0">
                <a:solidFill>
                  <a:srgbClr val="5B6770"/>
                </a:solidFill>
              </a:rPr>
              <a:t>GE: Limiting recovery power increases the time and energy needed to recover! </a:t>
            </a:r>
          </a:p>
        </p:txBody>
      </p:sp>
      <p:sp>
        <p:nvSpPr>
          <p:cNvPr id="8" name="Rectangle 7"/>
          <p:cNvSpPr/>
          <p:nvPr/>
        </p:nvSpPr>
        <p:spPr>
          <a:xfrm>
            <a:off x="462116" y="5959617"/>
            <a:ext cx="8295968" cy="276999"/>
          </a:xfrm>
          <a:prstGeom prst="rect">
            <a:avLst/>
          </a:prstGeom>
        </p:spPr>
        <p:txBody>
          <a:bodyPr wrap="square">
            <a:spAutoFit/>
          </a:bodyPr>
          <a:lstStyle/>
          <a:p>
            <a:r>
              <a:rPr lang="en-US" sz="1200" dirty="0">
                <a:solidFill>
                  <a:srgbClr val="5B6770"/>
                </a:solidFill>
              </a:rPr>
              <a:t>Source</a:t>
            </a:r>
            <a:r>
              <a:rPr lang="en-US" sz="1200" dirty="0" smtClean="0">
                <a:solidFill>
                  <a:srgbClr val="5B6770"/>
                </a:solidFill>
              </a:rPr>
              <a:t>:</a:t>
            </a:r>
            <a:endParaRPr lang="en-US" sz="1200" dirty="0">
              <a:solidFill>
                <a:prstClr val="black"/>
              </a:solidFill>
            </a:endParaRPr>
          </a:p>
        </p:txBody>
      </p:sp>
    </p:spTree>
    <p:extLst>
      <p:ext uri="{BB962C8B-B14F-4D97-AF65-F5344CB8AC3E}">
        <p14:creationId xmlns:p14="http://schemas.microsoft.com/office/powerpoint/2010/main" val="100560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05" y="914400"/>
            <a:ext cx="7915275" cy="48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54996" y="2903136"/>
            <a:ext cx="4056351" cy="646331"/>
          </a:xfrm>
          <a:prstGeom prst="rect">
            <a:avLst/>
          </a:prstGeom>
          <a:solidFill>
            <a:schemeClr val="bg1"/>
          </a:solidFill>
        </p:spPr>
        <p:txBody>
          <a:bodyPr wrap="square" rtlCol="0">
            <a:spAutoFit/>
          </a:bodyPr>
          <a:lstStyle/>
          <a:p>
            <a:r>
              <a:rPr lang="en-US" dirty="0" smtClean="0">
                <a:solidFill>
                  <a:srgbClr val="FF0000"/>
                </a:solidFill>
              </a:rPr>
              <a:t>Slope of the </a:t>
            </a:r>
            <a:r>
              <a:rPr lang="en-US" dirty="0" err="1" smtClean="0">
                <a:solidFill>
                  <a:srgbClr val="FF0000"/>
                </a:solidFill>
              </a:rPr>
              <a:t>RoCoF</a:t>
            </a:r>
            <a:r>
              <a:rPr lang="en-US" dirty="0" smtClean="0">
                <a:solidFill>
                  <a:srgbClr val="FF0000"/>
                </a:solidFill>
              </a:rPr>
              <a:t> line changes due to resources’ response</a:t>
            </a:r>
            <a:endParaRPr lang="en-US" dirty="0">
              <a:solidFill>
                <a:srgbClr val="FF0000"/>
              </a:solidFill>
            </a:endParaRPr>
          </a:p>
        </p:txBody>
      </p:sp>
      <p:sp>
        <p:nvSpPr>
          <p:cNvPr id="2" name="Left Brace 1"/>
          <p:cNvSpPr/>
          <p:nvPr/>
        </p:nvSpPr>
        <p:spPr>
          <a:xfrm rot="5400000">
            <a:off x="3600451" y="2157640"/>
            <a:ext cx="407505" cy="322525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1885323" y="4180393"/>
            <a:ext cx="369673" cy="74711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91578" y="5075238"/>
            <a:ext cx="1446475" cy="759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08130" y="4271527"/>
            <a:ext cx="955414" cy="47195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92114" y="3933008"/>
            <a:ext cx="1634148" cy="23278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593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A</a:t>
            </a:r>
            <a:r>
              <a:rPr lang="en-US" dirty="0" smtClean="0"/>
              <a:t>ESO, Facts</a:t>
            </a:r>
            <a:endParaRPr lang="en-US" dirty="0"/>
          </a:p>
        </p:txBody>
      </p:sp>
      <p:sp>
        <p:nvSpPr>
          <p:cNvPr id="3" name="Content Placeholder 2"/>
          <p:cNvSpPr>
            <a:spLocks noGrp="1"/>
          </p:cNvSpPr>
          <p:nvPr>
            <p:ph idx="1"/>
          </p:nvPr>
        </p:nvSpPr>
        <p:spPr/>
        <p:txBody>
          <a:bodyPr/>
          <a:lstStyle/>
          <a:p>
            <a:pPr marL="0" indent="0">
              <a:buNone/>
            </a:pPr>
            <a:r>
              <a:rPr lang="en-US" b="1" dirty="0">
                <a:solidFill>
                  <a:srgbClr val="5B6770"/>
                </a:solidFill>
              </a:rPr>
              <a:t>Facts</a:t>
            </a:r>
          </a:p>
          <a:p>
            <a:r>
              <a:rPr lang="en-US" dirty="0">
                <a:solidFill>
                  <a:srgbClr val="5B6770"/>
                </a:solidFill>
              </a:rPr>
              <a:t>Two AC tie lines with WECC (AC, 1500 MW) and Saskatchewan (DC, 150 MW)</a:t>
            </a:r>
          </a:p>
          <a:p>
            <a:r>
              <a:rPr lang="en-US" dirty="0">
                <a:solidFill>
                  <a:srgbClr val="5B6770"/>
                </a:solidFill>
              </a:rPr>
              <a:t>Peak Demand 11.6 GW</a:t>
            </a:r>
          </a:p>
          <a:p>
            <a:r>
              <a:rPr lang="en-US" dirty="0">
                <a:solidFill>
                  <a:srgbClr val="5B6770"/>
                </a:solidFill>
              </a:rPr>
              <a:t>1.5 GW of wind generation</a:t>
            </a:r>
          </a:p>
          <a:p>
            <a:r>
              <a:rPr lang="en-US" dirty="0">
                <a:solidFill>
                  <a:srgbClr val="5B6770"/>
                </a:solidFill>
              </a:rPr>
              <a:t>Loss of Alberta – BC and Montana tie line trip due to generator trip in AESO</a:t>
            </a:r>
          </a:p>
          <a:p>
            <a:pPr marL="0" indent="0">
              <a:buNone/>
            </a:pPr>
            <a:endParaRPr lang="en-US" sz="1000" dirty="0">
              <a:solidFill>
                <a:srgbClr val="5B6770"/>
              </a:solidFill>
            </a:endParaRPr>
          </a:p>
          <a:p>
            <a:pPr marL="0" indent="0">
              <a:buNone/>
            </a:pPr>
            <a:r>
              <a:rPr lang="en-US" b="1" dirty="0">
                <a:solidFill>
                  <a:srgbClr val="5B6770"/>
                </a:solidFill>
              </a:rPr>
              <a:t>Concerns</a:t>
            </a:r>
          </a:p>
          <a:p>
            <a:r>
              <a:rPr lang="en-US" dirty="0">
                <a:solidFill>
                  <a:srgbClr val="5B6770"/>
                </a:solidFill>
              </a:rPr>
              <a:t>Expects 5000 MW of additional renewables by 2030</a:t>
            </a:r>
          </a:p>
          <a:p>
            <a:r>
              <a:rPr lang="en-US" dirty="0">
                <a:solidFill>
                  <a:srgbClr val="5B6770"/>
                </a:solidFill>
              </a:rPr>
              <a:t>Expects 6300 MW of coal retirements, concern with increased size of Most Severe Single Largest Contingency (MSSC)</a:t>
            </a:r>
          </a:p>
          <a:p>
            <a:endParaRPr lang="en-US" sz="1000" b="1" dirty="0">
              <a:solidFill>
                <a:srgbClr val="5B6770"/>
              </a:solidFill>
            </a:endParaRPr>
          </a:p>
          <a:p>
            <a:pPr marL="0" indent="0">
              <a:buNone/>
            </a:pPr>
            <a:r>
              <a:rPr lang="en-US" b="1" dirty="0">
                <a:solidFill>
                  <a:srgbClr val="5B6770"/>
                </a:solidFill>
              </a:rPr>
              <a:t>Mitigation</a:t>
            </a:r>
          </a:p>
          <a:p>
            <a:r>
              <a:rPr lang="en-US" dirty="0">
                <a:solidFill>
                  <a:srgbClr val="5B6770"/>
                </a:solidFill>
              </a:rPr>
              <a:t>Limits MSSC in real time to avoid overloading (and tripping interconnectors),</a:t>
            </a:r>
          </a:p>
          <a:p>
            <a:r>
              <a:rPr lang="en-US" dirty="0">
                <a:solidFill>
                  <a:srgbClr val="5B6770"/>
                </a:solidFill>
              </a:rPr>
              <a:t>Conducted a future-looking study investigating need for IBFR requirement for wind generation</a:t>
            </a:r>
          </a:p>
          <a:p>
            <a:pPr marL="0" indent="0">
              <a:buNone/>
            </a:pPr>
            <a:endParaRPr lang="en-US" sz="1800" dirty="0">
              <a:solidFill>
                <a:srgbClr val="5B6770"/>
              </a:solidFill>
            </a:endParaRPr>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60</a:t>
            </a:fld>
            <a:endParaRPr lang="en-US" dirty="0">
              <a:solidFill>
                <a:srgbClr val="FFFFFF"/>
              </a:solidFill>
            </a:endParaRPr>
          </a:p>
        </p:txBody>
      </p:sp>
    </p:spTree>
    <p:extLst>
      <p:ext uri="{BB962C8B-B14F-4D97-AF65-F5344CB8AC3E}">
        <p14:creationId xmlns:p14="http://schemas.microsoft.com/office/powerpoint/2010/main" val="1220349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AESO Evaluation</a:t>
            </a:r>
            <a:endParaRPr lang="en-US" dirty="0"/>
          </a:p>
        </p:txBody>
      </p:sp>
      <p:sp>
        <p:nvSpPr>
          <p:cNvPr id="3" name="Content Placeholder 2"/>
          <p:cNvSpPr>
            <a:spLocks noGrp="1"/>
          </p:cNvSpPr>
          <p:nvPr>
            <p:ph idx="1"/>
          </p:nvPr>
        </p:nvSpPr>
        <p:spPr/>
        <p:txBody>
          <a:bodyPr/>
          <a:lstStyle/>
          <a:p>
            <a:r>
              <a:rPr lang="en-US" dirty="0" smtClean="0"/>
              <a:t>IBFR may improve frequency performance depending on settings and system conditions</a:t>
            </a:r>
          </a:p>
          <a:p>
            <a:endParaRPr lang="en-US" sz="1000" dirty="0" smtClean="0"/>
          </a:p>
          <a:p>
            <a:r>
              <a:rPr lang="en-US" dirty="0" smtClean="0"/>
              <a:t>In the recovery stage of IBFR second nadir lower than initial nadir is </a:t>
            </a:r>
            <a:r>
              <a:rPr lang="en-US" dirty="0"/>
              <a:t>observed in the </a:t>
            </a:r>
            <a:r>
              <a:rPr lang="en-US" dirty="0" smtClean="0"/>
              <a:t>simulations in certain operating states </a:t>
            </a:r>
          </a:p>
          <a:p>
            <a:endParaRPr lang="en-US" sz="1000" dirty="0" smtClean="0"/>
          </a:p>
          <a:p>
            <a:r>
              <a:rPr lang="en-US" dirty="0" smtClean="0"/>
              <a:t>Only few WTG manufacturers offer this capability, a requirement for IBFR may obstruct otherwise economic projects.</a:t>
            </a:r>
          </a:p>
          <a:p>
            <a:endParaRPr lang="en-US" sz="1000" dirty="0" smtClean="0"/>
          </a:p>
          <a:p>
            <a:r>
              <a:rPr lang="en-US" dirty="0" smtClean="0"/>
              <a:t>Coordination of IBFR is advantageous but increases complexity at interconnection stage and performance testing</a:t>
            </a:r>
          </a:p>
          <a:p>
            <a:endParaRPr lang="en-US" sz="1000" dirty="0" smtClean="0"/>
          </a:p>
          <a:p>
            <a:r>
              <a:rPr lang="en-US" dirty="0" smtClean="0"/>
              <a:t>Settings cannot be uniform because IBFR implementation is differs by manufacturer. Performance evaluation is an issue. </a:t>
            </a:r>
          </a:p>
          <a:p>
            <a:endParaRPr lang="en-US" sz="1000" dirty="0" smtClean="0"/>
          </a:p>
          <a:p>
            <a:r>
              <a:rPr lang="en-US" dirty="0" smtClean="0"/>
              <a:t>Other </a:t>
            </a:r>
            <a:r>
              <a:rPr lang="en-US" dirty="0"/>
              <a:t>remediation will still be required, e.g. </a:t>
            </a:r>
            <a:r>
              <a:rPr lang="en-US" dirty="0" smtClean="0"/>
              <a:t>fast frequency response. </a:t>
            </a:r>
            <a:r>
              <a:rPr lang="en-US" dirty="0"/>
              <a:t>With other remediation in place </a:t>
            </a:r>
            <a:r>
              <a:rPr lang="en-US" dirty="0" smtClean="0"/>
              <a:t>IBFR is </a:t>
            </a:r>
            <a:r>
              <a:rPr lang="en-US" dirty="0"/>
              <a:t>not </a:t>
            </a:r>
            <a:r>
              <a:rPr lang="en-US" dirty="0" smtClean="0"/>
              <a:t>necessary in AESO system. </a:t>
            </a:r>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61</a:t>
            </a:fld>
            <a:endParaRPr lang="en-US" dirty="0">
              <a:solidFill>
                <a:srgbClr val="FFFFFF"/>
              </a:solidFill>
            </a:endParaRPr>
          </a:p>
        </p:txBody>
      </p:sp>
      <p:sp>
        <p:nvSpPr>
          <p:cNvPr id="5" name="Rectangle 4"/>
          <p:cNvSpPr/>
          <p:nvPr/>
        </p:nvSpPr>
        <p:spPr>
          <a:xfrm>
            <a:off x="5047785" y="6231931"/>
            <a:ext cx="4096215" cy="246221"/>
          </a:xfrm>
          <a:prstGeom prst="rect">
            <a:avLst/>
          </a:prstGeom>
        </p:spPr>
        <p:txBody>
          <a:bodyPr wrap="square">
            <a:spAutoFit/>
          </a:bodyPr>
          <a:lstStyle/>
          <a:p>
            <a:r>
              <a:rPr lang="en-US" sz="1000" dirty="0">
                <a:solidFill>
                  <a:srgbClr val="5B6770"/>
                </a:solidFill>
              </a:rPr>
              <a:t>Source: </a:t>
            </a:r>
            <a:r>
              <a:rPr lang="en-US" sz="1000" dirty="0" smtClean="0">
                <a:solidFill>
                  <a:srgbClr val="5B6770"/>
                </a:solidFill>
              </a:rPr>
              <a:t>AESO, Recommendations on Synthetic Inertia, August 2016 </a:t>
            </a:r>
            <a:endParaRPr lang="en-US" sz="1000" dirty="0">
              <a:solidFill>
                <a:prstClr val="black"/>
              </a:solidFill>
            </a:endParaRPr>
          </a:p>
        </p:txBody>
      </p:sp>
    </p:spTree>
    <p:extLst>
      <p:ext uri="{BB962C8B-B14F-4D97-AF65-F5344CB8AC3E}">
        <p14:creationId xmlns:p14="http://schemas.microsoft.com/office/powerpoint/2010/main" val="1480035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400" dirty="0" smtClean="0"/>
              <a:t>GE: Important Considerations for IBFR Specifications</a:t>
            </a:r>
            <a:endParaRPr lang="en-US" sz="2400" dirty="0"/>
          </a:p>
        </p:txBody>
      </p:sp>
      <p:sp>
        <p:nvSpPr>
          <p:cNvPr id="3" name="Content Placeholder 2"/>
          <p:cNvSpPr>
            <a:spLocks noGrp="1"/>
          </p:cNvSpPr>
          <p:nvPr>
            <p:ph idx="1"/>
          </p:nvPr>
        </p:nvSpPr>
        <p:spPr/>
        <p:txBody>
          <a:bodyPr/>
          <a:lstStyle/>
          <a:p>
            <a:r>
              <a:rPr lang="en-US" dirty="0" smtClean="0"/>
              <a:t>Specification of minimum turbine power below which inertial response is not required</a:t>
            </a:r>
          </a:p>
          <a:p>
            <a:endParaRPr lang="en-US" sz="1000" dirty="0" smtClean="0"/>
          </a:p>
          <a:p>
            <a:r>
              <a:rPr lang="en-US" dirty="0" smtClean="0"/>
              <a:t>Specification of preferred interactions/priority with other plant controls</a:t>
            </a:r>
          </a:p>
          <a:p>
            <a:endParaRPr lang="en-US" sz="1000" dirty="0" smtClean="0"/>
          </a:p>
          <a:p>
            <a:r>
              <a:rPr lang="en-US" dirty="0" smtClean="0"/>
              <a:t>Not specified to be identical with synchronous machine</a:t>
            </a:r>
          </a:p>
          <a:p>
            <a:endParaRPr lang="en-US" sz="1000" dirty="0" smtClean="0"/>
          </a:p>
          <a:p>
            <a:r>
              <a:rPr lang="en-US" dirty="0" smtClean="0"/>
              <a:t>Not specified to be identical in all operating conditions </a:t>
            </a:r>
          </a:p>
          <a:p>
            <a:endParaRPr lang="en-US" sz="1000" dirty="0" smtClean="0"/>
          </a:p>
          <a:p>
            <a:r>
              <a:rPr lang="en-US" dirty="0" smtClean="0"/>
              <a:t>Not specified to be exactly reproducible with individual turbine tests</a:t>
            </a:r>
          </a:p>
          <a:p>
            <a:endParaRPr lang="en-US" sz="1000" dirty="0" smtClean="0"/>
          </a:p>
          <a:p>
            <a:r>
              <a:rPr lang="en-US" dirty="0"/>
              <a:t>Not specified to </a:t>
            </a:r>
            <a:r>
              <a:rPr lang="en-US" dirty="0" smtClean="0"/>
              <a:t>be energy neutral for all events</a:t>
            </a:r>
          </a:p>
          <a:p>
            <a:endParaRPr lang="en-US" sz="1000" dirty="0" smtClean="0"/>
          </a:p>
          <a:p>
            <a:r>
              <a:rPr lang="en-US" dirty="0" smtClean="0"/>
              <a:t>Not overly prescriptive or putting impossible recovery constraints</a:t>
            </a:r>
          </a:p>
          <a:p>
            <a:endParaRPr lang="en-US" sz="1000" dirty="0" smtClean="0"/>
          </a:p>
          <a:p>
            <a:r>
              <a:rPr lang="en-US" dirty="0" smtClean="0"/>
              <a:t>Not require energy delivery beyond that necessary to improve the frequency nadir. </a:t>
            </a:r>
          </a:p>
          <a:p>
            <a:endParaRPr lang="en-US" dirty="0" smtClean="0"/>
          </a:p>
          <a:p>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62</a:t>
            </a:fld>
            <a:endParaRPr lang="en-US" dirty="0">
              <a:solidFill>
                <a:srgbClr val="FFFFFF"/>
              </a:solidFill>
            </a:endParaRPr>
          </a:p>
        </p:txBody>
      </p:sp>
      <p:sp>
        <p:nvSpPr>
          <p:cNvPr id="6" name="Rectangle 5"/>
          <p:cNvSpPr/>
          <p:nvPr/>
        </p:nvSpPr>
        <p:spPr>
          <a:xfrm>
            <a:off x="4919816" y="6072911"/>
            <a:ext cx="4224184" cy="400110"/>
          </a:xfrm>
          <a:prstGeom prst="rect">
            <a:avLst/>
          </a:prstGeom>
        </p:spPr>
        <p:txBody>
          <a:bodyPr wrap="square">
            <a:spAutoFit/>
          </a:bodyPr>
          <a:lstStyle/>
          <a:p>
            <a:r>
              <a:rPr lang="en-US" sz="1000" dirty="0">
                <a:solidFill>
                  <a:srgbClr val="5B6770"/>
                </a:solidFill>
              </a:rPr>
              <a:t>Source: GE Energy Consulting, Technology Capabilities for Fast Frequency Response, prepared for AEMO, March 2017</a:t>
            </a:r>
            <a:endParaRPr lang="en-US" sz="1000" dirty="0">
              <a:solidFill>
                <a:prstClr val="black"/>
              </a:solidFill>
            </a:endParaRPr>
          </a:p>
        </p:txBody>
      </p:sp>
    </p:spTree>
    <p:extLst>
      <p:ext uri="{BB962C8B-B14F-4D97-AF65-F5344CB8AC3E}">
        <p14:creationId xmlns:p14="http://schemas.microsoft.com/office/powerpoint/2010/main" val="2821518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UCD Research</a:t>
            </a:r>
            <a:endParaRPr lang="en-US" dirty="0"/>
          </a:p>
        </p:txBody>
      </p:sp>
      <p:sp>
        <p:nvSpPr>
          <p:cNvPr id="8" name="Content Placeholder 7"/>
          <p:cNvSpPr>
            <a:spLocks noGrp="1"/>
          </p:cNvSpPr>
          <p:nvPr>
            <p:ph idx="1"/>
          </p:nvPr>
        </p:nvSpPr>
        <p:spPr/>
        <p:txBody>
          <a:bodyPr/>
          <a:lstStyle/>
          <a:p>
            <a:r>
              <a:rPr lang="en-US" dirty="0" smtClean="0"/>
              <a:t>At the end of 2014-2015 University College Dublin analyzed IBFR potential of ERCOT system, using 2013 generation data, 11 GW of installed capacity, assuming all of it is IBFR capable</a:t>
            </a:r>
          </a:p>
          <a:p>
            <a:endParaRPr lang="en-US" sz="1000" dirty="0" smtClean="0"/>
          </a:p>
          <a:p>
            <a:r>
              <a:rPr lang="en-US" dirty="0" smtClean="0"/>
              <a:t>With IBFR active power boost of  5% of installed capacity, maximum power injection achievable from all WGRs was 550 MW</a:t>
            </a:r>
          </a:p>
          <a:p>
            <a:endParaRPr lang="en-US" sz="1000" dirty="0" smtClean="0"/>
          </a:p>
          <a:p>
            <a:r>
              <a:rPr lang="en-US" dirty="0" smtClean="0"/>
              <a:t>At wind generation levels ≥ 35% of installed capacity between 50-100% of IBFR potential is available (225-550MW)</a:t>
            </a:r>
          </a:p>
          <a:p>
            <a:endParaRPr lang="en-US" sz="1000" dirty="0" smtClean="0"/>
          </a:p>
          <a:p>
            <a:r>
              <a:rPr lang="en-US" dirty="0" smtClean="0"/>
              <a:t>Recovery energy is never 0 and is highest at WGRs output 50-80% of installed capacity. </a:t>
            </a:r>
          </a:p>
          <a:p>
            <a:endParaRPr lang="en-US" sz="1000" dirty="0" smtClean="0"/>
          </a:p>
          <a:p>
            <a:r>
              <a:rPr lang="en-US" dirty="0" smtClean="0"/>
              <a:t>Parameter tuning is important and optimal parameters depend on system conditions</a:t>
            </a:r>
          </a:p>
          <a:p>
            <a:endParaRPr lang="en-US" sz="1000" dirty="0" smtClean="0"/>
          </a:p>
          <a:p>
            <a:r>
              <a:rPr lang="en-US" dirty="0" smtClean="0"/>
              <a:t>Tuning process is a trade off between raising initial frequency nadir and avoiding/reducing second frequency dip</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a:prstGeom prst="rect">
            <a:avLst/>
          </a:prstGeom>
        </p:spPr>
        <p:txBody>
          <a:bodyPr/>
          <a:lstStyle/>
          <a:p>
            <a:fld id="{1D93BD3E-1E9A-4970-A6F7-E7AC52762E0C}" type="slidenum">
              <a:rPr lang="en-US" smtClean="0">
                <a:solidFill>
                  <a:srgbClr val="FFFFFF"/>
                </a:solidFill>
              </a:rPr>
              <a:pPr/>
              <a:t>63</a:t>
            </a:fld>
            <a:endParaRPr lang="en-US" dirty="0">
              <a:solidFill>
                <a:srgbClr val="FFFFFF"/>
              </a:solidFill>
            </a:endParaRPr>
          </a:p>
        </p:txBody>
      </p:sp>
    </p:spTree>
    <p:extLst>
      <p:ext uri="{BB962C8B-B14F-4D97-AF65-F5344CB8AC3E}">
        <p14:creationId xmlns:p14="http://schemas.microsoft.com/office/powerpoint/2010/main" val="1673972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64</a:t>
            </a:fld>
            <a:endParaRPr lang="en-US">
              <a:solidFill>
                <a:srgbClr val="FFFFFF"/>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8827225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p:txBody>
      </p:sp>
      <p:sp>
        <p:nvSpPr>
          <p:cNvPr id="4" name="Text Placeholder 3"/>
          <p:cNvSpPr>
            <a:spLocks noGrp="1"/>
          </p:cNvSpPr>
          <p:nvPr>
            <p:ph type="body" sz="quarter" idx="10"/>
          </p:nvPr>
        </p:nvSpPr>
        <p:spPr/>
        <p:txBody>
          <a:bodyPr/>
          <a:lstStyle/>
          <a:p>
            <a:r>
              <a:rPr lang="en-US" dirty="0" err="1" smtClean="0"/>
              <a:t>Pengwei</a:t>
            </a:r>
            <a:r>
              <a:rPr lang="en-US" dirty="0" smtClean="0"/>
              <a:t> Du</a:t>
            </a:r>
          </a:p>
          <a:p>
            <a:r>
              <a:rPr lang="en-US" dirty="0" smtClean="0"/>
              <a:t>Operations Planning</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3200" dirty="0" smtClean="0"/>
              <a:t>ERCOT </a:t>
            </a:r>
            <a:r>
              <a:rPr lang="en-US" sz="3200" dirty="0"/>
              <a:t>Wind Fleet’s </a:t>
            </a:r>
            <a:r>
              <a:rPr lang="en-US" sz="3200" dirty="0" smtClean="0"/>
              <a:t>Capability To Provide Emulated Inertia Response</a:t>
            </a:r>
            <a:endParaRPr lang="en-US" sz="3200" dirty="0"/>
          </a:p>
        </p:txBody>
      </p:sp>
    </p:spTree>
    <p:extLst>
      <p:ext uri="{BB962C8B-B14F-4D97-AF65-F5344CB8AC3E}">
        <p14:creationId xmlns:p14="http://schemas.microsoft.com/office/powerpoint/2010/main" val="2422934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kern="0" dirty="0"/>
              <a:t>Wind Emulated Inertia RFI </a:t>
            </a:r>
            <a:r>
              <a:rPr lang="en-US" kern="0" dirty="0" smtClean="0"/>
              <a:t>was issued </a:t>
            </a:r>
            <a:r>
              <a:rPr lang="en-US" kern="0" dirty="0"/>
              <a:t>in 2015 </a:t>
            </a:r>
          </a:p>
          <a:p>
            <a:pPr lvl="1"/>
            <a:r>
              <a:rPr lang="en-US" kern="0" dirty="0"/>
              <a:t>146 Wind Generators with a total wind capacity of </a:t>
            </a:r>
            <a:r>
              <a:rPr lang="en-US" kern="0" dirty="0" smtClean="0"/>
              <a:t>17,194 </a:t>
            </a:r>
            <a:r>
              <a:rPr lang="en-US" kern="0" dirty="0"/>
              <a:t>MW responded to Wind Emulated Inertia </a:t>
            </a:r>
            <a:r>
              <a:rPr lang="en-US" kern="0" dirty="0" err="1"/>
              <a:t>RFI</a:t>
            </a:r>
            <a:endParaRPr lang="en-US" kern="0" dirty="0"/>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66</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593200" y="2304792"/>
            <a:ext cx="3865199" cy="3859102"/>
          </a:xfrm>
          <a:prstGeom prst="rect">
            <a:avLst/>
          </a:prstGeom>
        </p:spPr>
      </p:pic>
      <p:pic>
        <p:nvPicPr>
          <p:cNvPr id="6" name="Picture 5"/>
          <p:cNvPicPr>
            <a:picLocks noChangeAspect="1"/>
          </p:cNvPicPr>
          <p:nvPr/>
        </p:nvPicPr>
        <p:blipFill>
          <a:blip r:embed="rId3"/>
          <a:stretch>
            <a:fillRect/>
          </a:stretch>
        </p:blipFill>
        <p:spPr>
          <a:xfrm>
            <a:off x="4811769" y="2310888"/>
            <a:ext cx="3865199" cy="3853006"/>
          </a:xfrm>
          <a:prstGeom prst="rect">
            <a:avLst/>
          </a:prstGeom>
        </p:spPr>
      </p:pic>
    </p:spTree>
    <p:extLst>
      <p:ext uri="{BB962C8B-B14F-4D97-AF65-F5344CB8AC3E}">
        <p14:creationId xmlns:p14="http://schemas.microsoft.com/office/powerpoint/2010/main" val="2971251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Survey Response Summary</a:t>
            </a:r>
            <a:endParaRPr lang="en-US" dirty="0"/>
          </a:p>
        </p:txBody>
      </p:sp>
      <p:sp>
        <p:nvSpPr>
          <p:cNvPr id="8" name="Content Placeholder 7"/>
          <p:cNvSpPr>
            <a:spLocks noGrp="1"/>
          </p:cNvSpPr>
          <p:nvPr>
            <p:ph idx="1"/>
          </p:nvPr>
        </p:nvSpPr>
        <p:spPr/>
        <p:txBody>
          <a:bodyPr>
            <a:noAutofit/>
          </a:bodyPr>
          <a:lstStyle/>
          <a:p>
            <a:r>
              <a:rPr lang="en-US" kern="0" dirty="0" smtClean="0"/>
              <a:t>Are there currently any Wind Generators (WGRs) that currently provide Emulated Inertia Response (EIR) in ERCOT? </a:t>
            </a:r>
          </a:p>
          <a:p>
            <a:pPr lvl="1"/>
            <a:r>
              <a:rPr lang="en-US" dirty="0"/>
              <a:t>None of the 146 WGRs have this capability.</a:t>
            </a:r>
          </a:p>
          <a:p>
            <a:endParaRPr lang="en-US" dirty="0" smtClean="0"/>
          </a:p>
          <a:p>
            <a:r>
              <a:rPr lang="en-US" dirty="0" smtClean="0"/>
              <a:t>How </a:t>
            </a:r>
            <a:r>
              <a:rPr lang="en-US" dirty="0"/>
              <a:t>many WGRs have the capability installed and are able to activate it?</a:t>
            </a:r>
          </a:p>
          <a:p>
            <a:pPr lvl="1"/>
            <a:r>
              <a:rPr lang="en-US" dirty="0"/>
              <a:t>27 </a:t>
            </a:r>
            <a:r>
              <a:rPr lang="en-US" dirty="0" smtClean="0"/>
              <a:t>(</a:t>
            </a:r>
            <a:r>
              <a:rPr lang="en-US" dirty="0"/>
              <a:t>all GE type turbines) have the capability to provide EIR.</a:t>
            </a:r>
          </a:p>
          <a:p>
            <a:pPr lvl="2"/>
            <a:r>
              <a:rPr lang="en-US" sz="1400" dirty="0" smtClean="0"/>
              <a:t>Will </a:t>
            </a:r>
            <a:r>
              <a:rPr lang="en-US" sz="1400" dirty="0"/>
              <a:t>require a software upgrade and a testing period.  </a:t>
            </a:r>
          </a:p>
          <a:p>
            <a:pPr lvl="2"/>
            <a:r>
              <a:rPr lang="en-US" sz="1400" dirty="0"/>
              <a:t>Downtime of the WGR is estimated to be less than 4 hours.</a:t>
            </a:r>
          </a:p>
          <a:p>
            <a:pPr lvl="2"/>
            <a:r>
              <a:rPr lang="en-US" sz="1400" dirty="0"/>
              <a:t>Is an OEM/commercial offering at a cost to the wind farm.</a:t>
            </a:r>
          </a:p>
          <a:p>
            <a:pPr lvl="1"/>
            <a:r>
              <a:rPr lang="en-US" dirty="0" smtClean="0"/>
              <a:t>88 do </a:t>
            </a:r>
            <a:r>
              <a:rPr lang="en-US" dirty="0"/>
              <a:t>not yet have the capability to provide EIR.</a:t>
            </a:r>
          </a:p>
          <a:p>
            <a:pPr lvl="2"/>
            <a:r>
              <a:rPr lang="en-US" sz="1400" dirty="0"/>
              <a:t>Either the WGR cannot physically provide EIR, or</a:t>
            </a:r>
          </a:p>
          <a:p>
            <a:pPr lvl="2"/>
            <a:r>
              <a:rPr lang="en-US" sz="1400" dirty="0"/>
              <a:t>Would require hardware/software upgrades, down-time, and money.</a:t>
            </a:r>
          </a:p>
          <a:p>
            <a:pPr lvl="1"/>
            <a:r>
              <a:rPr lang="en-US" dirty="0" smtClean="0"/>
              <a:t>31 do </a:t>
            </a:r>
            <a:r>
              <a:rPr lang="en-US" dirty="0"/>
              <a:t>not know whether they have such a capability to </a:t>
            </a:r>
            <a:r>
              <a:rPr lang="en-US" dirty="0" smtClean="0"/>
              <a:t>provide EIR.</a:t>
            </a:r>
            <a:endParaRPr lang="en-US" sz="2400" dirty="0" smtClean="0"/>
          </a:p>
        </p:txBody>
      </p:sp>
    </p:spTree>
    <p:extLst>
      <p:ext uri="{BB962C8B-B14F-4D97-AF65-F5344CB8AC3E}">
        <p14:creationId xmlns:p14="http://schemas.microsoft.com/office/powerpoint/2010/main" val="252091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Survey Response Summary</a:t>
            </a:r>
          </a:p>
        </p:txBody>
      </p:sp>
      <p:sp>
        <p:nvSpPr>
          <p:cNvPr id="2" name="Content Placeholder 1"/>
          <p:cNvSpPr>
            <a:spLocks noGrp="1"/>
          </p:cNvSpPr>
          <p:nvPr>
            <p:ph idx="1"/>
          </p:nvPr>
        </p:nvSpPr>
        <p:spPr>
          <a:xfrm>
            <a:off x="304800" y="855406"/>
            <a:ext cx="4614333" cy="5064627"/>
          </a:xfrm>
        </p:spPr>
        <p:txBody>
          <a:bodyPr>
            <a:normAutofit/>
          </a:bodyPr>
          <a:lstStyle/>
          <a:p>
            <a:r>
              <a:rPr lang="en-US" sz="1800" dirty="0" smtClean="0"/>
              <a:t>Can the WGR be modified to provide Emulated Inertia Response?</a:t>
            </a:r>
          </a:p>
          <a:p>
            <a:pPr lvl="1"/>
            <a:r>
              <a:rPr lang="en-US" dirty="0" smtClean="0"/>
              <a:t>Of the 119 WGRs that do not currently have the capability to provide EIR</a:t>
            </a:r>
          </a:p>
          <a:p>
            <a:pPr lvl="2"/>
            <a:r>
              <a:rPr lang="en-US" sz="1400" dirty="0" smtClean="0"/>
              <a:t>39 WGRs can be modified to provide EIR.</a:t>
            </a:r>
          </a:p>
          <a:p>
            <a:pPr lvl="3"/>
            <a:r>
              <a:rPr lang="en-US" sz="1300" dirty="0" smtClean="0"/>
              <a:t>Development/update of software/hardware</a:t>
            </a:r>
          </a:p>
          <a:p>
            <a:pPr lvl="3"/>
            <a:r>
              <a:rPr lang="en-US" sz="1300" dirty="0" smtClean="0"/>
              <a:t>Load checks/testing</a:t>
            </a:r>
          </a:p>
          <a:p>
            <a:pPr lvl="2"/>
            <a:endParaRPr lang="en-US" sz="1400" dirty="0" smtClean="0"/>
          </a:p>
          <a:p>
            <a:pPr lvl="2"/>
            <a:r>
              <a:rPr lang="en-US" sz="1400" dirty="0" smtClean="0"/>
              <a:t>39 WGRs need more analysis to determine whether their turbines can be modified based on WGR manufacturer/type.</a:t>
            </a:r>
          </a:p>
          <a:p>
            <a:pPr lvl="2"/>
            <a:endParaRPr lang="en-US" sz="1400" dirty="0" smtClean="0"/>
          </a:p>
          <a:p>
            <a:pPr lvl="2"/>
            <a:r>
              <a:rPr lang="en-US" sz="1400" dirty="0" smtClean="0"/>
              <a:t>Remaining 41 WGRs</a:t>
            </a:r>
          </a:p>
          <a:p>
            <a:pPr lvl="3"/>
            <a:r>
              <a:rPr lang="en-US" sz="1300" dirty="0"/>
              <a:t>A</a:t>
            </a:r>
            <a:r>
              <a:rPr lang="en-US" sz="1300" dirty="0" smtClean="0"/>
              <a:t>re unable to provide EIR.</a:t>
            </a:r>
          </a:p>
          <a:p>
            <a:pPr lvl="3"/>
            <a:r>
              <a:rPr lang="en-US" sz="1300" dirty="0" smtClean="0"/>
              <a:t>This </a:t>
            </a:r>
            <a:r>
              <a:rPr lang="en-US" sz="1300" dirty="0"/>
              <a:t>feature would have to be developed by the OEM.</a:t>
            </a:r>
            <a:endParaRPr lang="en-US" sz="1300" dirty="0" smtClean="0"/>
          </a:p>
          <a:p>
            <a:pPr lvl="3"/>
            <a:r>
              <a:rPr lang="en-US" sz="1300" dirty="0" smtClean="0"/>
              <a:t>Need further time to assess the possibility of an upgrade.</a:t>
            </a:r>
          </a:p>
          <a:p>
            <a:pPr lvl="4"/>
            <a:r>
              <a:rPr lang="en-US" sz="1300" i="1" dirty="0" smtClean="0"/>
              <a:t>Likely will determine that software upgrade and testing would be required.</a:t>
            </a:r>
            <a:endParaRPr lang="en-US" sz="1300" i="1" dirty="0"/>
          </a:p>
        </p:txBody>
      </p:sp>
      <p:pic>
        <p:nvPicPr>
          <p:cNvPr id="4" name="Picture 3"/>
          <p:cNvPicPr>
            <a:picLocks noChangeAspect="1"/>
          </p:cNvPicPr>
          <p:nvPr/>
        </p:nvPicPr>
        <p:blipFill>
          <a:blip r:embed="rId2"/>
          <a:stretch>
            <a:fillRect/>
          </a:stretch>
        </p:blipFill>
        <p:spPr>
          <a:xfrm>
            <a:off x="5685815" y="855406"/>
            <a:ext cx="3023878" cy="2536156"/>
          </a:xfrm>
          <a:prstGeom prst="rect">
            <a:avLst/>
          </a:prstGeom>
        </p:spPr>
      </p:pic>
      <p:pic>
        <p:nvPicPr>
          <p:cNvPr id="5" name="Picture 4"/>
          <p:cNvPicPr>
            <a:picLocks noChangeAspect="1"/>
          </p:cNvPicPr>
          <p:nvPr/>
        </p:nvPicPr>
        <p:blipFill>
          <a:blip r:embed="rId3"/>
          <a:stretch>
            <a:fillRect/>
          </a:stretch>
        </p:blipFill>
        <p:spPr>
          <a:xfrm>
            <a:off x="5790936" y="3617559"/>
            <a:ext cx="3048264" cy="2542252"/>
          </a:xfrm>
          <a:prstGeom prst="rect">
            <a:avLst/>
          </a:prstGeom>
        </p:spPr>
      </p:pic>
    </p:spTree>
    <p:extLst>
      <p:ext uri="{BB962C8B-B14F-4D97-AF65-F5344CB8AC3E}">
        <p14:creationId xmlns:p14="http://schemas.microsoft.com/office/powerpoint/2010/main" val="40308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Please describe </a:t>
            </a:r>
            <a:r>
              <a:rPr lang="en-US" dirty="0"/>
              <a:t>the inertia response characteristics for the </a:t>
            </a:r>
            <a:r>
              <a:rPr lang="en-US" dirty="0" smtClean="0"/>
              <a:t>WGR</a:t>
            </a:r>
          </a:p>
          <a:p>
            <a:pPr lvl="1"/>
            <a:r>
              <a:rPr lang="en-US" sz="1800" dirty="0" smtClean="0"/>
              <a:t>59 WGRs responded to this question. </a:t>
            </a:r>
          </a:p>
          <a:p>
            <a:pPr lvl="1"/>
            <a:endParaRPr lang="en-US" dirty="0"/>
          </a:p>
          <a:p>
            <a:pPr lvl="1"/>
            <a:r>
              <a:rPr lang="en-US" sz="1800" dirty="0" smtClean="0"/>
              <a:t>Following is a collection characteristics received.</a:t>
            </a:r>
          </a:p>
          <a:p>
            <a:pPr lvl="2"/>
            <a:r>
              <a:rPr lang="en-US" sz="1400" dirty="0" smtClean="0"/>
              <a:t>Response Trigger: 200 </a:t>
            </a:r>
            <a:r>
              <a:rPr lang="en-US" sz="1400" dirty="0" err="1" smtClean="0"/>
              <a:t>mHz</a:t>
            </a:r>
            <a:r>
              <a:rPr lang="en-US" sz="1400" dirty="0" smtClean="0"/>
              <a:t> (47 WGRs)</a:t>
            </a:r>
          </a:p>
          <a:p>
            <a:pPr lvl="2"/>
            <a:r>
              <a:rPr lang="en-US" sz="1400" dirty="0" smtClean="0"/>
              <a:t>Response Time: 1s (44 WGRs)</a:t>
            </a:r>
          </a:p>
          <a:p>
            <a:pPr lvl="2"/>
            <a:r>
              <a:rPr lang="en-US" sz="1400" dirty="0" smtClean="0"/>
              <a:t>Response Type: Fixed (56 WGRs)</a:t>
            </a:r>
          </a:p>
          <a:p>
            <a:pPr lvl="2"/>
            <a:r>
              <a:rPr lang="en-US" sz="1400" dirty="0" smtClean="0"/>
              <a:t>Maximum Response Magnitude: 10% (51 WGRs)</a:t>
            </a:r>
          </a:p>
          <a:p>
            <a:pPr lvl="2"/>
            <a:r>
              <a:rPr lang="en-US" sz="1400" dirty="0" smtClean="0"/>
              <a:t>Maximum Response Duration: </a:t>
            </a:r>
            <a:r>
              <a:rPr lang="en-US" sz="1400" dirty="0" err="1" smtClean="0"/>
              <a:t>10s</a:t>
            </a:r>
            <a:r>
              <a:rPr lang="en-US" sz="1400" dirty="0" smtClean="0"/>
              <a:t> (57 WGRs)</a:t>
            </a:r>
          </a:p>
          <a:p>
            <a:pPr lvl="2"/>
            <a:r>
              <a:rPr lang="en-US" sz="1400" dirty="0" smtClean="0"/>
              <a:t>Maximum Energy Recover Magnitude: 5% (47 WGRs)</a:t>
            </a:r>
          </a:p>
          <a:p>
            <a:pPr lvl="2"/>
            <a:r>
              <a:rPr lang="en-US" sz="1400" dirty="0" smtClean="0"/>
              <a:t>Maximum Energy Recover Duration: &lt; 20s (48 WGRs)</a:t>
            </a:r>
          </a:p>
          <a:p>
            <a:pPr lvl="2"/>
            <a:r>
              <a:rPr lang="en-US" sz="1400" dirty="0" smtClean="0"/>
              <a:t>Response Limit: &gt; 900rpm (33 WGRs)</a:t>
            </a:r>
          </a:p>
          <a:p>
            <a:pPr lvl="1"/>
            <a:endParaRPr lang="en-US" sz="1800" dirty="0" smtClean="0"/>
          </a:p>
          <a:p>
            <a:pPr lvl="1"/>
            <a:r>
              <a:rPr lang="en-US" sz="1800" dirty="0" smtClean="0"/>
              <a:t>47 WGRs with GE type turbines </a:t>
            </a:r>
            <a:r>
              <a:rPr lang="en-US" sz="1800" dirty="0"/>
              <a:t>confirmed that the dynamic models </a:t>
            </a:r>
            <a:r>
              <a:rPr lang="en-US" sz="1800" dirty="0" smtClean="0"/>
              <a:t>can be configured or updated to simulate synthetic inertia </a:t>
            </a:r>
            <a:r>
              <a:rPr lang="en-US" sz="1800" dirty="0"/>
              <a:t>response </a:t>
            </a:r>
            <a:r>
              <a:rPr lang="en-US" sz="1800" dirty="0" smtClean="0"/>
              <a:t>capability.</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69</a:t>
            </a:fld>
            <a:endParaRPr lang="en-US">
              <a:solidFill>
                <a:prstClr val="black">
                  <a:tint val="75000"/>
                </a:prstClr>
              </a:solidFill>
            </a:endParaRPr>
          </a:p>
        </p:txBody>
      </p:sp>
      <p:sp>
        <p:nvSpPr>
          <p:cNvPr id="7" name="Title 2"/>
          <p:cNvSpPr>
            <a:spLocks noGrp="1"/>
          </p:cNvSpPr>
          <p:nvPr>
            <p:ph type="title"/>
          </p:nvPr>
        </p:nvSpPr>
        <p:spPr/>
        <p:txBody>
          <a:bodyPr/>
          <a:lstStyle/>
          <a:p>
            <a:r>
              <a:rPr lang="en-US" dirty="0"/>
              <a:t>Survey Response Summary</a:t>
            </a:r>
          </a:p>
        </p:txBody>
      </p:sp>
    </p:spTree>
    <p:extLst>
      <p:ext uri="{BB962C8B-B14F-4D97-AF65-F5344CB8AC3E}">
        <p14:creationId xmlns:p14="http://schemas.microsoft.com/office/powerpoint/2010/main" val="22399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74651" y="1330326"/>
            <a:ext cx="8427652" cy="4213826"/>
          </a:xfrm>
          <a:prstGeom prst="rect">
            <a:avLst/>
          </a:prstGeom>
        </p:spPr>
      </p:pic>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7</a:t>
            </a:fld>
            <a:endParaRPr lang="en-US"/>
          </a:p>
        </p:txBody>
      </p:sp>
      <p:sp>
        <p:nvSpPr>
          <p:cNvPr id="22" name="TextBox 21"/>
          <p:cNvSpPr txBox="1"/>
          <p:nvPr/>
        </p:nvSpPr>
        <p:spPr>
          <a:xfrm>
            <a:off x="3637874" y="2058310"/>
            <a:ext cx="1579066" cy="369332"/>
          </a:xfrm>
          <a:prstGeom prst="rect">
            <a:avLst/>
          </a:prstGeom>
          <a:solidFill>
            <a:schemeClr val="bg1"/>
          </a:solidFill>
        </p:spPr>
        <p:txBody>
          <a:bodyPr wrap="square" rtlCol="0">
            <a:spAutoFit/>
          </a:bodyPr>
          <a:lstStyle/>
          <a:p>
            <a:r>
              <a:rPr lang="en-US" dirty="0" smtClean="0">
                <a:solidFill>
                  <a:srgbClr val="FF0000"/>
                </a:solidFill>
              </a:rPr>
              <a:t>Higher Inertia</a:t>
            </a:r>
            <a:endParaRPr lang="en-US" dirty="0">
              <a:solidFill>
                <a:srgbClr val="FF0000"/>
              </a:solidFill>
            </a:endParaRPr>
          </a:p>
        </p:txBody>
      </p:sp>
      <p:cxnSp>
        <p:nvCxnSpPr>
          <p:cNvPr id="9" name="Curved Connector 8"/>
          <p:cNvCxnSpPr/>
          <p:nvPr/>
        </p:nvCxnSpPr>
        <p:spPr>
          <a:xfrm rot="10800000" flipV="1">
            <a:off x="2125870" y="2323038"/>
            <a:ext cx="1512004" cy="586409"/>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73823" y="3353710"/>
            <a:ext cx="1579066" cy="369332"/>
          </a:xfrm>
          <a:prstGeom prst="rect">
            <a:avLst/>
          </a:prstGeom>
          <a:solidFill>
            <a:schemeClr val="bg1"/>
          </a:solidFill>
        </p:spPr>
        <p:txBody>
          <a:bodyPr wrap="square" rtlCol="0">
            <a:spAutoFit/>
          </a:bodyPr>
          <a:lstStyle/>
          <a:p>
            <a:r>
              <a:rPr lang="en-US" dirty="0" smtClean="0">
                <a:solidFill>
                  <a:srgbClr val="FF0000"/>
                </a:solidFill>
              </a:rPr>
              <a:t>Lower Inertia</a:t>
            </a:r>
            <a:endParaRPr lang="en-US" dirty="0">
              <a:solidFill>
                <a:srgbClr val="FF0000"/>
              </a:solidFill>
            </a:endParaRPr>
          </a:p>
        </p:txBody>
      </p:sp>
      <p:cxnSp>
        <p:nvCxnSpPr>
          <p:cNvPr id="11" name="Curved Connector 10"/>
          <p:cNvCxnSpPr/>
          <p:nvPr/>
        </p:nvCxnSpPr>
        <p:spPr>
          <a:xfrm rot="10800000" flipV="1">
            <a:off x="2569945" y="3618437"/>
            <a:ext cx="1003878" cy="549301"/>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3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70</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845523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dirty="0"/>
          </a:p>
        </p:txBody>
      </p:sp>
      <p:sp>
        <p:nvSpPr>
          <p:cNvPr id="5" name="Content Placeholder 4"/>
          <p:cNvSpPr>
            <a:spLocks noGrp="1"/>
          </p:cNvSpPr>
          <p:nvPr>
            <p:ph idx="16"/>
          </p:nvPr>
        </p:nvSpPr>
        <p:spPr/>
        <p:txBody>
          <a:bodyPr/>
          <a:lstStyle/>
          <a:p>
            <a:r>
              <a:rPr lang="en-US" dirty="0" smtClean="0"/>
              <a:t>Appendix</a:t>
            </a:r>
            <a:endParaRPr lang="en-US" dirty="0"/>
          </a:p>
        </p:txBody>
      </p:sp>
    </p:spTree>
    <p:extLst>
      <p:ext uri="{BB962C8B-B14F-4D97-AF65-F5344CB8AC3E}">
        <p14:creationId xmlns:p14="http://schemas.microsoft.com/office/powerpoint/2010/main" val="1120225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WGRs by Turbine </a:t>
            </a:r>
            <a:r>
              <a:rPr lang="en-US" dirty="0"/>
              <a:t>Type as of Q2 </a:t>
            </a:r>
            <a:r>
              <a:rPr lang="en-US" dirty="0" smtClean="0"/>
              <a:t>2018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72</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476491" y="1554317"/>
            <a:ext cx="6114818" cy="3749365"/>
          </a:xfrm>
          <a:prstGeom prst="rect">
            <a:avLst/>
          </a:prstGeom>
        </p:spPr>
      </p:pic>
    </p:spTree>
    <p:extLst>
      <p:ext uri="{BB962C8B-B14F-4D97-AF65-F5344CB8AC3E}">
        <p14:creationId xmlns:p14="http://schemas.microsoft.com/office/powerpoint/2010/main" val="118125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a:p>
            <a:endParaRPr lang="en-US" dirty="0"/>
          </a:p>
        </p:txBody>
      </p:sp>
      <p:sp>
        <p:nvSpPr>
          <p:cNvPr id="4" name="Text Placeholder 3"/>
          <p:cNvSpPr>
            <a:spLocks noGrp="1"/>
          </p:cNvSpPr>
          <p:nvPr>
            <p:ph type="body" sz="quarter" idx="10"/>
          </p:nvPr>
        </p:nvSpPr>
        <p:spPr/>
        <p:txBody>
          <a:bodyPr/>
          <a:lstStyle/>
          <a:p>
            <a:r>
              <a:rPr lang="en-US" dirty="0" err="1" smtClean="0"/>
              <a:t>Sandip</a:t>
            </a:r>
            <a:r>
              <a:rPr lang="en-US" dirty="0" smtClean="0"/>
              <a:t> Sharma</a:t>
            </a:r>
          </a:p>
          <a:p>
            <a:r>
              <a:rPr lang="en-US" dirty="0" smtClean="0"/>
              <a:t>Operations Planning</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2800" dirty="0"/>
              <a:t>Critical Contingency </a:t>
            </a:r>
            <a:r>
              <a:rPr lang="en-US" sz="2800" dirty="0" smtClean="0"/>
              <a:t>And </a:t>
            </a:r>
            <a:r>
              <a:rPr lang="en-US" sz="2800" dirty="0"/>
              <a:t>NERC BAL-003 SDT Update</a:t>
            </a:r>
            <a:endParaRPr lang="en-US" sz="1400" dirty="0" smtClean="0"/>
          </a:p>
        </p:txBody>
      </p:sp>
    </p:spTree>
    <p:extLst>
      <p:ext uri="{BB962C8B-B14F-4D97-AF65-F5344CB8AC3E}">
        <p14:creationId xmlns:p14="http://schemas.microsoft.com/office/powerpoint/2010/main" val="25350923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2017-01 BAL3 SAR Drafting Team</a:t>
            </a:r>
            <a:endParaRPr lang="en-US" dirty="0">
              <a:solidFill>
                <a:srgbClr val="FF0000"/>
              </a:solidFill>
            </a:endParaRPr>
          </a:p>
        </p:txBody>
      </p:sp>
      <p:sp>
        <p:nvSpPr>
          <p:cNvPr id="6" name="Content Placeholder 5"/>
          <p:cNvSpPr>
            <a:spLocks noGrp="1"/>
          </p:cNvSpPr>
          <p:nvPr>
            <p:ph idx="1"/>
          </p:nvPr>
        </p:nvSpPr>
        <p:spPr/>
        <p:txBody>
          <a:bodyPr/>
          <a:lstStyle/>
          <a:p>
            <a:r>
              <a:rPr lang="en-US" b="1" dirty="0"/>
              <a:t>PHASE-I</a:t>
            </a:r>
          </a:p>
          <a:p>
            <a:pPr lvl="1"/>
            <a:r>
              <a:rPr lang="en-US" dirty="0"/>
              <a:t>Revise the IFRO calculation in BAL‐003‐1 due to issues identified in the </a:t>
            </a:r>
            <a:r>
              <a:rPr lang="en-US" dirty="0">
                <a:hlinkClick r:id="rId2"/>
              </a:rPr>
              <a:t>2016 Frequency Response Annual Analysis (FRAA) Report</a:t>
            </a:r>
            <a:r>
              <a:rPr lang="en-US" dirty="0"/>
              <a:t>, such as the IFRO values with respect to Point C and varying Value B; </a:t>
            </a:r>
          </a:p>
          <a:p>
            <a:pPr lvl="4"/>
            <a:endParaRPr lang="en-US" dirty="0"/>
          </a:p>
          <a:p>
            <a:pPr lvl="1"/>
            <a:r>
              <a:rPr lang="en-US" u="sng" dirty="0"/>
              <a:t>Reevaluate the interconnections’ Resource Contingency Protection Criteria</a:t>
            </a:r>
            <a:r>
              <a:rPr lang="en-US" dirty="0"/>
              <a:t>;</a:t>
            </a:r>
          </a:p>
          <a:p>
            <a:pPr lvl="4"/>
            <a:endParaRPr lang="en-US" dirty="0"/>
          </a:p>
          <a:p>
            <a:pPr lvl="1"/>
            <a:r>
              <a:rPr lang="en-US" dirty="0"/>
              <a:t>Reevaluate the frequency nadir point limitations (currently limited to t0 to t+12);</a:t>
            </a:r>
          </a:p>
          <a:p>
            <a:pPr lvl="4"/>
            <a:endParaRPr lang="en-US" dirty="0"/>
          </a:p>
          <a:p>
            <a:pPr lvl="1"/>
            <a:r>
              <a:rPr lang="en-US" dirty="0"/>
              <a:t>Review and modify as necessary Attachment A of the Reliability Standard to remove administrative tasks and provide additional clarity, e.g., related to Frequency Response Reserve Sharing Groups (FRSG) and the timeline for Frequency Response and Frequency Bias Setting activities; and</a:t>
            </a:r>
          </a:p>
          <a:p>
            <a:pPr lvl="4"/>
            <a:endParaRPr lang="en-US" dirty="0"/>
          </a:p>
          <a:p>
            <a:pPr lvl="1"/>
            <a:r>
              <a:rPr lang="en-US" dirty="0"/>
              <a:t>Make enhancements to the BAL-003-1.1 FRS Forms that include, but may not be limited to, the ability to collect and submit FRSG performance data.</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74</a:t>
            </a:fld>
            <a:endParaRPr lang="en-US" dirty="0">
              <a:solidFill>
                <a:srgbClr val="FFFFFF"/>
              </a:solidFill>
            </a:endParaRPr>
          </a:p>
        </p:txBody>
      </p:sp>
    </p:spTree>
    <p:extLst>
      <p:ext uri="{BB962C8B-B14F-4D97-AF65-F5344CB8AC3E}">
        <p14:creationId xmlns:p14="http://schemas.microsoft.com/office/powerpoint/2010/main" val="874555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75</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313966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smtClean="0"/>
              <a:t>May 18, </a:t>
            </a:r>
            <a:r>
              <a:rPr lang="en-US" dirty="0"/>
              <a:t>2018</a:t>
            </a:r>
          </a:p>
          <a:p>
            <a:endParaRPr lang="en-US" dirty="0"/>
          </a:p>
        </p:txBody>
      </p:sp>
      <p:sp>
        <p:nvSpPr>
          <p:cNvPr id="4" name="Text Placeholder 3"/>
          <p:cNvSpPr>
            <a:spLocks noGrp="1"/>
          </p:cNvSpPr>
          <p:nvPr>
            <p:ph type="body" sz="quarter" idx="10"/>
          </p:nvPr>
        </p:nvSpPr>
        <p:spPr/>
        <p:txBody>
          <a:bodyPr/>
          <a:lstStyle/>
          <a:p>
            <a:r>
              <a:rPr lang="en-US" dirty="0" err="1" smtClean="0"/>
              <a:t>Sandip</a:t>
            </a:r>
            <a:r>
              <a:rPr lang="en-US" dirty="0" smtClean="0"/>
              <a:t> Sharma</a:t>
            </a:r>
          </a:p>
          <a:p>
            <a:r>
              <a:rPr lang="en-US" dirty="0" smtClean="0"/>
              <a:t>Operations Planning</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2800" dirty="0" smtClean="0"/>
              <a:t>Discussion </a:t>
            </a:r>
            <a:r>
              <a:rPr lang="en-US" sz="2800" dirty="0"/>
              <a:t>on Changing UFLS Settings </a:t>
            </a:r>
          </a:p>
          <a:p>
            <a:endParaRPr lang="en-US" sz="1400" dirty="0" smtClean="0"/>
          </a:p>
        </p:txBody>
      </p:sp>
    </p:spTree>
    <p:extLst>
      <p:ext uri="{BB962C8B-B14F-4D97-AF65-F5344CB8AC3E}">
        <p14:creationId xmlns:p14="http://schemas.microsoft.com/office/powerpoint/2010/main" val="36391497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UFLS Setting Current vs. Study</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77</a:t>
            </a:fld>
            <a:endParaRPr lang="en-US">
              <a:solidFill>
                <a:srgbClr val="FFFFFF"/>
              </a:solidFill>
            </a:endParaRPr>
          </a:p>
        </p:txBody>
      </p:sp>
      <p:grpSp>
        <p:nvGrpSpPr>
          <p:cNvPr id="7" name="Group 6"/>
          <p:cNvGrpSpPr/>
          <p:nvPr/>
        </p:nvGrpSpPr>
        <p:grpSpPr>
          <a:xfrm>
            <a:off x="1371600" y="979714"/>
            <a:ext cx="2318657" cy="5215346"/>
            <a:chOff x="1371600" y="692752"/>
            <a:chExt cx="2275155" cy="5502308"/>
          </a:xfrm>
        </p:grpSpPr>
        <p:grpSp>
          <p:nvGrpSpPr>
            <p:cNvPr id="8" name="Group 7"/>
            <p:cNvGrpSpPr/>
            <p:nvPr/>
          </p:nvGrpSpPr>
          <p:grpSpPr>
            <a:xfrm>
              <a:off x="1371600" y="692752"/>
              <a:ext cx="2275155" cy="5502308"/>
              <a:chOff x="1371600" y="692752"/>
              <a:chExt cx="2275155" cy="5502308"/>
            </a:xfrm>
          </p:grpSpPr>
          <p:sp>
            <p:nvSpPr>
              <p:cNvPr id="15" name="Rectangle 14"/>
              <p:cNvSpPr/>
              <p:nvPr/>
            </p:nvSpPr>
            <p:spPr>
              <a:xfrm>
                <a:off x="1371600" y="838200"/>
                <a:ext cx="1295400" cy="106680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1371600" y="1905000"/>
                <a:ext cx="1295400" cy="21488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p:nvSpPr>
            <p:spPr>
              <a:xfrm>
                <a:off x="1371600" y="4046220"/>
                <a:ext cx="1295400" cy="21488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2667000" y="692752"/>
                <a:ext cx="979755" cy="369332"/>
              </a:xfrm>
              <a:prstGeom prst="rect">
                <a:avLst/>
              </a:prstGeom>
            </p:spPr>
            <p:txBody>
              <a:bodyPr wrap="none">
                <a:spAutoFit/>
              </a:bodyPr>
              <a:lstStyle/>
              <a:p>
                <a:r>
                  <a:rPr lang="en-US" dirty="0" smtClean="0">
                    <a:solidFill>
                      <a:prstClr val="black"/>
                    </a:solidFill>
                  </a:rPr>
                  <a:t>59.3 Hz</a:t>
                </a:r>
                <a:endParaRPr lang="en-US" dirty="0">
                  <a:solidFill>
                    <a:prstClr val="black"/>
                  </a:solidFill>
                </a:endParaRPr>
              </a:p>
            </p:txBody>
          </p:sp>
          <p:sp>
            <p:nvSpPr>
              <p:cNvPr id="19" name="Rectangle 18"/>
              <p:cNvSpPr/>
              <p:nvPr/>
            </p:nvSpPr>
            <p:spPr>
              <a:xfrm>
                <a:off x="2666999" y="1693985"/>
                <a:ext cx="979755" cy="369332"/>
              </a:xfrm>
              <a:prstGeom prst="rect">
                <a:avLst/>
              </a:prstGeom>
            </p:spPr>
            <p:txBody>
              <a:bodyPr wrap="none">
                <a:spAutoFit/>
              </a:bodyPr>
              <a:lstStyle/>
              <a:p>
                <a:r>
                  <a:rPr lang="en-US" dirty="0" smtClean="0">
                    <a:solidFill>
                      <a:prstClr val="black"/>
                    </a:solidFill>
                  </a:rPr>
                  <a:t>58.9 Hz</a:t>
                </a:r>
                <a:endParaRPr lang="en-US" dirty="0">
                  <a:solidFill>
                    <a:prstClr val="black"/>
                  </a:solidFill>
                </a:endParaRPr>
              </a:p>
            </p:txBody>
          </p:sp>
          <p:sp>
            <p:nvSpPr>
              <p:cNvPr id="20" name="Rectangle 19"/>
              <p:cNvSpPr/>
              <p:nvPr/>
            </p:nvSpPr>
            <p:spPr>
              <a:xfrm>
                <a:off x="2666998" y="3861553"/>
                <a:ext cx="979755" cy="369332"/>
              </a:xfrm>
              <a:prstGeom prst="rect">
                <a:avLst/>
              </a:prstGeom>
            </p:spPr>
            <p:txBody>
              <a:bodyPr wrap="none">
                <a:spAutoFit/>
              </a:bodyPr>
              <a:lstStyle/>
              <a:p>
                <a:r>
                  <a:rPr lang="en-US" dirty="0" smtClean="0">
                    <a:solidFill>
                      <a:prstClr val="black"/>
                    </a:solidFill>
                  </a:rPr>
                  <a:t>58.5 Hz</a:t>
                </a:r>
                <a:endParaRPr lang="en-US" dirty="0">
                  <a:solidFill>
                    <a:prstClr val="black"/>
                  </a:solidFill>
                </a:endParaRPr>
              </a:p>
            </p:txBody>
          </p:sp>
        </p:grpSp>
        <p:cxnSp>
          <p:nvCxnSpPr>
            <p:cNvPr id="9" name="Straight Connector 8"/>
            <p:cNvCxnSpPr/>
            <p:nvPr/>
          </p:nvCxnSpPr>
          <p:spPr>
            <a:xfrm>
              <a:off x="1371600" y="838200"/>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4053840"/>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191086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60254" y="771785"/>
              <a:ext cx="710451" cy="369332"/>
            </a:xfrm>
            <a:prstGeom prst="rect">
              <a:avLst/>
            </a:prstGeom>
          </p:spPr>
          <p:txBody>
            <a:bodyPr wrap="none">
              <a:spAutoFit/>
            </a:bodyPr>
            <a:lstStyle/>
            <a:p>
              <a:r>
                <a:rPr lang="en-US" dirty="0" smtClean="0">
                  <a:solidFill>
                    <a:srgbClr val="FFFFFF"/>
                  </a:solidFill>
                </a:rPr>
                <a:t>5.8%</a:t>
              </a:r>
              <a:endParaRPr lang="en-US" dirty="0">
                <a:solidFill>
                  <a:srgbClr val="FFFFFF"/>
                </a:solidFill>
              </a:endParaRPr>
            </a:p>
          </p:txBody>
        </p:sp>
        <p:sp>
          <p:nvSpPr>
            <p:cNvPr id="13" name="Rectangle 12"/>
            <p:cNvSpPr/>
            <p:nvPr/>
          </p:nvSpPr>
          <p:spPr>
            <a:xfrm>
              <a:off x="1697502" y="1878651"/>
              <a:ext cx="646331" cy="369332"/>
            </a:xfrm>
            <a:prstGeom prst="rect">
              <a:avLst/>
            </a:prstGeom>
          </p:spPr>
          <p:txBody>
            <a:bodyPr wrap="none">
              <a:spAutoFit/>
            </a:bodyPr>
            <a:lstStyle/>
            <a:p>
              <a:r>
                <a:rPr lang="en-US" dirty="0" smtClean="0">
                  <a:solidFill>
                    <a:srgbClr val="FFFFFF"/>
                  </a:solidFill>
                </a:rPr>
                <a:t>10%</a:t>
              </a:r>
              <a:endParaRPr lang="en-US" dirty="0">
                <a:solidFill>
                  <a:srgbClr val="FFFFFF"/>
                </a:solidFill>
              </a:endParaRPr>
            </a:p>
          </p:txBody>
        </p:sp>
        <p:sp>
          <p:nvSpPr>
            <p:cNvPr id="14" name="Rectangle 13"/>
            <p:cNvSpPr/>
            <p:nvPr/>
          </p:nvSpPr>
          <p:spPr>
            <a:xfrm>
              <a:off x="1711374" y="4000265"/>
              <a:ext cx="646331" cy="369332"/>
            </a:xfrm>
            <a:prstGeom prst="rect">
              <a:avLst/>
            </a:prstGeom>
          </p:spPr>
          <p:txBody>
            <a:bodyPr wrap="none">
              <a:spAutoFit/>
            </a:bodyPr>
            <a:lstStyle/>
            <a:p>
              <a:r>
                <a:rPr lang="en-US" dirty="0" smtClean="0">
                  <a:solidFill>
                    <a:srgbClr val="FFFFFF"/>
                  </a:solidFill>
                </a:rPr>
                <a:t>10%</a:t>
              </a:r>
              <a:endParaRPr lang="en-US" dirty="0">
                <a:solidFill>
                  <a:srgbClr val="FFFFFF"/>
                </a:solidFill>
              </a:endParaRPr>
            </a:p>
          </p:txBody>
        </p:sp>
      </p:grpSp>
      <p:grpSp>
        <p:nvGrpSpPr>
          <p:cNvPr id="21" name="Group 20"/>
          <p:cNvGrpSpPr/>
          <p:nvPr/>
        </p:nvGrpSpPr>
        <p:grpSpPr>
          <a:xfrm>
            <a:off x="5027361" y="965865"/>
            <a:ext cx="2340380" cy="5229195"/>
            <a:chOff x="5027361" y="678141"/>
            <a:chExt cx="2296470" cy="5516919"/>
          </a:xfrm>
        </p:grpSpPr>
        <p:grpSp>
          <p:nvGrpSpPr>
            <p:cNvPr id="22" name="Group 21"/>
            <p:cNvGrpSpPr/>
            <p:nvPr/>
          </p:nvGrpSpPr>
          <p:grpSpPr>
            <a:xfrm>
              <a:off x="5029199" y="678141"/>
              <a:ext cx="2294632" cy="5516919"/>
              <a:chOff x="5029198" y="678141"/>
              <a:chExt cx="2294632" cy="5516919"/>
            </a:xfrm>
          </p:grpSpPr>
          <p:sp>
            <p:nvSpPr>
              <p:cNvPr id="31" name="Rectangle 30"/>
              <p:cNvSpPr/>
              <p:nvPr/>
            </p:nvSpPr>
            <p:spPr>
              <a:xfrm>
                <a:off x="5029200" y="838200"/>
                <a:ext cx="1298448" cy="196187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p:cNvSpPr/>
              <p:nvPr/>
            </p:nvSpPr>
            <p:spPr>
              <a:xfrm>
                <a:off x="5029198" y="2800072"/>
                <a:ext cx="1298448" cy="19374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p:cNvSpPr/>
              <p:nvPr/>
            </p:nvSpPr>
            <p:spPr>
              <a:xfrm>
                <a:off x="6289429" y="678141"/>
                <a:ext cx="979755" cy="369332"/>
              </a:xfrm>
              <a:prstGeom prst="rect">
                <a:avLst/>
              </a:prstGeom>
            </p:spPr>
            <p:txBody>
              <a:bodyPr wrap="none">
                <a:spAutoFit/>
              </a:bodyPr>
              <a:lstStyle/>
              <a:p>
                <a:r>
                  <a:rPr lang="en-US" dirty="0" smtClean="0">
                    <a:solidFill>
                      <a:prstClr val="black"/>
                    </a:solidFill>
                  </a:rPr>
                  <a:t>59.1 Hz</a:t>
                </a:r>
                <a:endParaRPr lang="en-US" dirty="0">
                  <a:solidFill>
                    <a:prstClr val="black"/>
                  </a:solidFill>
                </a:endParaRPr>
              </a:p>
            </p:txBody>
          </p:sp>
          <p:sp>
            <p:nvSpPr>
              <p:cNvPr id="34" name="Rectangle 33"/>
              <p:cNvSpPr/>
              <p:nvPr/>
            </p:nvSpPr>
            <p:spPr>
              <a:xfrm>
                <a:off x="6329484" y="2637650"/>
                <a:ext cx="979755" cy="369332"/>
              </a:xfrm>
              <a:prstGeom prst="rect">
                <a:avLst/>
              </a:prstGeom>
            </p:spPr>
            <p:txBody>
              <a:bodyPr wrap="none">
                <a:spAutoFit/>
              </a:bodyPr>
              <a:lstStyle/>
              <a:p>
                <a:r>
                  <a:rPr lang="en-US" dirty="0" smtClean="0">
                    <a:solidFill>
                      <a:prstClr val="black"/>
                    </a:solidFill>
                  </a:rPr>
                  <a:t>58.8 Hz</a:t>
                </a:r>
                <a:endParaRPr lang="en-US" dirty="0">
                  <a:solidFill>
                    <a:prstClr val="black"/>
                  </a:solidFill>
                </a:endParaRPr>
              </a:p>
            </p:txBody>
          </p:sp>
          <p:sp>
            <p:nvSpPr>
              <p:cNvPr id="35" name="Rectangle 34"/>
              <p:cNvSpPr/>
              <p:nvPr/>
            </p:nvSpPr>
            <p:spPr>
              <a:xfrm>
                <a:off x="6344075" y="4534952"/>
                <a:ext cx="979755" cy="369332"/>
              </a:xfrm>
              <a:prstGeom prst="rect">
                <a:avLst/>
              </a:prstGeom>
            </p:spPr>
            <p:txBody>
              <a:bodyPr wrap="none">
                <a:spAutoFit/>
              </a:bodyPr>
              <a:lstStyle/>
              <a:p>
                <a:r>
                  <a:rPr lang="en-US" dirty="0" smtClean="0">
                    <a:solidFill>
                      <a:prstClr val="black"/>
                    </a:solidFill>
                  </a:rPr>
                  <a:t>58.5 Hz</a:t>
                </a:r>
                <a:endParaRPr lang="en-US" dirty="0">
                  <a:solidFill>
                    <a:prstClr val="black"/>
                  </a:solidFill>
                </a:endParaRPr>
              </a:p>
            </p:txBody>
          </p:sp>
          <p:sp>
            <p:nvSpPr>
              <p:cNvPr id="37" name="Rectangle 36"/>
              <p:cNvSpPr/>
              <p:nvPr/>
            </p:nvSpPr>
            <p:spPr>
              <a:xfrm>
                <a:off x="5029199" y="4737567"/>
                <a:ext cx="1298448" cy="14574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cxnSp>
          <p:nvCxnSpPr>
            <p:cNvPr id="23" name="Straight Connector 22"/>
            <p:cNvCxnSpPr/>
            <p:nvPr/>
          </p:nvCxnSpPr>
          <p:spPr>
            <a:xfrm>
              <a:off x="5029200" y="84406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27361" y="280007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7361" y="4737567"/>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24915" y="804830"/>
              <a:ext cx="629211" cy="369332"/>
            </a:xfrm>
            <a:prstGeom prst="rect">
              <a:avLst/>
            </a:prstGeom>
          </p:spPr>
          <p:txBody>
            <a:bodyPr wrap="none">
              <a:spAutoFit/>
            </a:bodyPr>
            <a:lstStyle/>
            <a:p>
              <a:r>
                <a:rPr lang="en-US" dirty="0" smtClean="0">
                  <a:solidFill>
                    <a:srgbClr val="FFFFFF"/>
                  </a:solidFill>
                </a:rPr>
                <a:t>11%</a:t>
              </a:r>
              <a:endParaRPr lang="en-US" dirty="0">
                <a:solidFill>
                  <a:srgbClr val="FFFFFF"/>
                </a:solidFill>
              </a:endParaRPr>
            </a:p>
          </p:txBody>
        </p:sp>
        <p:sp>
          <p:nvSpPr>
            <p:cNvPr id="28" name="Rectangle 27"/>
            <p:cNvSpPr/>
            <p:nvPr/>
          </p:nvSpPr>
          <p:spPr>
            <a:xfrm>
              <a:off x="5284294" y="3086342"/>
              <a:ext cx="710451" cy="369332"/>
            </a:xfrm>
            <a:prstGeom prst="rect">
              <a:avLst/>
            </a:prstGeom>
          </p:spPr>
          <p:txBody>
            <a:bodyPr wrap="none">
              <a:spAutoFit/>
            </a:bodyPr>
            <a:lstStyle/>
            <a:p>
              <a:r>
                <a:rPr lang="en-US" dirty="0" smtClean="0">
                  <a:solidFill>
                    <a:srgbClr val="FFFFFF"/>
                  </a:solidFill>
                </a:rPr>
                <a:t>10 %</a:t>
              </a:r>
              <a:endParaRPr lang="en-US" dirty="0">
                <a:solidFill>
                  <a:srgbClr val="FFFFFF"/>
                </a:solidFill>
              </a:endParaRPr>
            </a:p>
          </p:txBody>
        </p:sp>
        <p:sp>
          <p:nvSpPr>
            <p:cNvPr id="29" name="Rectangle 28"/>
            <p:cNvSpPr/>
            <p:nvPr/>
          </p:nvSpPr>
          <p:spPr>
            <a:xfrm>
              <a:off x="5284294" y="4935974"/>
              <a:ext cx="710451" cy="369332"/>
            </a:xfrm>
            <a:prstGeom prst="rect">
              <a:avLst/>
            </a:prstGeom>
          </p:spPr>
          <p:txBody>
            <a:bodyPr wrap="none">
              <a:spAutoFit/>
            </a:bodyPr>
            <a:lstStyle/>
            <a:p>
              <a:r>
                <a:rPr lang="en-US" dirty="0" smtClean="0">
                  <a:solidFill>
                    <a:srgbClr val="FFFFFF"/>
                  </a:solidFill>
                </a:rPr>
                <a:t>4.7%</a:t>
              </a:r>
              <a:endParaRPr lang="en-US" dirty="0">
                <a:solidFill>
                  <a:srgbClr val="FFFFFF"/>
                </a:solidFill>
              </a:endParaRPr>
            </a:p>
          </p:txBody>
        </p:sp>
      </p:grpSp>
      <p:sp>
        <p:nvSpPr>
          <p:cNvPr id="38" name="Rectangle 37"/>
          <p:cNvSpPr/>
          <p:nvPr/>
        </p:nvSpPr>
        <p:spPr>
          <a:xfrm>
            <a:off x="5073447" y="5668572"/>
            <a:ext cx="774571" cy="369332"/>
          </a:xfrm>
          <a:prstGeom prst="rect">
            <a:avLst/>
          </a:prstGeom>
        </p:spPr>
        <p:txBody>
          <a:bodyPr wrap="none">
            <a:spAutoFit/>
          </a:bodyPr>
          <a:lstStyle/>
          <a:p>
            <a:r>
              <a:rPr lang="en-US" dirty="0" smtClean="0">
                <a:solidFill>
                  <a:srgbClr val="5B6770"/>
                </a:solidFill>
              </a:rPr>
              <a:t>Study</a:t>
            </a:r>
            <a:endParaRPr lang="en-US" dirty="0">
              <a:solidFill>
                <a:srgbClr val="5B6770"/>
              </a:solidFill>
            </a:endParaRPr>
          </a:p>
        </p:txBody>
      </p:sp>
      <p:sp>
        <p:nvSpPr>
          <p:cNvPr id="39" name="Rectangle 38"/>
          <p:cNvSpPr/>
          <p:nvPr/>
        </p:nvSpPr>
        <p:spPr>
          <a:xfrm>
            <a:off x="1542245" y="5712444"/>
            <a:ext cx="954107" cy="369332"/>
          </a:xfrm>
          <a:prstGeom prst="rect">
            <a:avLst/>
          </a:prstGeom>
        </p:spPr>
        <p:txBody>
          <a:bodyPr wrap="none">
            <a:spAutoFit/>
          </a:bodyPr>
          <a:lstStyle/>
          <a:p>
            <a:r>
              <a:rPr lang="en-US" dirty="0" smtClean="0">
                <a:solidFill>
                  <a:srgbClr val="5B6770"/>
                </a:solidFill>
              </a:rPr>
              <a:t>Current</a:t>
            </a:r>
            <a:endParaRPr lang="en-US" dirty="0">
              <a:solidFill>
                <a:srgbClr val="5B6770"/>
              </a:solidFill>
            </a:endParaRPr>
          </a:p>
        </p:txBody>
      </p:sp>
    </p:spTree>
    <p:extLst>
      <p:ext uri="{BB962C8B-B14F-4D97-AF65-F5344CB8AC3E}">
        <p14:creationId xmlns:p14="http://schemas.microsoft.com/office/powerpoint/2010/main" val="9497854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UFLS Change Impact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78</a:t>
            </a:fld>
            <a:endParaRPr lang="en-US">
              <a:solidFill>
                <a:srgbClr val="FFFFFF"/>
              </a:solidFill>
            </a:endParaRPr>
          </a:p>
        </p:txBody>
      </p:sp>
      <p:graphicFrame>
        <p:nvGraphicFramePr>
          <p:cNvPr id="8" name="Table 7"/>
          <p:cNvGraphicFramePr>
            <a:graphicFrameLocks noGrp="1"/>
          </p:cNvGraphicFramePr>
          <p:nvPr>
            <p:extLst/>
          </p:nvPr>
        </p:nvGraphicFramePr>
        <p:xfrm>
          <a:off x="1874520" y="1866900"/>
          <a:ext cx="5394960" cy="2204576"/>
        </p:xfrm>
        <a:graphic>
          <a:graphicData uri="http://schemas.openxmlformats.org/drawingml/2006/table">
            <a:tbl>
              <a:tblPr firstRow="1" firstCol="1" bandRow="1">
                <a:tableStyleId>{5C22544A-7EE6-4342-B048-85BDC9FD1C3A}</a:tableStyleId>
              </a:tblPr>
              <a:tblGrid>
                <a:gridCol w="1737360"/>
                <a:gridCol w="1828800"/>
                <a:gridCol w="1828800"/>
              </a:tblGrid>
              <a:tr h="1284952">
                <a:tc>
                  <a:txBody>
                    <a:bodyPr/>
                    <a:lstStyle/>
                    <a:p>
                      <a:pPr algn="ctr"/>
                      <a:endParaRPr lang="en-US" sz="1600" dirty="0"/>
                    </a:p>
                  </a:txBody>
                  <a:tcPr anchor="ctr"/>
                </a:tc>
                <a:tc>
                  <a:txBody>
                    <a:bodyPr/>
                    <a:lstStyle/>
                    <a:p>
                      <a:pPr algn="ctr"/>
                      <a:r>
                        <a:rPr lang="en-US" sz="1600" baseline="0" dirty="0" smtClean="0"/>
                        <a:t>UFLS @59.3Hz</a:t>
                      </a:r>
                      <a:endParaRPr lang="en-US" sz="1600" dirty="0"/>
                    </a:p>
                  </a:txBody>
                  <a:tcPr anchor="ctr"/>
                </a:tc>
                <a:tc>
                  <a:txBody>
                    <a:bodyPr/>
                    <a:lstStyle/>
                    <a:p>
                      <a:pPr algn="ctr"/>
                      <a:r>
                        <a:rPr lang="en-US" sz="1600" baseline="0" dirty="0" smtClean="0"/>
                        <a:t>UFLS @59.1Hz</a:t>
                      </a:r>
                      <a:endParaRPr lang="en-US" sz="1600" dirty="0"/>
                    </a:p>
                  </a:txBody>
                  <a:tcPr anchor="ctr"/>
                </a:tc>
              </a:tr>
              <a:tr h="919624">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algn="ctr"/>
                      <a:r>
                        <a:rPr lang="en-US" sz="1800" dirty="0" smtClean="0">
                          <a:solidFill>
                            <a:schemeClr val="tx2"/>
                          </a:solidFill>
                          <a:sym typeface="Wingdings" panose="05000000000000000000" pitchFamily="2" charset="2"/>
                        </a:rPr>
                        <a:t>94 GW*s</a:t>
                      </a:r>
                      <a:endParaRPr lang="en-US" sz="18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bl>
          </a:graphicData>
        </a:graphic>
      </p:graphicFrame>
      <p:sp>
        <p:nvSpPr>
          <p:cNvPr id="5" name="TextBox 4"/>
          <p:cNvSpPr txBox="1"/>
          <p:nvPr/>
        </p:nvSpPr>
        <p:spPr>
          <a:xfrm>
            <a:off x="5794232" y="3429000"/>
            <a:ext cx="1107996" cy="369332"/>
          </a:xfrm>
          <a:prstGeom prst="rect">
            <a:avLst/>
          </a:prstGeom>
          <a:noFill/>
        </p:spPr>
        <p:txBody>
          <a:bodyPr wrap="none" rtlCol="0">
            <a:spAutoFit/>
          </a:bodyPr>
          <a:lstStyle/>
          <a:p>
            <a:r>
              <a:rPr lang="en-US" dirty="0" smtClean="0">
                <a:solidFill>
                  <a:srgbClr val="5B6770"/>
                </a:solidFill>
              </a:rPr>
              <a:t>71 GW*s</a:t>
            </a:r>
            <a:endParaRPr lang="en-US" dirty="0">
              <a:solidFill>
                <a:srgbClr val="5B6770"/>
              </a:solidFill>
            </a:endParaRPr>
          </a:p>
        </p:txBody>
      </p:sp>
    </p:spTree>
    <p:extLst>
      <p:ext uri="{BB962C8B-B14F-4D97-AF65-F5344CB8AC3E}">
        <p14:creationId xmlns:p14="http://schemas.microsoft.com/office/powerpoint/2010/main" val="27138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Changing UFLS Settings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Only changes the triggering frequency threshold of under frequency relay</a:t>
            </a:r>
          </a:p>
          <a:p>
            <a:pPr lvl="1"/>
            <a:r>
              <a:rPr lang="en-US" dirty="0"/>
              <a:t>TSPs have </a:t>
            </a:r>
            <a:r>
              <a:rPr lang="en-US" dirty="0" smtClean="0"/>
              <a:t>experience </a:t>
            </a:r>
            <a:r>
              <a:rPr lang="en-US" dirty="0"/>
              <a:t>with </a:t>
            </a:r>
            <a:r>
              <a:rPr lang="en-US" dirty="0" smtClean="0"/>
              <a:t>making such changes to UFLS settings</a:t>
            </a:r>
            <a:endParaRPr lang="en-US" dirty="0"/>
          </a:p>
          <a:p>
            <a:pPr lvl="1"/>
            <a:r>
              <a:rPr lang="en-US" dirty="0" smtClean="0"/>
              <a:t>Consistent protection against Critical Inertia</a:t>
            </a:r>
          </a:p>
          <a:p>
            <a:pPr lvl="1"/>
            <a:r>
              <a:rPr lang="en-US" dirty="0" smtClean="0"/>
              <a:t>Framework for gauging effectiveness of UFLS Program already exists (and is required by NERC)</a:t>
            </a:r>
          </a:p>
          <a:p>
            <a:endParaRPr lang="en-US" dirty="0" smtClean="0"/>
          </a:p>
          <a:p>
            <a:r>
              <a:rPr lang="en-US" dirty="0" smtClean="0"/>
              <a:t>Cons</a:t>
            </a:r>
          </a:p>
          <a:p>
            <a:pPr lvl="1"/>
            <a:r>
              <a:rPr lang="en-US" dirty="0" smtClean="0"/>
              <a:t>Coordinated implementation plan that spans potentially many years may be needed to make the </a:t>
            </a:r>
            <a:r>
              <a:rPr lang="en-US" dirty="0"/>
              <a:t>UFLS </a:t>
            </a:r>
            <a:r>
              <a:rPr lang="en-US" dirty="0" smtClean="0"/>
              <a:t>settings changes.</a:t>
            </a:r>
          </a:p>
          <a:p>
            <a:pPr lvl="1"/>
            <a:r>
              <a:rPr lang="en-US" dirty="0" smtClean="0"/>
              <a:t>ERCOT grid may be subject to more events with frequency between 59.3 Hz and 59.1 Hz.</a:t>
            </a:r>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79</a:t>
            </a:fld>
            <a:endParaRPr lang="en-US" dirty="0">
              <a:solidFill>
                <a:srgbClr val="FFFFFF"/>
              </a:solidFill>
            </a:endParaRPr>
          </a:p>
        </p:txBody>
      </p:sp>
    </p:spTree>
    <p:extLst>
      <p:ext uri="{BB962C8B-B14F-4D97-AF65-F5344CB8AC3E}">
        <p14:creationId xmlns:p14="http://schemas.microsoft.com/office/powerpoint/2010/main" val="1715265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Critical Inertia Concept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8</a:t>
            </a:fld>
            <a:endParaRPr lang="en-US"/>
          </a:p>
        </p:txBody>
      </p:sp>
      <p:grpSp>
        <p:nvGrpSpPr>
          <p:cNvPr id="3" name="Group 2"/>
          <p:cNvGrpSpPr/>
          <p:nvPr/>
        </p:nvGrpSpPr>
        <p:grpSpPr>
          <a:xfrm>
            <a:off x="358174" y="1322087"/>
            <a:ext cx="8427652" cy="4213826"/>
            <a:chOff x="374651" y="1330326"/>
            <a:chExt cx="8427652" cy="4213826"/>
          </a:xfrm>
        </p:grpSpPr>
        <p:pic>
          <p:nvPicPr>
            <p:cNvPr id="4" name="Picture 3"/>
            <p:cNvPicPr>
              <a:picLocks noChangeAspect="1"/>
            </p:cNvPicPr>
            <p:nvPr/>
          </p:nvPicPr>
          <p:blipFill>
            <a:blip r:embed="rId3"/>
            <a:stretch>
              <a:fillRect/>
            </a:stretch>
          </p:blipFill>
          <p:spPr>
            <a:xfrm>
              <a:off x="374651" y="1330326"/>
              <a:ext cx="8427652" cy="4213826"/>
            </a:xfrm>
            <a:prstGeom prst="rect">
              <a:avLst/>
            </a:prstGeom>
          </p:spPr>
        </p:pic>
        <p:sp>
          <p:nvSpPr>
            <p:cNvPr id="10" name="TextBox 9"/>
            <p:cNvSpPr txBox="1"/>
            <p:nvPr/>
          </p:nvSpPr>
          <p:spPr>
            <a:xfrm>
              <a:off x="4076614" y="2708281"/>
              <a:ext cx="4449265" cy="1477328"/>
            </a:xfrm>
            <a:prstGeom prst="rect">
              <a:avLst/>
            </a:prstGeom>
            <a:solidFill>
              <a:schemeClr val="accent1">
                <a:lumMod val="20000"/>
                <a:lumOff val="80000"/>
              </a:schemeClr>
            </a:solidFill>
          </p:spPr>
          <p:txBody>
            <a:bodyPr wrap="square" rtlCol="0">
              <a:spAutoFit/>
            </a:bodyPr>
            <a:lstStyle/>
            <a:p>
              <a:pPr algn="just"/>
              <a:r>
                <a:rPr lang="en-US" dirty="0" smtClean="0">
                  <a:solidFill>
                    <a:schemeClr val="accent2"/>
                  </a:solidFill>
                </a:rPr>
                <a:t>The level of inertia which causes the frequency to drop below the UFLS trigger before the “fastest” resources can provide sufficient frequency response (for the two STP trip) is the “Critical Inertia”</a:t>
              </a:r>
              <a:endParaRPr lang="en-US" dirty="0">
                <a:solidFill>
                  <a:schemeClr val="accent2"/>
                </a:solidFill>
              </a:endParaRPr>
            </a:p>
          </p:txBody>
        </p:sp>
        <p:cxnSp>
          <p:nvCxnSpPr>
            <p:cNvPr id="11" name="Curved Connector 10"/>
            <p:cNvCxnSpPr/>
            <p:nvPr/>
          </p:nvCxnSpPr>
          <p:spPr>
            <a:xfrm rot="10800000" flipV="1">
              <a:off x="2704862" y="3666759"/>
              <a:ext cx="1371752" cy="698424"/>
            </a:xfrm>
            <a:prstGeom prst="curved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Left Brace 4"/>
            <p:cNvSpPr/>
            <p:nvPr/>
          </p:nvSpPr>
          <p:spPr>
            <a:xfrm>
              <a:off x="1725044" y="3206338"/>
              <a:ext cx="166255" cy="1158845"/>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2201341" y="4098055"/>
              <a:ext cx="125154" cy="751483"/>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198554" y="3647509"/>
              <a:ext cx="628698" cy="276999"/>
            </a:xfrm>
            <a:prstGeom prst="rect">
              <a:avLst/>
            </a:prstGeom>
            <a:noFill/>
          </p:spPr>
          <p:txBody>
            <a:bodyPr wrap="none" rtlCol="0">
              <a:spAutoFit/>
            </a:bodyPr>
            <a:lstStyle/>
            <a:p>
              <a:r>
                <a:rPr lang="en-US" sz="1200" b="1" dirty="0" smtClean="0">
                  <a:solidFill>
                    <a:srgbClr val="FF0000"/>
                  </a:solidFill>
                </a:rPr>
                <a:t>0.4 Hz</a:t>
              </a:r>
              <a:endParaRPr lang="en-US" sz="1200" b="1" dirty="0">
                <a:solidFill>
                  <a:srgbClr val="FF0000"/>
                </a:solidFill>
              </a:endParaRPr>
            </a:p>
          </p:txBody>
        </p:sp>
        <p:sp>
          <p:nvSpPr>
            <p:cNvPr id="13" name="TextBox 12"/>
            <p:cNvSpPr txBox="1"/>
            <p:nvPr/>
          </p:nvSpPr>
          <p:spPr>
            <a:xfrm>
              <a:off x="2064985" y="4473796"/>
              <a:ext cx="526106" cy="276999"/>
            </a:xfrm>
            <a:prstGeom prst="rect">
              <a:avLst/>
            </a:prstGeom>
            <a:noFill/>
          </p:spPr>
          <p:txBody>
            <a:bodyPr wrap="none" rtlCol="0">
              <a:spAutoFit/>
            </a:bodyPr>
            <a:lstStyle/>
            <a:p>
              <a:r>
                <a:rPr lang="en-US" sz="1200" b="1" dirty="0" smtClean="0">
                  <a:solidFill>
                    <a:srgbClr val="FF0000"/>
                  </a:solidFill>
                </a:rPr>
                <a:t>0.5 s</a:t>
              </a:r>
              <a:endParaRPr lang="en-US" sz="1200" b="1" dirty="0">
                <a:solidFill>
                  <a:srgbClr val="FF0000"/>
                </a:solidFill>
              </a:endParaRPr>
            </a:p>
          </p:txBody>
        </p:sp>
      </p:grpSp>
    </p:spTree>
    <p:extLst>
      <p:ext uri="{BB962C8B-B14F-4D97-AF65-F5344CB8AC3E}">
        <p14:creationId xmlns:p14="http://schemas.microsoft.com/office/powerpoint/2010/main" val="26633405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80</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8914420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
          </p:nvPr>
        </p:nvSpPr>
        <p:spPr>
          <a:xfrm>
            <a:off x="3550883" y="4837176"/>
            <a:ext cx="5516917" cy="649224"/>
          </a:xfrm>
        </p:spPr>
        <p:txBody>
          <a:bodyPr/>
          <a:lstStyle/>
          <a:p>
            <a:r>
              <a:rPr lang="en-US" dirty="0"/>
              <a:t>Synchronous Inertial Response (SIR) Workshop</a:t>
            </a:r>
          </a:p>
          <a:p>
            <a:r>
              <a:rPr lang="en-US" dirty="0" smtClean="0"/>
              <a:t>May 18, </a:t>
            </a:r>
            <a:r>
              <a:rPr lang="en-US" dirty="0"/>
              <a:t>2018</a:t>
            </a:r>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smtClean="0"/>
              <a:t>Lunch Break</a:t>
            </a:r>
            <a:endParaRPr lang="en-US" dirty="0"/>
          </a:p>
        </p:txBody>
      </p:sp>
    </p:spTree>
    <p:extLst>
      <p:ext uri="{BB962C8B-B14F-4D97-AF65-F5344CB8AC3E}">
        <p14:creationId xmlns:p14="http://schemas.microsoft.com/office/powerpoint/2010/main" val="15390884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Synchronous Inertial Response As an Ancillary Service</a:t>
            </a:r>
            <a:endParaRPr lang="en-US" dirty="0"/>
          </a:p>
        </p:txBody>
      </p:sp>
      <p:sp>
        <p:nvSpPr>
          <p:cNvPr id="3" name="Text Placeholder 2"/>
          <p:cNvSpPr>
            <a:spLocks noGrp="1"/>
          </p:cNvSpPr>
          <p:nvPr>
            <p:ph type="body" sz="quarter" idx="3"/>
          </p:nvPr>
        </p:nvSpPr>
        <p:spPr>
          <a:xfrm>
            <a:off x="3550883" y="4837176"/>
            <a:ext cx="5593117" cy="649224"/>
          </a:xfrm>
        </p:spPr>
        <p:txBody>
          <a:bodyPr/>
          <a:lstStyle/>
          <a:p>
            <a:r>
              <a:rPr lang="en-US" dirty="0"/>
              <a:t>Synchronous Inertial Response (SIR) Workshop</a:t>
            </a:r>
          </a:p>
          <a:p>
            <a:r>
              <a:rPr lang="en-US" dirty="0" smtClean="0"/>
              <a:t>May 18, </a:t>
            </a:r>
            <a:r>
              <a:rPr lang="en-US" dirty="0"/>
              <a:t>2018</a:t>
            </a:r>
          </a:p>
        </p:txBody>
      </p:sp>
      <p:sp>
        <p:nvSpPr>
          <p:cNvPr id="4" name="Text Placeholder 3"/>
          <p:cNvSpPr>
            <a:spLocks noGrp="1"/>
          </p:cNvSpPr>
          <p:nvPr>
            <p:ph type="body" sz="quarter" idx="10"/>
          </p:nvPr>
        </p:nvSpPr>
        <p:spPr/>
        <p:txBody>
          <a:bodyPr/>
          <a:lstStyle/>
          <a:p>
            <a:r>
              <a:rPr lang="en-US" dirty="0" smtClean="0"/>
              <a:t>Sai </a:t>
            </a:r>
            <a:r>
              <a:rPr lang="en-US" dirty="0" err="1" smtClean="0"/>
              <a:t>Moorty</a:t>
            </a:r>
            <a:endParaRPr lang="en-US" dirty="0" smtClean="0"/>
          </a:p>
          <a:p>
            <a:r>
              <a:rPr lang="en-US" dirty="0"/>
              <a:t>Market Design &amp; Development</a:t>
            </a:r>
          </a:p>
          <a:p>
            <a:r>
              <a:rPr lang="en-US" dirty="0" smtClean="0"/>
              <a:t>ERCOT</a:t>
            </a:r>
            <a:endParaRPr lang="en-US" dirty="0"/>
          </a:p>
        </p:txBody>
      </p:sp>
    </p:spTree>
    <p:extLst>
      <p:ext uri="{BB962C8B-B14F-4D97-AF65-F5344CB8AC3E}">
        <p14:creationId xmlns:p14="http://schemas.microsoft.com/office/powerpoint/2010/main" val="35754245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Synchronous Inertial Response Service (SIRS)</a:t>
            </a:r>
            <a:endParaRPr lang="en-US" dirty="0"/>
          </a:p>
        </p:txBody>
      </p:sp>
      <p:sp>
        <p:nvSpPr>
          <p:cNvPr id="6" name="Content Placeholder 5"/>
          <p:cNvSpPr>
            <a:spLocks noGrp="1"/>
          </p:cNvSpPr>
          <p:nvPr>
            <p:ph idx="1"/>
          </p:nvPr>
        </p:nvSpPr>
        <p:spPr/>
        <p:txBody>
          <a:bodyPr/>
          <a:lstStyle/>
          <a:p>
            <a:pPr marL="0" lvl="0" indent="0">
              <a:buNone/>
            </a:pPr>
            <a:endParaRPr lang="en-US" b="1" dirty="0" smtClean="0"/>
          </a:p>
          <a:p>
            <a:pPr marL="0" lvl="0" indent="0">
              <a:buNone/>
            </a:pPr>
            <a:endParaRPr lang="en-US" b="1" dirty="0"/>
          </a:p>
          <a:p>
            <a:pPr marL="0" lvl="0" indent="0">
              <a:buNone/>
            </a:pPr>
            <a:endParaRPr lang="en-US" b="1" dirty="0" smtClean="0"/>
          </a:p>
          <a:p>
            <a:pPr marL="0" lvl="0" indent="0">
              <a:buNone/>
            </a:pPr>
            <a:endParaRPr lang="en-US" b="1" dirty="0"/>
          </a:p>
          <a:p>
            <a:pPr marL="0" lvl="0" indent="0">
              <a:buNone/>
            </a:pPr>
            <a:endParaRPr lang="en-US" b="1" dirty="0" smtClean="0"/>
          </a:p>
          <a:p>
            <a:pPr marL="0" lvl="0" indent="0">
              <a:buNone/>
            </a:pPr>
            <a:r>
              <a:rPr lang="en-US" sz="1600" b="1" dirty="0" smtClean="0"/>
              <a:t>ERCOT’s 2015 </a:t>
            </a:r>
            <a:r>
              <a:rPr lang="en-US" sz="1600" b="1" dirty="0"/>
              <a:t>Proposal for </a:t>
            </a:r>
            <a:r>
              <a:rPr lang="en-US" sz="1600" b="1" dirty="0" smtClean="0"/>
              <a:t>a</a:t>
            </a:r>
            <a:br>
              <a:rPr lang="en-US" sz="1600" b="1" dirty="0" smtClean="0"/>
            </a:br>
            <a:r>
              <a:rPr lang="en-US" sz="1600" b="1" dirty="0" smtClean="0"/>
              <a:t>Synchronous </a:t>
            </a:r>
            <a:r>
              <a:rPr lang="en-US" sz="1600" b="1" dirty="0"/>
              <a:t>Inertial Response Service (SIR Service) </a:t>
            </a:r>
            <a:r>
              <a:rPr lang="en-US" sz="1600" b="1" dirty="0" smtClean="0"/>
              <a:t>Market</a:t>
            </a:r>
          </a:p>
          <a:p>
            <a:pPr marL="0" lvl="0" indent="0">
              <a:buNone/>
            </a:pPr>
            <a:endParaRPr lang="en-US" sz="1600" b="1" dirty="0"/>
          </a:p>
          <a:p>
            <a:pPr marL="0" lvl="0" indent="0">
              <a:buNone/>
            </a:pPr>
            <a:r>
              <a:rPr lang="en-US" sz="1600" dirty="0">
                <a:hlinkClick r:id="rId2"/>
              </a:rPr>
              <a:t>http://</a:t>
            </a:r>
            <a:r>
              <a:rPr lang="en-US" sz="1600" dirty="0" smtClean="0">
                <a:hlinkClick r:id="rId2"/>
              </a:rPr>
              <a:t>www.ercot.com/content/wcm/key_documents_lists/55752/Proposal_for_Synchronous_Inertial_Response_Service_Market_March112015.docx</a:t>
            </a:r>
            <a:endParaRPr lang="en-US" sz="1600" dirty="0" smtClean="0"/>
          </a:p>
          <a:p>
            <a:pPr marL="0" lvl="0" indent="0">
              <a:buNone/>
            </a:pPr>
            <a:endParaRPr lang="en-US" sz="16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83</a:t>
            </a:fld>
            <a:endParaRPr lang="en-US" dirty="0">
              <a:solidFill>
                <a:srgbClr val="FFFFFF"/>
              </a:solidFill>
            </a:endParaRPr>
          </a:p>
        </p:txBody>
      </p:sp>
    </p:spTree>
    <p:extLst>
      <p:ext uri="{BB962C8B-B14F-4D97-AF65-F5344CB8AC3E}">
        <p14:creationId xmlns:p14="http://schemas.microsoft.com/office/powerpoint/2010/main" val="28287941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Synchronous Inertial Response Service (SIRS)</a:t>
            </a:r>
            <a:endParaRPr lang="en-US" dirty="0"/>
          </a:p>
        </p:txBody>
      </p:sp>
      <p:sp>
        <p:nvSpPr>
          <p:cNvPr id="6" name="Content Placeholder 5"/>
          <p:cNvSpPr>
            <a:spLocks noGrp="1"/>
          </p:cNvSpPr>
          <p:nvPr>
            <p:ph idx="1"/>
          </p:nvPr>
        </p:nvSpPr>
        <p:spPr/>
        <p:txBody>
          <a:bodyPr/>
          <a:lstStyle/>
          <a:p>
            <a:pPr marL="0" lvl="0" indent="0">
              <a:buNone/>
            </a:pPr>
            <a:r>
              <a:rPr lang="en-US" b="1" u="sng" dirty="0" smtClean="0"/>
              <a:t>Physics:</a:t>
            </a:r>
          </a:p>
          <a:p>
            <a:pPr marL="0" lvl="0" indent="0">
              <a:buNone/>
            </a:pPr>
            <a:r>
              <a:rPr lang="en-US" dirty="0" smtClean="0"/>
              <a:t>The stored kinetic energy (synchronous </a:t>
            </a:r>
            <a:r>
              <a:rPr lang="en-US" dirty="0"/>
              <a:t>i</a:t>
            </a:r>
            <a:r>
              <a:rPr lang="en-US" dirty="0" smtClean="0"/>
              <a:t>nertia) of a synchronous generator that is On-Line inherently responds to grid disturbances by resisting changes to the grid frequency</a:t>
            </a:r>
            <a:endParaRPr lang="en-US" dirty="0"/>
          </a:p>
          <a:p>
            <a:r>
              <a:rPr lang="en-US" dirty="0"/>
              <a:t>The more </a:t>
            </a:r>
            <a:r>
              <a:rPr lang="en-US" dirty="0" smtClean="0"/>
              <a:t>synchronous </a:t>
            </a:r>
            <a:r>
              <a:rPr lang="en-US" dirty="0"/>
              <a:t>inertia on </a:t>
            </a:r>
            <a:r>
              <a:rPr lang="en-US" dirty="0" smtClean="0"/>
              <a:t>grid, the lower the Rate of Change of Frequency (</a:t>
            </a:r>
            <a:r>
              <a:rPr lang="en-US" dirty="0" err="1" smtClean="0"/>
              <a:t>RoCoF</a:t>
            </a:r>
            <a:r>
              <a:rPr lang="en-US" dirty="0" smtClean="0"/>
              <a:t>) </a:t>
            </a:r>
            <a:endParaRPr lang="en-US" dirty="0"/>
          </a:p>
          <a:p>
            <a:r>
              <a:rPr lang="en-US" dirty="0" smtClean="0"/>
              <a:t>Inertia (MW-sec) provided in Real-Time by a synchronous generator is determined by:</a:t>
            </a:r>
          </a:p>
          <a:p>
            <a:pPr lvl="1"/>
            <a:r>
              <a:rPr lang="en-US" dirty="0" smtClean="0"/>
              <a:t>Whether the generator is On-Line (determined by telemetry)</a:t>
            </a:r>
          </a:p>
          <a:p>
            <a:pPr lvl="1"/>
            <a:r>
              <a:rPr lang="en-US" dirty="0" smtClean="0"/>
              <a:t>Inertia constant (H) – provided to ERCOT via Resource Asset Registration Form (RARF)</a:t>
            </a:r>
          </a:p>
          <a:p>
            <a:pPr lvl="1"/>
            <a:r>
              <a:rPr lang="en-US" dirty="0" smtClean="0"/>
              <a:t>MVA rating - provided to ERCOT via RARF</a:t>
            </a:r>
          </a:p>
          <a:p>
            <a:r>
              <a:rPr lang="en-US" dirty="0" smtClean="0"/>
              <a:t>Inertia provided by a synchronous generator </a:t>
            </a:r>
            <a:r>
              <a:rPr lang="en-US" b="1" u="sng" dirty="0" smtClean="0"/>
              <a:t>is independent of its power output</a:t>
            </a:r>
          </a:p>
          <a:p>
            <a:pPr lvl="0"/>
            <a:endParaRPr lang="en-US" sz="1200" dirty="0" smtClean="0"/>
          </a:p>
          <a:p>
            <a:pPr marL="0" lvl="0" indent="0" algn="ctr">
              <a:buNone/>
            </a:pPr>
            <a:r>
              <a:rPr lang="en-US" b="1" dirty="0" smtClean="0"/>
              <a:t>Stored Kinetic Energy (synchronous </a:t>
            </a:r>
            <a:r>
              <a:rPr lang="en-US" b="1" dirty="0"/>
              <a:t>i</a:t>
            </a:r>
            <a:r>
              <a:rPr lang="en-US" b="1" dirty="0" smtClean="0"/>
              <a:t>nertia) = H.MVA (if On-Line)</a:t>
            </a:r>
            <a:endParaRPr lang="en-US" b="1" dirty="0"/>
          </a:p>
          <a:p>
            <a:pPr lvl="0"/>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84</a:t>
            </a:fld>
            <a:endParaRPr lang="en-US" dirty="0">
              <a:solidFill>
                <a:srgbClr val="FFFFFF"/>
              </a:solidFill>
            </a:endParaRPr>
          </a:p>
        </p:txBody>
      </p:sp>
    </p:spTree>
    <p:extLst>
      <p:ext uri="{BB962C8B-B14F-4D97-AF65-F5344CB8AC3E}">
        <p14:creationId xmlns:p14="http://schemas.microsoft.com/office/powerpoint/2010/main" val="28130335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Synchronous Inertial Response Service (SIRS)</a:t>
            </a:r>
            <a:endParaRPr lang="en-US" dirty="0"/>
          </a:p>
        </p:txBody>
      </p:sp>
      <p:sp>
        <p:nvSpPr>
          <p:cNvPr id="6" name="Content Placeholder 5"/>
          <p:cNvSpPr>
            <a:spLocks noGrp="1"/>
          </p:cNvSpPr>
          <p:nvPr>
            <p:ph idx="1"/>
          </p:nvPr>
        </p:nvSpPr>
        <p:spPr>
          <a:xfrm>
            <a:off x="304800" y="1209675"/>
            <a:ext cx="8534400" cy="4710358"/>
          </a:xfrm>
        </p:spPr>
        <p:txBody>
          <a:bodyPr/>
          <a:lstStyle/>
          <a:p>
            <a:pPr marL="0" lvl="0" indent="0">
              <a:buNone/>
            </a:pPr>
            <a:r>
              <a:rPr lang="en-US" b="1" u="sng" dirty="0" smtClean="0"/>
              <a:t>Potential SIRS Market construct for the Day-Ahead Market (DAM):</a:t>
            </a:r>
          </a:p>
          <a:p>
            <a:pPr marL="0" lvl="0" indent="0">
              <a:buNone/>
            </a:pPr>
            <a:endParaRPr lang="en-US" dirty="0"/>
          </a:p>
          <a:p>
            <a:r>
              <a:rPr lang="en-US" dirty="0" smtClean="0"/>
              <a:t>Market-based solution to ensure sufficient synchronous inertia is available on the grid for all hours</a:t>
            </a:r>
          </a:p>
          <a:p>
            <a:r>
              <a:rPr lang="en-US" dirty="0" smtClean="0"/>
              <a:t>Create new Ancillary Service (AS):  </a:t>
            </a:r>
            <a:r>
              <a:rPr lang="en-US" b="1" dirty="0" smtClean="0"/>
              <a:t>Synchronous Inertial Response Service (SIRS)</a:t>
            </a:r>
          </a:p>
          <a:p>
            <a:r>
              <a:rPr lang="en-US" dirty="0" smtClean="0"/>
              <a:t>New input to DAM from ERCOT studies:</a:t>
            </a:r>
          </a:p>
          <a:p>
            <a:pPr lvl="1"/>
            <a:r>
              <a:rPr lang="en-US" dirty="0" smtClean="0"/>
              <a:t>Hourly requirements for SIRS (MW-sec)</a:t>
            </a:r>
          </a:p>
          <a:p>
            <a:pPr lvl="1"/>
            <a:r>
              <a:rPr lang="en-US" dirty="0" smtClean="0"/>
              <a:t>Posted as part of DAM AS Plan</a:t>
            </a:r>
          </a:p>
          <a:p>
            <a:r>
              <a:rPr lang="en-US" dirty="0" smtClean="0"/>
              <a:t>As with all Ancillary Services:</a:t>
            </a:r>
          </a:p>
          <a:p>
            <a:pPr lvl="1"/>
            <a:r>
              <a:rPr lang="en-US" dirty="0" smtClean="0"/>
              <a:t>LSE QSEs are assigned their SIRS obligation on a Load Ratio Share (LRS) basis</a:t>
            </a:r>
          </a:p>
          <a:p>
            <a:pPr lvl="1"/>
            <a:r>
              <a:rPr lang="en-US" dirty="0" smtClean="0"/>
              <a:t>LSE QSEs may self-arrange all or part of their assigned SIRS obligations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85</a:t>
            </a:fld>
            <a:endParaRPr lang="en-US" dirty="0">
              <a:solidFill>
                <a:srgbClr val="FFFFFF"/>
              </a:solidFill>
            </a:endParaRPr>
          </a:p>
        </p:txBody>
      </p:sp>
    </p:spTree>
    <p:extLst>
      <p:ext uri="{BB962C8B-B14F-4D97-AF65-F5344CB8AC3E}">
        <p14:creationId xmlns:p14="http://schemas.microsoft.com/office/powerpoint/2010/main" val="34973977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Synchronous Inertial Response Service (SIRS)</a:t>
            </a:r>
            <a:endParaRPr lang="en-US" dirty="0"/>
          </a:p>
        </p:txBody>
      </p:sp>
      <p:sp>
        <p:nvSpPr>
          <p:cNvPr id="6" name="Content Placeholder 5"/>
          <p:cNvSpPr>
            <a:spLocks noGrp="1"/>
          </p:cNvSpPr>
          <p:nvPr>
            <p:ph idx="1"/>
          </p:nvPr>
        </p:nvSpPr>
        <p:spPr>
          <a:xfrm>
            <a:off x="304800" y="1076325"/>
            <a:ext cx="8534400" cy="4843708"/>
          </a:xfrm>
        </p:spPr>
        <p:txBody>
          <a:bodyPr>
            <a:normAutofit lnSpcReduction="10000"/>
          </a:bodyPr>
          <a:lstStyle/>
          <a:p>
            <a:pPr marL="0" lvl="0" indent="0">
              <a:buNone/>
            </a:pPr>
            <a:r>
              <a:rPr lang="en-US" b="1" u="sng" dirty="0" smtClean="0"/>
              <a:t>Potential SIRS Market construct for the Day-Ahead Market (DAM):</a:t>
            </a:r>
          </a:p>
          <a:p>
            <a:pPr marL="0" lvl="0" indent="0">
              <a:buNone/>
            </a:pPr>
            <a:endParaRPr lang="en-US" sz="1100" dirty="0"/>
          </a:p>
          <a:p>
            <a:r>
              <a:rPr lang="en-US" dirty="0" smtClean="0"/>
              <a:t>DAM to procure SIRS based on available Resource-specific SIRS offers from synchronous generators</a:t>
            </a:r>
            <a:endParaRPr lang="en-US" sz="1000" dirty="0" smtClean="0"/>
          </a:p>
          <a:p>
            <a:r>
              <a:rPr lang="en-US" dirty="0" smtClean="0"/>
              <a:t>Resource-specific SIRS Offers: </a:t>
            </a:r>
          </a:p>
          <a:p>
            <a:pPr lvl="1"/>
            <a:r>
              <a:rPr lang="en-US" dirty="0" smtClean="0"/>
              <a:t>Only from synchronous Generation Resources</a:t>
            </a:r>
          </a:p>
          <a:p>
            <a:pPr lvl="1"/>
            <a:r>
              <a:rPr lang="en-US" dirty="0" smtClean="0"/>
              <a:t>Offer submission is voluntary (like any other AS offer)</a:t>
            </a:r>
          </a:p>
          <a:p>
            <a:pPr lvl="1"/>
            <a:r>
              <a:rPr lang="en-US" dirty="0"/>
              <a:t>Q</a:t>
            </a:r>
            <a:r>
              <a:rPr lang="en-US" dirty="0" smtClean="0"/>
              <a:t>uantity of synchronous inertia is measured in MW-sec, capped at H.MVA (max capability of Resource)</a:t>
            </a:r>
          </a:p>
          <a:p>
            <a:pPr lvl="1"/>
            <a:r>
              <a:rPr lang="en-US" dirty="0" smtClean="0"/>
              <a:t>SIRS awards may be partial</a:t>
            </a:r>
          </a:p>
          <a:p>
            <a:pPr lvl="1"/>
            <a:r>
              <a:rPr lang="en-US" dirty="0" smtClean="0"/>
              <a:t>Offer Cap: TBD </a:t>
            </a:r>
          </a:p>
          <a:p>
            <a:pPr lvl="2"/>
            <a:r>
              <a:rPr lang="en-US" dirty="0" smtClean="0"/>
              <a:t>Current energy offer cap is $9,000/MWh</a:t>
            </a:r>
          </a:p>
          <a:p>
            <a:pPr lvl="2"/>
            <a:r>
              <a:rPr lang="en-US" dirty="0" smtClean="0"/>
              <a:t>AS offer cap is $9,000/MW/h</a:t>
            </a:r>
          </a:p>
          <a:p>
            <a:pPr lvl="2"/>
            <a:r>
              <a:rPr lang="en-US" dirty="0" smtClean="0"/>
              <a:t>SIRS offer cap could be $9,000 $/MW-sec(?)</a:t>
            </a:r>
            <a:endParaRPr lang="en-US" sz="1400" dirty="0" smtClean="0"/>
          </a:p>
          <a:p>
            <a:r>
              <a:rPr lang="en-US" dirty="0" smtClean="0"/>
              <a:t>A QSE may submit a SIRS Offer </a:t>
            </a:r>
            <a:r>
              <a:rPr lang="en-US" dirty="0"/>
              <a:t>for a</a:t>
            </a:r>
            <a:r>
              <a:rPr lang="en-US" dirty="0" smtClean="0"/>
              <a:t> </a:t>
            </a:r>
            <a:r>
              <a:rPr lang="en-US" dirty="0"/>
              <a:t>Resource in its </a:t>
            </a:r>
            <a:r>
              <a:rPr lang="en-US" dirty="0" smtClean="0"/>
              <a:t>portfolio even if there is no corresponding Resource-specific Three Part Offer (or EOC) for energy and/or Resource-specific AS Offer</a:t>
            </a:r>
          </a:p>
          <a:p>
            <a:pPr marL="0" indent="0">
              <a:buNone/>
            </a:pPr>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86</a:t>
            </a:fld>
            <a:endParaRPr lang="en-US" dirty="0">
              <a:solidFill>
                <a:srgbClr val="FFFFFF"/>
              </a:solidFill>
            </a:endParaRPr>
          </a:p>
        </p:txBody>
      </p:sp>
    </p:spTree>
    <p:extLst>
      <p:ext uri="{BB962C8B-B14F-4D97-AF65-F5344CB8AC3E}">
        <p14:creationId xmlns:p14="http://schemas.microsoft.com/office/powerpoint/2010/main" val="13872179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Synchronous Inertial Response Service (SIRS)</a:t>
            </a:r>
            <a:endParaRPr lang="en-US" dirty="0"/>
          </a:p>
        </p:txBody>
      </p:sp>
      <p:sp>
        <p:nvSpPr>
          <p:cNvPr id="6" name="Content Placeholder 5"/>
          <p:cNvSpPr>
            <a:spLocks noGrp="1"/>
          </p:cNvSpPr>
          <p:nvPr>
            <p:ph idx="1"/>
          </p:nvPr>
        </p:nvSpPr>
        <p:spPr>
          <a:xfrm>
            <a:off x="304800" y="1038225"/>
            <a:ext cx="8534400" cy="4881808"/>
          </a:xfrm>
        </p:spPr>
        <p:txBody>
          <a:bodyPr/>
          <a:lstStyle/>
          <a:p>
            <a:pPr marL="0" lvl="0" indent="0">
              <a:buNone/>
            </a:pPr>
            <a:r>
              <a:rPr lang="en-US" b="1" u="sng" dirty="0" smtClean="0"/>
              <a:t>Potential SIRS Market construct for the Day-Ahead Market (DAM):</a:t>
            </a:r>
          </a:p>
          <a:p>
            <a:pPr marL="0" lvl="0" indent="0">
              <a:buNone/>
            </a:pPr>
            <a:endParaRPr lang="en-US" sz="1200" dirty="0"/>
          </a:p>
          <a:p>
            <a:r>
              <a:rPr lang="en-US" dirty="0" smtClean="0"/>
              <a:t>A DAM award for SIRS:</a:t>
            </a:r>
          </a:p>
          <a:p>
            <a:pPr lvl="1"/>
            <a:r>
              <a:rPr lang="en-US" dirty="0" smtClean="0"/>
              <a:t>Places responsibility on the QSE (just like any other AS)</a:t>
            </a:r>
          </a:p>
          <a:p>
            <a:pPr lvl="1"/>
            <a:r>
              <a:rPr lang="en-US" dirty="0" smtClean="0"/>
              <a:t>QSE updates Resource-specific COP with SIRS responsibility (new field in COP) before DRUC</a:t>
            </a:r>
          </a:p>
          <a:p>
            <a:pPr lvl="1"/>
            <a:r>
              <a:rPr lang="en-US" b="1" dirty="0" smtClean="0"/>
              <a:t>Is NOT a capacity (MW) reservation</a:t>
            </a:r>
          </a:p>
          <a:p>
            <a:pPr lvl="2"/>
            <a:r>
              <a:rPr lang="en-US" dirty="0" smtClean="0"/>
              <a:t>HASL calculation is not impacted by SIR Offer awards</a:t>
            </a:r>
          </a:p>
          <a:p>
            <a:r>
              <a:rPr lang="en-US" dirty="0" smtClean="0"/>
              <a:t>In Real-Time, Resources carrying SIRS responsibility must provide quantity of SIRS responsibility via new telemetry point</a:t>
            </a:r>
          </a:p>
          <a:p>
            <a:endParaRPr lang="en-US" dirty="0"/>
          </a:p>
          <a:p>
            <a:r>
              <a:rPr lang="en-US" dirty="0" smtClean="0"/>
              <a:t>SIRS Procurement Constraint:</a:t>
            </a:r>
          </a:p>
          <a:p>
            <a:pPr marL="0" indent="0" algn="ctr">
              <a:buNone/>
            </a:pPr>
            <a:r>
              <a:rPr lang="en-US" dirty="0"/>
              <a:t>Sum(</a:t>
            </a:r>
            <a:r>
              <a:rPr lang="en-US" dirty="0" err="1"/>
              <a:t>SIRS</a:t>
            </a:r>
            <a:r>
              <a:rPr lang="en-US" baseline="-25000" dirty="0" err="1"/>
              <a:t>Award</a:t>
            </a:r>
            <a:r>
              <a:rPr lang="en-US" dirty="0"/>
              <a:t>) &gt;= </a:t>
            </a:r>
            <a:r>
              <a:rPr lang="en-US" dirty="0" err="1"/>
              <a:t>ERCOT_SIR</a:t>
            </a:r>
            <a:r>
              <a:rPr lang="en-US" baseline="-25000" dirty="0" err="1"/>
              <a:t>Requirement</a:t>
            </a:r>
            <a:r>
              <a:rPr lang="en-US" dirty="0"/>
              <a:t> – </a:t>
            </a:r>
            <a:r>
              <a:rPr lang="en-US" dirty="0" err="1"/>
              <a:t>Total_SIRS</a:t>
            </a:r>
            <a:r>
              <a:rPr lang="en-US" baseline="-25000" dirty="0" err="1"/>
              <a:t>Self</a:t>
            </a:r>
            <a:r>
              <a:rPr lang="en-US" baseline="-25000" dirty="0"/>
              <a:t>-Arrangement</a:t>
            </a:r>
            <a:endParaRPr lang="en-US" dirty="0"/>
          </a:p>
          <a:p>
            <a:pPr marL="0" indent="0">
              <a:buNone/>
            </a:pPr>
            <a:endParaRPr lang="en-US" dirty="0" smtClean="0"/>
          </a:p>
          <a:p>
            <a:pPr marL="0" indent="0" algn="ctr">
              <a:buNone/>
            </a:pPr>
            <a:endParaRPr lang="en-US" sz="100" b="1" dirty="0" smtClean="0"/>
          </a:p>
          <a:p>
            <a:pPr marL="0" indent="0" algn="ctr">
              <a:buNone/>
            </a:pPr>
            <a:r>
              <a:rPr lang="en-US" b="1" dirty="0" smtClean="0"/>
              <a:t>MCPC </a:t>
            </a:r>
            <a:r>
              <a:rPr lang="en-US" b="1" dirty="0"/>
              <a:t>for SIRS = Shadow Price of SIRS Procurement Constraint = </a:t>
            </a:r>
            <a:r>
              <a:rPr lang="en-US" b="1" dirty="0" err="1"/>
              <a:t>SP</a:t>
            </a:r>
            <a:r>
              <a:rPr lang="en-US" b="1" baseline="-25000" dirty="0" err="1"/>
              <a:t>sir</a:t>
            </a:r>
            <a:endParaRPr lang="en-US" dirty="0"/>
          </a:p>
          <a:p>
            <a:pPr marL="0" indent="0" algn="ctr">
              <a:buNone/>
            </a:pPr>
            <a:r>
              <a:rPr lang="en-US" dirty="0" smtClean="0"/>
              <a:t>:</a:t>
            </a:r>
            <a:endParaRPr lang="en-US" dirty="0"/>
          </a:p>
          <a:p>
            <a:pPr marL="0" indent="0">
              <a:buNone/>
            </a:pPr>
            <a:endParaRPr lang="en-US" dirty="0" smtClean="0"/>
          </a:p>
          <a:p>
            <a:pPr lvl="1"/>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87</a:t>
            </a:fld>
            <a:endParaRPr lang="en-US" dirty="0">
              <a:solidFill>
                <a:srgbClr val="FFFFFF"/>
              </a:solidFill>
            </a:endParaRPr>
          </a:p>
        </p:txBody>
      </p:sp>
    </p:spTree>
    <p:extLst>
      <p:ext uri="{BB962C8B-B14F-4D97-AF65-F5344CB8AC3E}">
        <p14:creationId xmlns:p14="http://schemas.microsoft.com/office/powerpoint/2010/main" val="40127969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88</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17594971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Open Discussion On Potential </a:t>
            </a:r>
            <a:r>
              <a:rPr lang="en-US" dirty="0"/>
              <a:t>Solutions </a:t>
            </a:r>
          </a:p>
        </p:txBody>
      </p:sp>
      <p:sp>
        <p:nvSpPr>
          <p:cNvPr id="3" name="Text Placeholder 2"/>
          <p:cNvSpPr>
            <a:spLocks noGrp="1"/>
          </p:cNvSpPr>
          <p:nvPr>
            <p:ph type="body" sz="quarter" idx="3"/>
          </p:nvPr>
        </p:nvSpPr>
        <p:spPr>
          <a:xfrm>
            <a:off x="3550883" y="4837176"/>
            <a:ext cx="5593117" cy="649224"/>
          </a:xfrm>
        </p:spPr>
        <p:txBody>
          <a:bodyPr/>
          <a:lstStyle/>
          <a:p>
            <a:r>
              <a:rPr lang="en-US" dirty="0"/>
              <a:t>Synchronous Inertial Response (SIR) Workshop</a:t>
            </a:r>
          </a:p>
          <a:p>
            <a:r>
              <a:rPr lang="en-US" dirty="0" smtClean="0"/>
              <a:t>May 18, </a:t>
            </a:r>
            <a:r>
              <a:rPr lang="en-US" dirty="0"/>
              <a:t>2018</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3749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Inertia</a:t>
            </a:r>
            <a:endParaRPr lang="en-US" dirty="0"/>
          </a:p>
        </p:txBody>
      </p:sp>
      <p:sp>
        <p:nvSpPr>
          <p:cNvPr id="3" name="Content Placeholder 2"/>
          <p:cNvSpPr>
            <a:spLocks noGrp="1"/>
          </p:cNvSpPr>
          <p:nvPr>
            <p:ph idx="1"/>
          </p:nvPr>
        </p:nvSpPr>
        <p:spPr/>
        <p:txBody>
          <a:bodyPr/>
          <a:lstStyle/>
          <a:p>
            <a:r>
              <a:rPr lang="en-US" dirty="0" smtClean="0"/>
              <a:t>Currently, the Critical Inertia Level for ERCOT appears to be around 100 GW-s (based on current operations and response characteristics of current resources)</a:t>
            </a:r>
          </a:p>
          <a:p>
            <a:pPr lvl="1"/>
            <a:endParaRPr lang="en-US" dirty="0" smtClean="0"/>
          </a:p>
          <a:p>
            <a:pPr lvl="1"/>
            <a:r>
              <a:rPr lang="en-US" dirty="0" smtClean="0"/>
              <a:t>Simulation </a:t>
            </a:r>
            <a:r>
              <a:rPr lang="en-US" dirty="0"/>
              <a:t>results have </a:t>
            </a:r>
            <a:r>
              <a:rPr lang="en-US" dirty="0" smtClean="0"/>
              <a:t>shown that below this level </a:t>
            </a:r>
            <a:r>
              <a:rPr lang="en-US" dirty="0" err="1" smtClean="0"/>
              <a:t>RoCoF</a:t>
            </a:r>
            <a:r>
              <a:rPr lang="en-US" dirty="0" smtClean="0"/>
              <a:t> is high enough that frequency would drop below 59.3 Hz for the two STP trip</a:t>
            </a:r>
          </a:p>
          <a:p>
            <a:pPr lvl="1"/>
            <a:endParaRPr lang="en-US" dirty="0" smtClean="0"/>
          </a:p>
          <a:p>
            <a:pPr lvl="1"/>
            <a:r>
              <a:rPr lang="en-US" dirty="0" smtClean="0"/>
              <a:t>Simulation </a:t>
            </a:r>
            <a:r>
              <a:rPr lang="en-US" dirty="0"/>
              <a:t>results have also shown wide-area voltage oscillations at inertia below this level; </a:t>
            </a:r>
            <a:r>
              <a:rPr lang="en-US" dirty="0" smtClean="0"/>
              <a:t>this is a separate </a:t>
            </a:r>
            <a:r>
              <a:rPr lang="en-US" dirty="0"/>
              <a:t>but somewhat related issue as identified in the Panhandle region as weak grid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5470005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Term Options</a:t>
            </a:r>
            <a:endParaRPr lang="en-US" dirty="0"/>
          </a:p>
        </p:txBody>
      </p:sp>
      <p:sp>
        <p:nvSpPr>
          <p:cNvPr id="4" name="Content Placeholder 3"/>
          <p:cNvSpPr>
            <a:spLocks noGrp="1"/>
          </p:cNvSpPr>
          <p:nvPr>
            <p:ph idx="1"/>
          </p:nvPr>
        </p:nvSpPr>
        <p:spPr/>
        <p:txBody>
          <a:bodyPr/>
          <a:lstStyle/>
          <a:p>
            <a:r>
              <a:rPr lang="en-US" dirty="0" smtClean="0"/>
              <a:t>Short Term = Approaches that can be undertaken without System changes.</a:t>
            </a:r>
          </a:p>
          <a:p>
            <a:pPr marL="642938" lvl="1" indent="-342900">
              <a:buFont typeface="+mj-lt"/>
              <a:buAutoNum type="arabicPeriod"/>
            </a:pPr>
            <a:endParaRPr lang="en-US" dirty="0" smtClean="0"/>
          </a:p>
          <a:p>
            <a:pPr marL="642938" lvl="1" indent="-342900">
              <a:buFont typeface="+mj-lt"/>
              <a:buAutoNum type="arabicPeriod"/>
            </a:pPr>
            <a:r>
              <a:rPr lang="en-US" dirty="0" smtClean="0"/>
              <a:t>Maintain </a:t>
            </a:r>
            <a:r>
              <a:rPr lang="en-US" dirty="0"/>
              <a:t>enough inertia through Command &amp; </a:t>
            </a:r>
            <a:r>
              <a:rPr lang="en-US" dirty="0" smtClean="0"/>
              <a:t>Control</a:t>
            </a:r>
          </a:p>
          <a:p>
            <a:pPr marL="642938" lvl="1" indent="-342900">
              <a:buFont typeface="+mj-lt"/>
              <a:buAutoNum type="arabicPeriod"/>
            </a:pPr>
            <a:endParaRPr lang="en-US" dirty="0" smtClean="0"/>
          </a:p>
          <a:p>
            <a:pPr marL="642938" lvl="1" indent="-342900">
              <a:buFont typeface="+mj-lt"/>
              <a:buAutoNum type="arabicPeriod"/>
            </a:pPr>
            <a:r>
              <a:rPr lang="en-US" dirty="0" smtClean="0"/>
              <a:t>Increase the minimum generation that provides RRS beyond 1150 MW (feasible post NPRR 815 implementation)</a:t>
            </a:r>
          </a:p>
          <a:p>
            <a:pPr marL="642938" lvl="1" indent="-342900">
              <a:buFont typeface="+mj-lt"/>
              <a:buAutoNum type="arabicPeriod"/>
            </a:pPr>
            <a:endParaRPr lang="en-US" dirty="0" smtClean="0"/>
          </a:p>
          <a:p>
            <a:pPr marL="342900" indent="-342900">
              <a:buFont typeface="+mj-lt"/>
              <a:buAutoNum type="arabicPeriod"/>
            </a:pPr>
            <a:endParaRPr lang="en-US" dirty="0"/>
          </a:p>
          <a:p>
            <a:pPr marL="642938" lvl="1" indent="-342900">
              <a:buFont typeface="+mj-lt"/>
              <a:buAutoNum type="arabicPeriod" startAt="2"/>
            </a:pPr>
            <a:endParaRPr lang="en-US" dirty="0"/>
          </a:p>
          <a:p>
            <a:pPr marL="342900" indent="-342900">
              <a:buFont typeface="+mj-lt"/>
              <a:buAutoNum type="arabicPeriod"/>
            </a:pPr>
            <a:endParaRPr lang="en-US" dirty="0"/>
          </a:p>
          <a:p>
            <a:endParaRPr lang="en-US" dirty="0" smtClean="0"/>
          </a:p>
          <a:p>
            <a:pPr marL="685800" lvl="1" indent="-342900">
              <a:buFont typeface="+mj-lt"/>
              <a:buAutoNum type="arabicPeriod"/>
            </a:pPr>
            <a:endParaRPr lang="en-US" dirty="0" smtClean="0"/>
          </a:p>
          <a:p>
            <a:pPr marL="342900" indent="-342900">
              <a:buFont typeface="+mj-lt"/>
              <a:buAutoNum type="arabicPeriod"/>
            </a:pPr>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90</a:t>
            </a:fld>
            <a:endParaRPr lang="en-US" dirty="0">
              <a:solidFill>
                <a:srgbClr val="FFFFFF"/>
              </a:solidFill>
            </a:endParaRPr>
          </a:p>
        </p:txBody>
      </p:sp>
    </p:spTree>
    <p:extLst>
      <p:ext uri="{BB962C8B-B14F-4D97-AF65-F5344CB8AC3E}">
        <p14:creationId xmlns:p14="http://schemas.microsoft.com/office/powerpoint/2010/main" val="16997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 Term Options</a:t>
            </a:r>
            <a:endParaRPr lang="en-US" dirty="0"/>
          </a:p>
        </p:txBody>
      </p:sp>
      <p:sp>
        <p:nvSpPr>
          <p:cNvPr id="4" name="Content Placeholder 3"/>
          <p:cNvSpPr>
            <a:spLocks noGrp="1"/>
          </p:cNvSpPr>
          <p:nvPr>
            <p:ph idx="1"/>
          </p:nvPr>
        </p:nvSpPr>
        <p:spPr/>
        <p:txBody>
          <a:bodyPr/>
          <a:lstStyle/>
          <a:p>
            <a:r>
              <a:rPr lang="en-US" dirty="0" smtClean="0"/>
              <a:t>Mid </a:t>
            </a:r>
            <a:r>
              <a:rPr lang="en-US" dirty="0"/>
              <a:t>Term = Approaches that involve System </a:t>
            </a:r>
            <a:r>
              <a:rPr lang="en-US" dirty="0" smtClean="0"/>
              <a:t>Changes</a:t>
            </a:r>
            <a:endParaRPr lang="en-US" dirty="0"/>
          </a:p>
          <a:p>
            <a:pPr marL="642938" lvl="1" indent="-342900">
              <a:buFont typeface="+mj-lt"/>
              <a:buAutoNum type="arabicPeriod"/>
            </a:pPr>
            <a:endParaRPr lang="en-US" dirty="0" smtClean="0"/>
          </a:p>
          <a:p>
            <a:pPr marL="642938" lvl="1" indent="-342900">
              <a:buFont typeface="+mj-lt"/>
              <a:buAutoNum type="arabicPeriod"/>
            </a:pPr>
            <a:r>
              <a:rPr lang="en-US" dirty="0" smtClean="0"/>
              <a:t>Lower </a:t>
            </a:r>
            <a:r>
              <a:rPr lang="en-US" dirty="0"/>
              <a:t>Critical Inertia by getting </a:t>
            </a:r>
            <a:r>
              <a:rPr lang="en-US" dirty="0" smtClean="0"/>
              <a:t>faster </a:t>
            </a:r>
            <a:r>
              <a:rPr lang="en-US" dirty="0"/>
              <a:t>response from Load </a:t>
            </a:r>
            <a:r>
              <a:rPr lang="en-US" dirty="0" smtClean="0"/>
              <a:t>Resources </a:t>
            </a:r>
          </a:p>
          <a:p>
            <a:pPr marL="642938" lvl="1" indent="-342900">
              <a:buFont typeface="+mj-lt"/>
              <a:buAutoNum type="arabicPeriod"/>
            </a:pPr>
            <a:endParaRPr lang="en-US" dirty="0" smtClean="0"/>
          </a:p>
          <a:p>
            <a:pPr marL="642938" lvl="1" indent="-342900">
              <a:buFont typeface="+mj-lt"/>
              <a:buAutoNum type="arabicPeriod"/>
            </a:pPr>
            <a:r>
              <a:rPr lang="en-US" dirty="0" smtClean="0"/>
              <a:t>Consider frequency response product that is faster than 30 cycles and earlier than 59.70 Hz.</a:t>
            </a:r>
          </a:p>
          <a:p>
            <a:pPr marL="942975" lvl="2" indent="-342900">
              <a:buFont typeface="Arial" panose="020B0604020202020204" pitchFamily="34" charset="0"/>
              <a:buChar char="‒"/>
            </a:pPr>
            <a:r>
              <a:rPr lang="en-US" dirty="0" smtClean="0"/>
              <a:t>NPRR 863 currently includes this FFR but with 30 cycles response requirement</a:t>
            </a:r>
          </a:p>
          <a:p>
            <a:pPr marL="642938" lvl="1" indent="-342900">
              <a:buFont typeface="+mj-lt"/>
              <a:buAutoNum type="arabicPeriod"/>
            </a:pPr>
            <a:endParaRPr lang="en-US" dirty="0" smtClean="0"/>
          </a:p>
          <a:p>
            <a:pPr marL="642938" lvl="1" indent="-342900">
              <a:buFont typeface="+mj-lt"/>
              <a:buAutoNum type="arabicPeriod"/>
            </a:pPr>
            <a:r>
              <a:rPr lang="en-US" dirty="0" smtClean="0"/>
              <a:t>Make synthetic inertia an interconnection requirement for new WGRs.</a:t>
            </a:r>
          </a:p>
          <a:p>
            <a:pPr marL="642938" lvl="1" indent="-342900">
              <a:buFont typeface="+mj-lt"/>
              <a:buAutoNum type="arabicPeriod"/>
            </a:pPr>
            <a:endParaRPr lang="en-US" dirty="0"/>
          </a:p>
          <a:p>
            <a:pPr marL="342900" indent="-342900">
              <a:buFont typeface="+mj-lt"/>
              <a:buAutoNum type="arabicPeriod"/>
            </a:pPr>
            <a:endParaRPr lang="en-US" dirty="0"/>
          </a:p>
          <a:p>
            <a:pPr marL="642938" lvl="1" indent="-342900">
              <a:buFont typeface="+mj-lt"/>
              <a:buAutoNum type="arabicPeriod" startAt="2"/>
            </a:pPr>
            <a:endParaRPr lang="en-US" dirty="0"/>
          </a:p>
          <a:p>
            <a:pPr marL="342900" indent="-342900">
              <a:buFont typeface="+mj-lt"/>
              <a:buAutoNum type="arabicPeriod"/>
            </a:pPr>
            <a:endParaRPr lang="en-US" dirty="0"/>
          </a:p>
          <a:p>
            <a:endParaRPr lang="en-US" dirty="0" smtClean="0"/>
          </a:p>
          <a:p>
            <a:pPr marL="685800" lvl="1" indent="-342900">
              <a:buFont typeface="+mj-lt"/>
              <a:buAutoNum type="arabicPeriod"/>
            </a:pPr>
            <a:endParaRPr lang="en-US" dirty="0" smtClean="0"/>
          </a:p>
          <a:p>
            <a:pPr marL="342900" indent="-342900">
              <a:buFont typeface="+mj-lt"/>
              <a:buAutoNum type="arabicPeriod"/>
            </a:pPr>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91</a:t>
            </a:fld>
            <a:endParaRPr lang="en-US" dirty="0">
              <a:solidFill>
                <a:srgbClr val="FFFFFF"/>
              </a:solidFill>
            </a:endParaRPr>
          </a:p>
        </p:txBody>
      </p:sp>
    </p:spTree>
    <p:extLst>
      <p:ext uri="{BB962C8B-B14F-4D97-AF65-F5344CB8AC3E}">
        <p14:creationId xmlns:p14="http://schemas.microsoft.com/office/powerpoint/2010/main" val="34837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Options</a:t>
            </a:r>
            <a:endParaRPr lang="en-US" dirty="0"/>
          </a:p>
        </p:txBody>
      </p:sp>
      <p:sp>
        <p:nvSpPr>
          <p:cNvPr id="3" name="Content Placeholder 2"/>
          <p:cNvSpPr>
            <a:spLocks noGrp="1"/>
          </p:cNvSpPr>
          <p:nvPr>
            <p:ph idx="1"/>
          </p:nvPr>
        </p:nvSpPr>
        <p:spPr/>
        <p:txBody>
          <a:bodyPr/>
          <a:lstStyle/>
          <a:p>
            <a:r>
              <a:rPr lang="en-US" dirty="0"/>
              <a:t>Long Term = Approaches that involve significant system changes at ERCOT and MPs (such as new AS product)</a:t>
            </a:r>
          </a:p>
          <a:p>
            <a:pPr marL="642938" lvl="1" indent="-342900">
              <a:buFont typeface="+mj-lt"/>
              <a:buAutoNum type="arabicPeriod" startAt="4"/>
            </a:pPr>
            <a:endParaRPr lang="en-US" dirty="0" smtClean="0"/>
          </a:p>
          <a:p>
            <a:pPr marL="642938" lvl="1" indent="-342900">
              <a:buFont typeface="+mj-lt"/>
              <a:buAutoNum type="arabicPeriod"/>
            </a:pPr>
            <a:r>
              <a:rPr lang="en-US" dirty="0" smtClean="0"/>
              <a:t>Synchronous </a:t>
            </a:r>
            <a:r>
              <a:rPr lang="en-US" dirty="0"/>
              <a:t>Inertial Response as an A/S</a:t>
            </a:r>
          </a:p>
          <a:p>
            <a:pPr marL="642938" lvl="1" indent="-342900">
              <a:buFont typeface="+mj-lt"/>
              <a:buAutoNum type="arabicPeriod"/>
            </a:pPr>
            <a:endParaRPr lang="en-US" dirty="0" smtClean="0"/>
          </a:p>
          <a:p>
            <a:pPr marL="642938" lvl="1" indent="-342900">
              <a:buFont typeface="+mj-lt"/>
              <a:buAutoNum type="arabicPeriod"/>
            </a:pPr>
            <a:r>
              <a:rPr lang="en-US" dirty="0" smtClean="0"/>
              <a:t>Change </a:t>
            </a:r>
            <a:r>
              <a:rPr lang="en-US" dirty="0"/>
              <a:t>UFLS settings?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92</a:t>
            </a:fld>
            <a:endParaRPr lang="en-US" dirty="0"/>
          </a:p>
        </p:txBody>
      </p:sp>
    </p:spTree>
    <p:extLst>
      <p:ext uri="{BB962C8B-B14F-4D97-AF65-F5344CB8AC3E}">
        <p14:creationId xmlns:p14="http://schemas.microsoft.com/office/powerpoint/2010/main" val="17736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93</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Action Items</a:t>
            </a:r>
          </a:p>
          <a:p>
            <a:r>
              <a:rPr lang="en-US" dirty="0" smtClean="0"/>
              <a:t>&amp; Next Steps</a:t>
            </a:r>
          </a:p>
        </p:txBody>
      </p:sp>
    </p:spTree>
    <p:extLst>
      <p:ext uri="{BB962C8B-B14F-4D97-AF65-F5344CB8AC3E}">
        <p14:creationId xmlns:p14="http://schemas.microsoft.com/office/powerpoint/2010/main" val="131900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107C8-DC22-41ED-81EF-363FA8452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63D459-1C05-483F-85D1-C9E478EC32CC}">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c34af464-7aa1-4edd-9be4-83dffc1cb926"/>
    <ds:schemaRef ds:uri="http://purl.org/dc/dcmitype/"/>
  </ds:schemaRefs>
</ds:datastoreItem>
</file>

<file path=customXml/itemProps3.xml><?xml version="1.0" encoding="utf-8"?>
<ds:datastoreItem xmlns:ds="http://schemas.openxmlformats.org/officeDocument/2006/customXml" ds:itemID="{39968CB8-5FF8-44D7-A459-A3FC34AC4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10565</TotalTime>
  <Words>6500</Words>
  <Application>Microsoft Office PowerPoint</Application>
  <PresentationFormat>On-screen Show (4:3)</PresentationFormat>
  <Paragraphs>1177</Paragraphs>
  <Slides>93</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93</vt:i4>
      </vt:variant>
    </vt:vector>
  </HeadingPairs>
  <TitlesOfParts>
    <vt:vector size="103" baseType="lpstr">
      <vt:lpstr>Arial</vt:lpstr>
      <vt:lpstr>Calibri</vt:lpstr>
      <vt:lpstr>Cambria Math</vt:lpstr>
      <vt:lpstr>Courier New</vt:lpstr>
      <vt:lpstr>Symbol</vt:lpstr>
      <vt:lpstr>Times New Roman</vt:lpstr>
      <vt:lpstr>Wingdings</vt:lpstr>
      <vt:lpstr>1_Office Theme</vt:lpstr>
      <vt:lpstr>2_Custom Design</vt:lpstr>
      <vt:lpstr>3_Custom Design</vt:lpstr>
      <vt:lpstr>PowerPoint Presentation</vt:lpstr>
      <vt:lpstr>Antitrust Admonition</vt:lpstr>
      <vt:lpstr>PowerPoint Presentation</vt:lpstr>
      <vt:lpstr>Inertia Background</vt:lpstr>
      <vt:lpstr>Inertial Effect</vt:lpstr>
      <vt:lpstr>Inertial Effect</vt:lpstr>
      <vt:lpstr>Inertial Effect</vt:lpstr>
      <vt:lpstr>Critical Inertia Concept</vt:lpstr>
      <vt:lpstr>Critical Inertia</vt:lpstr>
      <vt:lpstr>Topics Discussed at Workshop #01</vt:lpstr>
      <vt:lpstr>Whitepaper on Inertia</vt:lpstr>
      <vt:lpstr>Discussion Outline for Today</vt:lpstr>
      <vt:lpstr>PowerPoint Presentation</vt:lpstr>
      <vt:lpstr>PowerPoint Presentation</vt:lpstr>
      <vt:lpstr>Recap</vt:lpstr>
      <vt:lpstr>Summary</vt:lpstr>
      <vt:lpstr>Summary (Continue)</vt:lpstr>
      <vt:lpstr>Summary (Continue)</vt:lpstr>
      <vt:lpstr>Summary (Continue)</vt:lpstr>
      <vt:lpstr>PowerPoint Presentation</vt:lpstr>
      <vt:lpstr>PowerPoint Presentation</vt:lpstr>
      <vt:lpstr>Responsive Reserve Service (RRS)</vt:lpstr>
      <vt:lpstr>RRS Study Methodology</vt:lpstr>
      <vt:lpstr>Current RRS Table</vt:lpstr>
      <vt:lpstr>Critical Inertia Definition</vt:lpstr>
      <vt:lpstr>Current Critical Inertia for ERCOT</vt:lpstr>
      <vt:lpstr>Potential Parameters Changes </vt:lpstr>
      <vt:lpstr>Fast Frequency Response (FFR) – NPRR 863  </vt:lpstr>
      <vt:lpstr>FFR Impact</vt:lpstr>
      <vt:lpstr>Frequency Response Times</vt:lpstr>
      <vt:lpstr>Coming Up Next</vt:lpstr>
      <vt:lpstr>PowerPoint Presentation</vt:lpstr>
      <vt:lpstr>Load Resource UFR Requirement </vt:lpstr>
      <vt:lpstr>Reduce Critical Inertia</vt:lpstr>
      <vt:lpstr>Under-Frequency Events Impacting Load Resources</vt:lpstr>
      <vt:lpstr>To-Be-Determined</vt:lpstr>
      <vt:lpstr>PowerPoint Presentation</vt:lpstr>
      <vt:lpstr>PowerPoint Presentation</vt:lpstr>
      <vt:lpstr>Under-Frequency Events Impacting Load Resources</vt:lpstr>
      <vt:lpstr>Under-Frequency Events Impacting Load Resources</vt:lpstr>
      <vt:lpstr>PowerPoint Presentation</vt:lpstr>
      <vt:lpstr>Background</vt:lpstr>
      <vt:lpstr>Terminology debate</vt:lpstr>
      <vt:lpstr>IBFR Basic Principals</vt:lpstr>
      <vt:lpstr>IBFR at different wind speeds </vt:lpstr>
      <vt:lpstr>IBFR Impact on System Frequency</vt:lpstr>
      <vt:lpstr>Additional Considerations</vt:lpstr>
      <vt:lpstr>Hydro Quebec, Facts</vt:lpstr>
      <vt:lpstr>HQ “Inertial Response” requirement, 2009</vt:lpstr>
      <vt:lpstr>HQ event with and without IR</vt:lpstr>
      <vt:lpstr>Updated HQ requirement 2016</vt:lpstr>
      <vt:lpstr>IR Contribution Verification by HQ</vt:lpstr>
      <vt:lpstr>IR Measurements vs Simulation</vt:lpstr>
      <vt:lpstr>Simulation Results</vt:lpstr>
      <vt:lpstr>Stress test</vt:lpstr>
      <vt:lpstr>Conclusions from HQ study </vt:lpstr>
      <vt:lpstr>IESO, Facts</vt:lpstr>
      <vt:lpstr>IESO requirement</vt:lpstr>
      <vt:lpstr>IESO requirement, Representative Responses</vt:lpstr>
      <vt:lpstr>AESO, Facts</vt:lpstr>
      <vt:lpstr>AESO Evaluation</vt:lpstr>
      <vt:lpstr>GE: Important Considerations for IBFR Specifications</vt:lpstr>
      <vt:lpstr>UCD Research</vt:lpstr>
      <vt:lpstr>PowerPoint Presentation</vt:lpstr>
      <vt:lpstr>PowerPoint Presentation</vt:lpstr>
      <vt:lpstr>Introduction</vt:lpstr>
      <vt:lpstr>Survey Response Summary</vt:lpstr>
      <vt:lpstr>Survey Response Summary</vt:lpstr>
      <vt:lpstr>Survey Response Summary</vt:lpstr>
      <vt:lpstr>PowerPoint Presentation</vt:lpstr>
      <vt:lpstr>PowerPoint Presentation</vt:lpstr>
      <vt:lpstr>WGRs by Turbine Type as of Q2 2018</vt:lpstr>
      <vt:lpstr>PowerPoint Presentation</vt:lpstr>
      <vt:lpstr>Project 2017-01 BAL3 SAR Drafting Team</vt:lpstr>
      <vt:lpstr>PowerPoint Presentation</vt:lpstr>
      <vt:lpstr>PowerPoint Presentation</vt:lpstr>
      <vt:lpstr> UFLS Setting Current vs. Study </vt:lpstr>
      <vt:lpstr>UFLS Change Impact</vt:lpstr>
      <vt:lpstr>Pros and Cons of Changing UFLS Settings</vt:lpstr>
      <vt:lpstr>PowerPoint Presentation</vt:lpstr>
      <vt:lpstr>PowerPoint Presentation</vt:lpstr>
      <vt:lpstr>PowerPoint Presentation</vt:lpstr>
      <vt:lpstr>Synchronous Inertial Response Service (SIRS)</vt:lpstr>
      <vt:lpstr>Synchronous Inertial Response Service (SIRS)</vt:lpstr>
      <vt:lpstr>Synchronous Inertial Response Service (SIRS)</vt:lpstr>
      <vt:lpstr>Synchronous Inertial Response Service (SIRS)</vt:lpstr>
      <vt:lpstr>Synchronous Inertial Response Service (SIRS)</vt:lpstr>
      <vt:lpstr>PowerPoint Presentation</vt:lpstr>
      <vt:lpstr>PowerPoint Presentation</vt:lpstr>
      <vt:lpstr>Short Term Options</vt:lpstr>
      <vt:lpstr>Mid Term Options</vt:lpstr>
      <vt:lpstr>Long Term Options</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Mago, Nitika</cp:lastModifiedBy>
  <cp:revision>283</cp:revision>
  <cp:lastPrinted>2016-01-21T20:53:15Z</cp:lastPrinted>
  <dcterms:created xsi:type="dcterms:W3CDTF">2016-01-21T15:20:31Z</dcterms:created>
  <dcterms:modified xsi:type="dcterms:W3CDTF">2018-05-18T13:58:00Z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