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7" r:id="rId2"/>
    <p:sldId id="263" r:id="rId3"/>
    <p:sldId id="264" r:id="rId4"/>
    <p:sldId id="268" r:id="rId5"/>
    <p:sldId id="269" r:id="rId6"/>
    <p:sldId id="270" r:id="rId7"/>
    <p:sldId id="271" r:id="rId8"/>
    <p:sldId id="272" r:id="rId9"/>
    <p:sldId id="273" r:id="rId10"/>
    <p:sldId id="274" r:id="rId11"/>
    <p:sldId id="275"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94674"/>
  </p:normalViewPr>
  <p:slideViewPr>
    <p:cSldViewPr snapToGrid="0" snapToObjects="1">
      <p:cViewPr varScale="1">
        <p:scale>
          <a:sx n="107" d="100"/>
          <a:sy n="107" d="100"/>
        </p:scale>
        <p:origin x="-39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ED1391-19E4-934C-BF66-58E9CAED36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1C52095-3AE3-C64B-9D50-01AD4CC166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207F4A4-E280-7D49-9305-7F1C107F249A}"/>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5" name="Footer Placeholder 4">
            <a:extLst>
              <a:ext uri="{FF2B5EF4-FFF2-40B4-BE49-F238E27FC236}">
                <a16:creationId xmlns:a16="http://schemas.microsoft.com/office/drawing/2014/main" xmlns="" id="{37D223A9-52FA-B64C-A6F2-57A9A74535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335B4AE-4C8B-4147-BDC2-BD8052B58708}"/>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67541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44984E-C844-7343-BC13-8C2839BE09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C1E8FF6-55DD-DC4C-A9DC-0C823C980A8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4AE658-967B-4249-A79E-A6A5BCF0D28A}"/>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5" name="Footer Placeholder 4">
            <a:extLst>
              <a:ext uri="{FF2B5EF4-FFF2-40B4-BE49-F238E27FC236}">
                <a16:creationId xmlns:a16="http://schemas.microsoft.com/office/drawing/2014/main" xmlns="" id="{FCB48A9F-6D7E-604E-9751-303937CDBB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7BD2E0-C28D-1E44-8011-5B0337371ED0}"/>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338894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B6EE482-178A-4142-A998-4939A5E364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32AE96E-8184-1A43-A6D5-E2DC67A77A1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421134D-AB88-7640-8459-BF0F94FE1C33}"/>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5" name="Footer Placeholder 4">
            <a:extLst>
              <a:ext uri="{FF2B5EF4-FFF2-40B4-BE49-F238E27FC236}">
                <a16:creationId xmlns:a16="http://schemas.microsoft.com/office/drawing/2014/main" xmlns="" id="{5EFA7AA7-946B-6C41-BD69-31E25594F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EB28F3-581C-DB45-A647-FC5A52DC2A41}"/>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82740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43F572-993A-2D45-852D-3220FE8245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49872D-1155-AF4B-9BFE-1FEA0EDFB2E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E7EFF50-902F-B140-A0D5-B70697963B3B}"/>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5" name="Footer Placeholder 4">
            <a:extLst>
              <a:ext uri="{FF2B5EF4-FFF2-40B4-BE49-F238E27FC236}">
                <a16:creationId xmlns:a16="http://schemas.microsoft.com/office/drawing/2014/main" xmlns="" id="{E52C48E9-E702-574A-85DF-E8262C110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58E2C0E-3A16-4F47-BF97-AD2FAD62DAA5}"/>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109324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F66D4F-7091-3B40-83ED-F94B405CCB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DF823A2-0A0C-E548-89D0-4873B8203C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DF69CAC5-16C2-5C40-B8C6-69DF9BF5A47E}"/>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5" name="Footer Placeholder 4">
            <a:extLst>
              <a:ext uri="{FF2B5EF4-FFF2-40B4-BE49-F238E27FC236}">
                <a16:creationId xmlns:a16="http://schemas.microsoft.com/office/drawing/2014/main" xmlns="" id="{815D2A3C-2F16-5A4E-B306-24578E5FD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1FF43B7-E87E-0645-845E-E249E2B8B43A}"/>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357220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996F0A-810F-1445-AA16-9F2BB62DC3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AD6CC80-5A97-6042-9100-7CBC2F5765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C170270-AA74-2B40-9646-C99C85882E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984E987-0788-9642-A381-AB2183E21C39}"/>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6" name="Footer Placeholder 5">
            <a:extLst>
              <a:ext uri="{FF2B5EF4-FFF2-40B4-BE49-F238E27FC236}">
                <a16:creationId xmlns:a16="http://schemas.microsoft.com/office/drawing/2014/main" xmlns="" id="{D6B82C69-8D6E-444D-9582-1C10EA6EED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F4DEACE-9B97-6147-BD66-5171149E7E72}"/>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756682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9FE202-12A0-D940-98DE-C8E1BD81B9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F81140E-A373-E94C-96D1-4356127A9E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998D887-7055-A04D-A09E-7DC355FD62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09E06D8-3B0B-5E4E-A783-3B9A844E49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869873D-2612-0242-B309-6FC256B5343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A92D776-98CF-B44C-BF3D-EE00B06B433E}"/>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8" name="Footer Placeholder 7">
            <a:extLst>
              <a:ext uri="{FF2B5EF4-FFF2-40B4-BE49-F238E27FC236}">
                <a16:creationId xmlns:a16="http://schemas.microsoft.com/office/drawing/2014/main" xmlns="" id="{FEF67EC7-1A33-EF4C-A48B-17D869AB7F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0E05902-E639-4C45-896A-AA6CBBD8B88E}"/>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347798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40247D-F1FF-9443-A38F-8FC0BDE8FD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C656490-59D7-E548-943A-5F1B879E2766}"/>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4" name="Footer Placeholder 3">
            <a:extLst>
              <a:ext uri="{FF2B5EF4-FFF2-40B4-BE49-F238E27FC236}">
                <a16:creationId xmlns:a16="http://schemas.microsoft.com/office/drawing/2014/main" xmlns="" id="{17106F4B-FD43-744D-AD8C-8E9F5B889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449CD56-F689-2748-8758-F5D2059F104B}"/>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2782086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EA49D51-92CF-2E40-8DF7-FBEB21771B5E}"/>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3" name="Footer Placeholder 2">
            <a:extLst>
              <a:ext uri="{FF2B5EF4-FFF2-40B4-BE49-F238E27FC236}">
                <a16:creationId xmlns:a16="http://schemas.microsoft.com/office/drawing/2014/main" xmlns="" id="{E9CC0511-80AB-2B49-B541-EA441A147E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751A18B-F6F8-0B48-BCBD-8589A2B8F0A2}"/>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64741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4F2E46-574C-9E45-A3EB-19DE3DB3D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64A29A5-2812-8C41-B6C0-437CFC6D2A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35FF045-494A-F94A-A295-8882B6832D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B04A4EE-2E45-6645-B6CF-579B059C9B6F}"/>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6" name="Footer Placeholder 5">
            <a:extLst>
              <a:ext uri="{FF2B5EF4-FFF2-40B4-BE49-F238E27FC236}">
                <a16:creationId xmlns:a16="http://schemas.microsoft.com/office/drawing/2014/main" xmlns="" id="{20D11538-5473-0B4E-B1C9-743685465A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B04D44C-D570-1743-940E-8D2DEFE85591}"/>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93729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ECF58C-B1C4-B14F-BA8C-CE93BDE3A8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9C14550-9352-7B4F-B415-072DCDA1C2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F64E038-9149-0240-BC82-0C224CB69E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A17E56-9052-DD42-B9DB-36820FF32582}"/>
              </a:ext>
            </a:extLst>
          </p:cNvPr>
          <p:cNvSpPr>
            <a:spLocks noGrp="1"/>
          </p:cNvSpPr>
          <p:nvPr>
            <p:ph type="dt" sz="half" idx="10"/>
          </p:nvPr>
        </p:nvSpPr>
        <p:spPr/>
        <p:txBody>
          <a:bodyPr/>
          <a:lstStyle/>
          <a:p>
            <a:fld id="{4D82DD48-5754-8D4F-B0B9-D979B38DCB52}" type="datetimeFigureOut">
              <a:rPr lang="en-US" smtClean="0"/>
              <a:t>5/16/2018</a:t>
            </a:fld>
            <a:endParaRPr lang="en-US"/>
          </a:p>
        </p:txBody>
      </p:sp>
      <p:sp>
        <p:nvSpPr>
          <p:cNvPr id="6" name="Footer Placeholder 5">
            <a:extLst>
              <a:ext uri="{FF2B5EF4-FFF2-40B4-BE49-F238E27FC236}">
                <a16:creationId xmlns:a16="http://schemas.microsoft.com/office/drawing/2014/main" xmlns="" id="{842D5801-67EB-704E-92C2-B3FDEF9A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AA19E25-C57D-E44F-B764-7D7F39581617}"/>
              </a:ext>
            </a:extLst>
          </p:cNvPr>
          <p:cNvSpPr>
            <a:spLocks noGrp="1"/>
          </p:cNvSpPr>
          <p:nvPr>
            <p:ph type="sldNum" sz="quarter" idx="12"/>
          </p:nvPr>
        </p:nvSpPr>
        <p:spPr/>
        <p:txBody>
          <a:bodyPr/>
          <a:lstStyle/>
          <a:p>
            <a:fld id="{96F1D6E3-2248-BB45-BDC8-DA7FE51B4A1D}" type="slidenum">
              <a:rPr lang="en-US" smtClean="0"/>
              <a:t>‹#›</a:t>
            </a:fld>
            <a:endParaRPr lang="en-US"/>
          </a:p>
        </p:txBody>
      </p:sp>
    </p:spTree>
    <p:extLst>
      <p:ext uri="{BB962C8B-B14F-4D97-AF65-F5344CB8AC3E}">
        <p14:creationId xmlns:p14="http://schemas.microsoft.com/office/powerpoint/2010/main" val="1553118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3E0C9EB-48BF-D448-B68F-F82A29365B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168ADB3-843F-114C-9C56-7D39B2666B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1F80C5E-F3BD-B549-AA8C-BD22826639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2DD48-5754-8D4F-B0B9-D979B38DCB52}" type="datetimeFigureOut">
              <a:rPr lang="en-US" smtClean="0"/>
              <a:t>5/16/2018</a:t>
            </a:fld>
            <a:endParaRPr lang="en-US"/>
          </a:p>
        </p:txBody>
      </p:sp>
      <p:sp>
        <p:nvSpPr>
          <p:cNvPr id="5" name="Footer Placeholder 4">
            <a:extLst>
              <a:ext uri="{FF2B5EF4-FFF2-40B4-BE49-F238E27FC236}">
                <a16:creationId xmlns:a16="http://schemas.microsoft.com/office/drawing/2014/main" xmlns="" id="{BCEE7128-2E8E-4A40-AA2C-F19678F300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643B941-D88A-F24E-B056-2DF4BEDFD6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1D6E3-2248-BB45-BDC8-DA7FE51B4A1D}" type="slidenum">
              <a:rPr lang="en-US" smtClean="0"/>
              <a:t>‹#›</a:t>
            </a:fld>
            <a:endParaRPr lang="en-US"/>
          </a:p>
        </p:txBody>
      </p:sp>
    </p:spTree>
    <p:extLst>
      <p:ext uri="{BB962C8B-B14F-4D97-AF65-F5344CB8AC3E}">
        <p14:creationId xmlns:p14="http://schemas.microsoft.com/office/powerpoint/2010/main" val="214721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1EE4BE-3414-1C45-97A8-76DEB4724716}"/>
              </a:ext>
            </a:extLst>
          </p:cNvPr>
          <p:cNvSpPr>
            <a:spLocks noGrp="1"/>
          </p:cNvSpPr>
          <p:nvPr>
            <p:ph type="ctrTitle"/>
          </p:nvPr>
        </p:nvSpPr>
        <p:spPr/>
        <p:txBody>
          <a:bodyPr/>
          <a:lstStyle/>
          <a:p>
            <a:r>
              <a:rPr lang="en-US" dirty="0"/>
              <a:t>TSP CONSTRUCTION RESPONSIBILITY</a:t>
            </a:r>
          </a:p>
        </p:txBody>
      </p:sp>
      <p:sp>
        <p:nvSpPr>
          <p:cNvPr id="3" name="Subtitle 2">
            <a:extLst>
              <a:ext uri="{FF2B5EF4-FFF2-40B4-BE49-F238E27FC236}">
                <a16:creationId xmlns:a16="http://schemas.microsoft.com/office/drawing/2014/main" xmlns="" id="{B7F552CF-9B3C-D940-ADA3-2276E791E7FE}"/>
              </a:ext>
            </a:extLst>
          </p:cNvPr>
          <p:cNvSpPr>
            <a:spLocks noGrp="1"/>
          </p:cNvSpPr>
          <p:nvPr>
            <p:ph type="subTitle" idx="1"/>
          </p:nvPr>
        </p:nvSpPr>
        <p:spPr/>
        <p:txBody>
          <a:bodyPr/>
          <a:lstStyle/>
          <a:p>
            <a:r>
              <a:rPr lang="en-US" dirty="0"/>
              <a:t>IN EACH SITUATION DEPICTED – WHAT IS THE RESPONSIBILITY OF THE TSP TO MAKE SYSTEM ADDITIONS TO INTERCONNECT THE NEW GENERATOR OR GENERATORS</a:t>
            </a:r>
          </a:p>
        </p:txBody>
      </p:sp>
    </p:spTree>
    <p:extLst>
      <p:ext uri="{BB962C8B-B14F-4D97-AF65-F5344CB8AC3E}">
        <p14:creationId xmlns:p14="http://schemas.microsoft.com/office/powerpoint/2010/main" val="2342368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3962000-459C-814C-ACA2-65A9131922A8}"/>
              </a:ext>
            </a:extLst>
          </p:cNvPr>
          <p:cNvSpPr/>
          <p:nvPr/>
        </p:nvSpPr>
        <p:spPr>
          <a:xfrm>
            <a:off x="1243173" y="739740"/>
            <a:ext cx="9729627" cy="5262979"/>
          </a:xfrm>
          <a:prstGeom prst="rect">
            <a:avLst/>
          </a:prstGeom>
        </p:spPr>
        <p:txBody>
          <a:bodyPr wrap="square">
            <a:spAutoFit/>
          </a:bodyPr>
          <a:lstStyle/>
          <a:p>
            <a:r>
              <a:rPr lang="en-US" sz="2800" b="1" dirty="0">
                <a:latin typeface="TimesNewRomanPS"/>
              </a:rPr>
              <a:t>Good utility practice -- </a:t>
            </a:r>
            <a:r>
              <a:rPr lang="en-US" sz="2800" dirty="0">
                <a:latin typeface="TimesNewRomanPSMT" panose="02020603050405020304" pitchFamily="18" charset="0"/>
              </a:rPr>
              <a:t>Any of the practices, methods, and acts engaged in or approved by a significant portion of the electric utility industry during the relevant time period, or any of the practices, methods, and acts that, in the exercise of reasonable judgment in light of the facts known at the time the decision was made, could have been </a:t>
            </a:r>
            <a:r>
              <a:rPr lang="en-US" sz="2800" dirty="0">
                <a:highlight>
                  <a:srgbClr val="FFFF00"/>
                </a:highlight>
                <a:latin typeface="TimesNewRomanPSMT" panose="02020603050405020304" pitchFamily="18" charset="0"/>
              </a:rPr>
              <a:t>expected to accomplish the desired result at a reasonable cost consistent with good business practices, reliability, safety, and expedition</a:t>
            </a:r>
            <a:r>
              <a:rPr lang="en-US" sz="2800" dirty="0">
                <a:latin typeface="TimesNewRomanPSMT" panose="02020603050405020304" pitchFamily="18" charset="0"/>
              </a:rPr>
              <a:t>. Good utility practice is not intended to be limited to the optimum practice, method, or act, to the exclusion of all others, but rather is intended to include acceptable practices, methods, and acts generally accepted in the region</a:t>
            </a:r>
            <a:r>
              <a:rPr lang="en-US" dirty="0">
                <a:latin typeface="TimesNewRomanPSMT" panose="02020603050405020304" pitchFamily="18" charset="0"/>
              </a:rPr>
              <a:t>. </a:t>
            </a:r>
            <a:endParaRPr lang="en-US" dirty="0"/>
          </a:p>
        </p:txBody>
      </p:sp>
    </p:spTree>
    <p:extLst>
      <p:ext uri="{BB962C8B-B14F-4D97-AF65-F5344CB8AC3E}">
        <p14:creationId xmlns:p14="http://schemas.microsoft.com/office/powerpoint/2010/main" val="2989079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74EC952-2F22-FE41-8069-405585E65D7F}"/>
              </a:ext>
            </a:extLst>
          </p:cNvPr>
          <p:cNvSpPr/>
          <p:nvPr/>
        </p:nvSpPr>
        <p:spPr>
          <a:xfrm>
            <a:off x="924674" y="889844"/>
            <a:ext cx="10592656" cy="4893647"/>
          </a:xfrm>
          <a:prstGeom prst="rect">
            <a:avLst/>
          </a:prstGeom>
        </p:spPr>
        <p:txBody>
          <a:bodyPr wrap="square">
            <a:spAutoFit/>
          </a:bodyPr>
          <a:lstStyle/>
          <a:p>
            <a:pPr>
              <a:buFont typeface="+mj-lt"/>
              <a:buAutoNum type="arabicPeriod" startAt="2"/>
            </a:pPr>
            <a:r>
              <a:rPr lang="en-US" sz="2400" dirty="0">
                <a:latin typeface="TimesNewRoman,Bold"/>
              </a:rPr>
              <a:t>Transmission service provider responsibilities. </a:t>
            </a:r>
            <a:r>
              <a:rPr lang="en-US" sz="2400" dirty="0">
                <a:highlight>
                  <a:srgbClr val="FFFF00"/>
                </a:highlight>
                <a:latin typeface="TimesNewRoman"/>
              </a:rPr>
              <a:t>The TSP will plan, construct, operate and maintain its transmission system in accordance with good utility practice in order to provide transmission service customers with transmission service over its transmission system</a:t>
            </a:r>
            <a:r>
              <a:rPr lang="en-US" sz="2400" dirty="0">
                <a:latin typeface="TimesNewRoman"/>
              </a:rPr>
              <a:t> in accordance with Division 1 of this subchapter (relating to Open-Access Comparable Transmission Service for Electric Utilities in the Electric Reliability Council of Texas). The TSP shall, consistent with good utility practice, endeavor to construct and place into service sufficient transmission capacity to ensure adequacy and reliability of the network to deliver power to transmission service customer loads. The TSP will plan, construct, operate and maintain facilities that are needed to relieve transmission constraints, as recommended by ERCOT and approved by the commission, in accordance with Division 1 of this subchapter. The construction of facilities requiring commission issuance of a certificate of convenience and necessity is subject to such commission approval. </a:t>
            </a:r>
            <a:endParaRPr lang="en-US" sz="2400" dirty="0">
              <a:effectLst/>
            </a:endParaRPr>
          </a:p>
        </p:txBody>
      </p:sp>
    </p:spTree>
    <p:extLst>
      <p:ext uri="{BB962C8B-B14F-4D97-AF65-F5344CB8AC3E}">
        <p14:creationId xmlns:p14="http://schemas.microsoft.com/office/powerpoint/2010/main" val="1605165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33FC27B-C7F2-9D41-BC2C-EC563DA8F261}"/>
              </a:ext>
            </a:extLst>
          </p:cNvPr>
          <p:cNvSpPr/>
          <p:nvPr/>
        </p:nvSpPr>
        <p:spPr>
          <a:xfrm>
            <a:off x="0" y="248575"/>
            <a:ext cx="12192000" cy="6294031"/>
          </a:xfrm>
          <a:prstGeom prst="rect">
            <a:avLst/>
          </a:prstGeom>
        </p:spPr>
        <p:txBody>
          <a:bodyPr wrap="square">
            <a:spAutoFit/>
          </a:bodyPr>
          <a:lstStyle/>
          <a:p>
            <a:r>
              <a:rPr lang="en-US" sz="3100" dirty="0">
                <a:latin typeface="TimesNewRoman"/>
              </a:rPr>
              <a:t>When an eligible transmission service customer requests transmission service for a new generating source that is planned to be interconnected with a TSP's transmission network, the </a:t>
            </a:r>
            <a:r>
              <a:rPr lang="en-US" sz="3100" dirty="0">
                <a:highlight>
                  <a:srgbClr val="FFFF00"/>
                </a:highlight>
                <a:latin typeface="TimesNewRoman"/>
              </a:rPr>
              <a:t>transmission service customer shall be responsible for the cost of installing step-up transformers to transform the output of the generator to a transmission voltage level and protective devices at the point of interconnection </a:t>
            </a:r>
            <a:r>
              <a:rPr lang="en-US" sz="3100" dirty="0">
                <a:latin typeface="TimesNewRoman"/>
              </a:rPr>
              <a:t>capable of electrically isolating the generating source owned by the transmission service customer. </a:t>
            </a:r>
            <a:r>
              <a:rPr lang="en-US" sz="3100" dirty="0">
                <a:highlight>
                  <a:srgbClr val="FFFF00"/>
                </a:highlight>
                <a:latin typeface="TimesNewRoman"/>
              </a:rPr>
              <a:t>The TSP shall be responsible, pursuant to paragraph (2) of this subsection, for the cost of installing any other interconnection facilities that are designed to operate at a transmission voltage level and any other upgrades on its transmission system that may be necessary to accommodate the requested transmission service. </a:t>
            </a:r>
            <a:endParaRPr lang="en-US" sz="3100" dirty="0">
              <a:highlight>
                <a:srgbClr val="FFFF00"/>
              </a:highlight>
            </a:endParaRPr>
          </a:p>
        </p:txBody>
      </p:sp>
    </p:spTree>
    <p:extLst>
      <p:ext uri="{BB962C8B-B14F-4D97-AF65-F5344CB8AC3E}">
        <p14:creationId xmlns:p14="http://schemas.microsoft.com/office/powerpoint/2010/main" val="2786166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07E68D4-05D6-6F40-9A3D-98E871BC468A}"/>
              </a:ext>
            </a:extLst>
          </p:cNvPr>
          <p:cNvSpPr/>
          <p:nvPr/>
        </p:nvSpPr>
        <p:spPr>
          <a:xfrm>
            <a:off x="1006867" y="831117"/>
            <a:ext cx="9503595" cy="3108543"/>
          </a:xfrm>
          <a:prstGeom prst="rect">
            <a:avLst/>
          </a:prstGeom>
        </p:spPr>
        <p:txBody>
          <a:bodyPr wrap="square">
            <a:spAutoFit/>
          </a:bodyPr>
          <a:lstStyle/>
          <a:p>
            <a:pPr marL="457200" marR="0" indent="-457200">
              <a:spcBef>
                <a:spcPts val="0"/>
              </a:spcBef>
              <a:spcAft>
                <a:spcPts val="1200"/>
              </a:spcAft>
            </a:pPr>
            <a:r>
              <a:rPr lang="en-US" sz="2800" dirty="0">
                <a:latin typeface="Times New Roman" panose="02020603050405020304" pitchFamily="18" charset="0"/>
                <a:ea typeface="Times New Roman" panose="02020603050405020304" pitchFamily="18" charset="0"/>
              </a:rPr>
              <a:t>ERCOT shall perform an independent economic analysis of the transmission projects that are identified through this process as being needed for the direct connection of the proposed Generation Resource and that are expected to cost more than $25,000,000.  </a:t>
            </a:r>
            <a:r>
              <a:rPr lang="en-US" sz="2800" dirty="0">
                <a:highlight>
                  <a:srgbClr val="FFFF00"/>
                </a:highlight>
                <a:latin typeface="Times New Roman" panose="02020603050405020304" pitchFamily="18" charset="0"/>
                <a:ea typeface="Times New Roman" panose="02020603050405020304" pitchFamily="18" charset="0"/>
              </a:rPr>
              <a:t>This economic analysis is performed only for informational purposes, and no ERCOT endorsement will be provided.  </a:t>
            </a:r>
          </a:p>
        </p:txBody>
      </p:sp>
    </p:spTree>
    <p:extLst>
      <p:ext uri="{BB962C8B-B14F-4D97-AF65-F5344CB8AC3E}">
        <p14:creationId xmlns:p14="http://schemas.microsoft.com/office/powerpoint/2010/main" val="411263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34191" y="2811474"/>
            <a:ext cx="869823" cy="523220"/>
          </a:xfrm>
          <a:prstGeom prst="rect">
            <a:avLst/>
          </a:prstGeom>
          <a:noFill/>
        </p:spPr>
        <p:txBody>
          <a:bodyPr wrap="square" rtlCol="0">
            <a:spAutoFit/>
          </a:bodyPr>
          <a:lstStyle/>
          <a:p>
            <a:r>
              <a:rPr lang="en-US" sz="2800" b="1" dirty="0"/>
              <a:t>100</a:t>
            </a:r>
            <a:endParaRPr lang="en-US" sz="2400" b="1" dirty="0"/>
          </a:p>
        </p:txBody>
      </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6" name="Right Brace 5">
            <a:extLst>
              <a:ext uri="{FF2B5EF4-FFF2-40B4-BE49-F238E27FC236}">
                <a16:creationId xmlns:a16="http://schemas.microsoft.com/office/drawing/2014/main" xmlns="" id="{6DB898C6-DC98-1D41-8E40-51E8EAA9AA16}"/>
              </a:ext>
            </a:extLst>
          </p:cNvPr>
          <p:cNvSpPr/>
          <p:nvPr/>
        </p:nvSpPr>
        <p:spPr>
          <a:xfrm rot="16200000">
            <a:off x="2914072" y="1539533"/>
            <a:ext cx="424629" cy="1927623"/>
          </a:xfrm>
          <a:prstGeom prst="rightBrac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xmlns="" id="{5679F97D-B08E-A84B-9CA7-EBA1443B9B72}"/>
              </a:ext>
            </a:extLst>
          </p:cNvPr>
          <p:cNvSpPr txBox="1"/>
          <p:nvPr/>
        </p:nvSpPr>
        <p:spPr>
          <a:xfrm>
            <a:off x="2683154" y="2029757"/>
            <a:ext cx="947734" cy="369332"/>
          </a:xfrm>
          <a:prstGeom prst="rect">
            <a:avLst/>
          </a:prstGeom>
          <a:noFill/>
        </p:spPr>
        <p:txBody>
          <a:bodyPr wrap="square" rtlCol="0">
            <a:spAutoFit/>
          </a:bodyPr>
          <a:lstStyle/>
          <a:p>
            <a:r>
              <a:rPr lang="en-US" dirty="0"/>
              <a:t>5 Miles</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9757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endCxn id="34" idx="3"/>
          </p:cNvCxnSpPr>
          <p:nvPr/>
        </p:nvCxnSpPr>
        <p:spPr>
          <a:xfrm flipV="1">
            <a:off x="5766811" y="2872998"/>
            <a:ext cx="5375945" cy="2654074"/>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34191" y="2811474"/>
            <a:ext cx="869823" cy="523220"/>
          </a:xfrm>
          <a:prstGeom prst="rect">
            <a:avLst/>
          </a:prstGeom>
          <a:noFill/>
        </p:spPr>
        <p:txBody>
          <a:bodyPr wrap="square" rtlCol="0">
            <a:spAutoFit/>
          </a:bodyPr>
          <a:lstStyle/>
          <a:p>
            <a:r>
              <a:rPr lang="en-US" sz="2800" b="1" dirty="0"/>
              <a:t>200</a:t>
            </a:r>
            <a:endParaRPr lang="en-US" sz="2400" b="1" dirty="0"/>
          </a:p>
        </p:txBody>
      </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34" name="Oval 33">
            <a:extLst>
              <a:ext uri="{FF2B5EF4-FFF2-40B4-BE49-F238E27FC236}">
                <a16:creationId xmlns:a16="http://schemas.microsoft.com/office/drawing/2014/main" xmlns="" id="{02D80A21-8E44-2B47-811F-48205B71D915}"/>
              </a:ext>
            </a:extLst>
          </p:cNvPr>
          <p:cNvSpPr/>
          <p:nvPr/>
        </p:nvSpPr>
        <p:spPr>
          <a:xfrm>
            <a:off x="11121691" y="2750225"/>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6474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34191" y="2811474"/>
            <a:ext cx="869823" cy="523220"/>
          </a:xfrm>
          <a:prstGeom prst="rect">
            <a:avLst/>
          </a:prstGeom>
          <a:noFill/>
        </p:spPr>
        <p:txBody>
          <a:bodyPr wrap="square" rtlCol="0">
            <a:spAutoFit/>
          </a:bodyPr>
          <a:lstStyle/>
          <a:p>
            <a:r>
              <a:rPr lang="en-US" sz="2800" b="1" dirty="0"/>
              <a:t>200</a:t>
            </a:r>
            <a:endParaRPr lang="en-US" sz="2400" b="1" dirty="0"/>
          </a:p>
        </p:txBody>
      </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79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xmlns="" id="{DC6E9980-3373-7544-B9A1-F7C582B25CC9}"/>
              </a:ext>
            </a:extLst>
          </p:cNvPr>
          <p:cNvGrpSpPr/>
          <p:nvPr/>
        </p:nvGrpSpPr>
        <p:grpSpPr>
          <a:xfrm>
            <a:off x="3750670" y="3948064"/>
            <a:ext cx="944558" cy="523220"/>
            <a:chOff x="1211661" y="2784231"/>
            <a:chExt cx="944558" cy="523220"/>
          </a:xfrm>
        </p:grpSpPr>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11661" y="2784231"/>
              <a:ext cx="753063" cy="523220"/>
            </a:xfrm>
            <a:prstGeom prst="rect">
              <a:avLst/>
            </a:prstGeom>
            <a:noFill/>
          </p:spPr>
          <p:txBody>
            <a:bodyPr wrap="square" rtlCol="0">
              <a:spAutoFit/>
            </a:bodyPr>
            <a:lstStyle/>
            <a:p>
              <a:r>
                <a:rPr lang="en-US" sz="2800" b="1" dirty="0"/>
                <a:t>200</a:t>
              </a:r>
              <a:endParaRPr lang="en-US" sz="2400" b="1" dirty="0"/>
            </a:p>
          </p:txBody>
        </p:sp>
      </p:gr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6626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xmlns="" id="{DC6E9980-3373-7544-B9A1-F7C582B25CC9}"/>
              </a:ext>
            </a:extLst>
          </p:cNvPr>
          <p:cNvGrpSpPr/>
          <p:nvPr/>
        </p:nvGrpSpPr>
        <p:grpSpPr>
          <a:xfrm>
            <a:off x="4385934" y="5263295"/>
            <a:ext cx="944558" cy="523220"/>
            <a:chOff x="1211661" y="2784231"/>
            <a:chExt cx="944558" cy="523220"/>
          </a:xfrm>
        </p:grpSpPr>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11661" y="2784231"/>
              <a:ext cx="753063" cy="523220"/>
            </a:xfrm>
            <a:prstGeom prst="rect">
              <a:avLst/>
            </a:prstGeom>
            <a:noFill/>
          </p:spPr>
          <p:txBody>
            <a:bodyPr wrap="square" rtlCol="0">
              <a:spAutoFit/>
            </a:bodyPr>
            <a:lstStyle/>
            <a:p>
              <a:r>
                <a:rPr lang="en-US" sz="2800" b="1" dirty="0"/>
                <a:t>200</a:t>
              </a:r>
              <a:endParaRPr lang="en-US" sz="2400" b="1" dirty="0"/>
            </a:p>
          </p:txBody>
        </p:sp>
      </p:gr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1273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xmlns="" id="{DC6E9980-3373-7544-B9A1-F7C582B25CC9}"/>
              </a:ext>
            </a:extLst>
          </p:cNvPr>
          <p:cNvGrpSpPr/>
          <p:nvPr/>
        </p:nvGrpSpPr>
        <p:grpSpPr>
          <a:xfrm>
            <a:off x="4014959" y="3830292"/>
            <a:ext cx="944558" cy="523220"/>
            <a:chOff x="1211661" y="2784231"/>
            <a:chExt cx="944558" cy="523220"/>
          </a:xfrm>
        </p:grpSpPr>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11661" y="2784231"/>
              <a:ext cx="753063" cy="523220"/>
            </a:xfrm>
            <a:prstGeom prst="rect">
              <a:avLst/>
            </a:prstGeom>
            <a:noFill/>
          </p:spPr>
          <p:txBody>
            <a:bodyPr wrap="square" rtlCol="0">
              <a:spAutoFit/>
            </a:bodyPr>
            <a:lstStyle/>
            <a:p>
              <a:r>
                <a:rPr lang="en-US" sz="2800" b="1" dirty="0"/>
                <a:t>100</a:t>
              </a:r>
              <a:endParaRPr lang="en-US" sz="2400" b="1" dirty="0"/>
            </a:p>
          </p:txBody>
        </p:sp>
      </p:gr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320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xmlns="" id="{DC6E9980-3373-7544-B9A1-F7C582B25CC9}"/>
              </a:ext>
            </a:extLst>
          </p:cNvPr>
          <p:cNvGrpSpPr/>
          <p:nvPr/>
        </p:nvGrpSpPr>
        <p:grpSpPr>
          <a:xfrm>
            <a:off x="3964128" y="3661754"/>
            <a:ext cx="944558" cy="523220"/>
            <a:chOff x="1211661" y="2784231"/>
            <a:chExt cx="944558" cy="523220"/>
          </a:xfrm>
        </p:grpSpPr>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11661" y="2784231"/>
              <a:ext cx="753063" cy="523220"/>
            </a:xfrm>
            <a:prstGeom prst="rect">
              <a:avLst/>
            </a:prstGeom>
            <a:noFill/>
          </p:spPr>
          <p:txBody>
            <a:bodyPr wrap="square" rtlCol="0">
              <a:spAutoFit/>
            </a:bodyPr>
            <a:lstStyle/>
            <a:p>
              <a:r>
                <a:rPr lang="en-US" sz="2800" b="1" dirty="0"/>
                <a:t>100</a:t>
              </a:r>
              <a:endParaRPr lang="en-US" sz="2400" b="1" dirty="0"/>
            </a:p>
          </p:txBody>
        </p:sp>
      </p:gr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xmlns="" id="{F21475A2-A589-7542-BA85-C3B36CE4D828}"/>
              </a:ext>
            </a:extLst>
          </p:cNvPr>
          <p:cNvGrpSpPr/>
          <p:nvPr/>
        </p:nvGrpSpPr>
        <p:grpSpPr>
          <a:xfrm>
            <a:off x="3950451" y="4161437"/>
            <a:ext cx="944558" cy="523220"/>
            <a:chOff x="1211661" y="2784231"/>
            <a:chExt cx="944558" cy="523220"/>
          </a:xfrm>
        </p:grpSpPr>
        <p:sp>
          <p:nvSpPr>
            <p:cNvPr id="46" name="Pentagon 45">
              <a:extLst>
                <a:ext uri="{FF2B5EF4-FFF2-40B4-BE49-F238E27FC236}">
                  <a16:creationId xmlns:a16="http://schemas.microsoft.com/office/drawing/2014/main" xmlns="" id="{3805B561-6900-B64F-A8C1-179A45EA731A}"/>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xmlns="" id="{1D7791ED-6D8A-614B-BD64-1AD3A5ADC8C5}"/>
                </a:ext>
              </a:extLst>
            </p:cNvPr>
            <p:cNvSpPr txBox="1"/>
            <p:nvPr/>
          </p:nvSpPr>
          <p:spPr>
            <a:xfrm>
              <a:off x="1211661" y="2784231"/>
              <a:ext cx="753063" cy="523220"/>
            </a:xfrm>
            <a:prstGeom prst="rect">
              <a:avLst/>
            </a:prstGeom>
            <a:noFill/>
          </p:spPr>
          <p:txBody>
            <a:bodyPr wrap="square" rtlCol="0">
              <a:spAutoFit/>
            </a:bodyPr>
            <a:lstStyle/>
            <a:p>
              <a:r>
                <a:rPr lang="en-US" sz="2800" b="1" dirty="0"/>
                <a:t>100</a:t>
              </a:r>
              <a:endParaRPr lang="en-US" sz="2400" b="1" dirty="0"/>
            </a:p>
          </p:txBody>
        </p:sp>
      </p:grpSp>
    </p:spTree>
    <p:extLst>
      <p:ext uri="{BB962C8B-B14F-4D97-AF65-F5344CB8AC3E}">
        <p14:creationId xmlns:p14="http://schemas.microsoft.com/office/powerpoint/2010/main" val="3040914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9FD1AF1F-614A-AD47-869D-3CD01F101838}"/>
              </a:ext>
            </a:extLst>
          </p:cNvPr>
          <p:cNvSpPr/>
          <p:nvPr/>
        </p:nvSpPr>
        <p:spPr>
          <a:xfrm>
            <a:off x="9805573" y="1543993"/>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xmlns="" id="{1F7AC255-B4FC-9345-A05F-28DB883E1D36}"/>
              </a:ext>
            </a:extLst>
          </p:cNvPr>
          <p:cNvSpPr/>
          <p:nvPr/>
        </p:nvSpPr>
        <p:spPr>
          <a:xfrm>
            <a:off x="7844967" y="88922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xmlns="" id="{DA871D2E-9044-0446-9B39-84EA5ED849A7}"/>
              </a:ext>
            </a:extLst>
          </p:cNvPr>
          <p:cNvSpPr/>
          <p:nvPr/>
        </p:nvSpPr>
        <p:spPr>
          <a:xfrm>
            <a:off x="5694892" y="5452986"/>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51582DEB-C214-9846-BEAF-A8086F32BD6A}"/>
              </a:ext>
            </a:extLst>
          </p:cNvPr>
          <p:cNvSpPr/>
          <p:nvPr/>
        </p:nvSpPr>
        <p:spPr>
          <a:xfrm>
            <a:off x="8335118" y="1873321"/>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8B48A138-4B20-8847-862C-06B93C925E11}"/>
              </a:ext>
            </a:extLst>
          </p:cNvPr>
          <p:cNvSpPr/>
          <p:nvPr/>
        </p:nvSpPr>
        <p:spPr>
          <a:xfrm>
            <a:off x="7367173" y="3265840"/>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AAA28D9E-7CDB-DF4B-AB1A-FB74A8D6B97C}"/>
              </a:ext>
            </a:extLst>
          </p:cNvPr>
          <p:cNvSpPr/>
          <p:nvPr/>
        </p:nvSpPr>
        <p:spPr>
          <a:xfrm>
            <a:off x="4034967" y="2898469"/>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148F5511-7015-4743-B316-1DDA43DCF4BF}"/>
              </a:ext>
            </a:extLst>
          </p:cNvPr>
          <p:cNvSpPr/>
          <p:nvPr/>
        </p:nvSpPr>
        <p:spPr>
          <a:xfrm>
            <a:off x="5239426" y="394806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xmlns="" id="{7947557D-336A-6C4C-A106-F90A9FE91D1A}"/>
              </a:ext>
            </a:extLst>
          </p:cNvPr>
          <p:cNvCxnSpPr>
            <a:cxnSpLocks/>
            <a:stCxn id="8" idx="6"/>
            <a:endCxn id="5" idx="2"/>
          </p:cNvCxnSpPr>
          <p:nvPr/>
        </p:nvCxnSpPr>
        <p:spPr>
          <a:xfrm flipV="1">
            <a:off x="4178805" y="1945240"/>
            <a:ext cx="4156313" cy="102514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A65AB14B-2F40-A745-AD2F-3957B976540D}"/>
              </a:ext>
            </a:extLst>
          </p:cNvPr>
          <p:cNvCxnSpPr>
            <a:cxnSpLocks/>
            <a:stCxn id="11" idx="6"/>
          </p:cNvCxnSpPr>
          <p:nvPr/>
        </p:nvCxnSpPr>
        <p:spPr>
          <a:xfrm flipV="1">
            <a:off x="5383264" y="3281677"/>
            <a:ext cx="2127747" cy="73830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xmlns="" id="{C542E34C-C307-9848-B0CA-BFD4E924EB8A}"/>
              </a:ext>
            </a:extLst>
          </p:cNvPr>
          <p:cNvGrpSpPr/>
          <p:nvPr/>
        </p:nvGrpSpPr>
        <p:grpSpPr>
          <a:xfrm>
            <a:off x="9914317" y="1159059"/>
            <a:ext cx="1653909" cy="476869"/>
            <a:chOff x="5828270" y="2305993"/>
            <a:chExt cx="1653909" cy="549366"/>
          </a:xfrm>
        </p:grpSpPr>
        <p:cxnSp>
          <p:nvCxnSpPr>
            <p:cNvPr id="27" name="Straight Connector 26">
              <a:extLst>
                <a:ext uri="{FF2B5EF4-FFF2-40B4-BE49-F238E27FC236}">
                  <a16:creationId xmlns:a16="http://schemas.microsoft.com/office/drawing/2014/main" xmlns="" id="{81622A00-CF01-8A4C-BEEE-028146554307}"/>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D91DBAC7-D08B-A747-81BE-20E5C29228EF}"/>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xmlns="" id="{845B9613-F85B-874A-A185-844F9F16D40C}"/>
              </a:ext>
            </a:extLst>
          </p:cNvPr>
          <p:cNvGrpSpPr/>
          <p:nvPr/>
        </p:nvGrpSpPr>
        <p:grpSpPr>
          <a:xfrm rot="1853241">
            <a:off x="7889547" y="1016645"/>
            <a:ext cx="2039449" cy="549366"/>
            <a:chOff x="5828270" y="2305993"/>
            <a:chExt cx="1653909" cy="549366"/>
          </a:xfrm>
        </p:grpSpPr>
        <p:cxnSp>
          <p:nvCxnSpPr>
            <p:cNvPr id="30" name="Straight Connector 29">
              <a:extLst>
                <a:ext uri="{FF2B5EF4-FFF2-40B4-BE49-F238E27FC236}">
                  <a16:creationId xmlns:a16="http://schemas.microsoft.com/office/drawing/2014/main" xmlns="" id="{EADF3DF5-73DB-634F-950A-0C0B432E6473}"/>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E50F4C-033D-9448-961C-57BCC99AA7BB}"/>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xmlns="" id="{02692124-07F9-8348-951A-4CA8CCBF742D}"/>
              </a:ext>
            </a:extLst>
          </p:cNvPr>
          <p:cNvGrpSpPr/>
          <p:nvPr/>
        </p:nvGrpSpPr>
        <p:grpSpPr>
          <a:xfrm rot="20344918">
            <a:off x="3879310" y="1697263"/>
            <a:ext cx="4231663" cy="549366"/>
            <a:chOff x="5828270" y="2305993"/>
            <a:chExt cx="1653909" cy="549366"/>
          </a:xfrm>
        </p:grpSpPr>
        <p:cxnSp>
          <p:nvCxnSpPr>
            <p:cNvPr id="36" name="Straight Connector 35">
              <a:extLst>
                <a:ext uri="{FF2B5EF4-FFF2-40B4-BE49-F238E27FC236}">
                  <a16:creationId xmlns:a16="http://schemas.microsoft.com/office/drawing/2014/main" xmlns="" id="{16C3B6EE-F5EC-5648-922D-926A3DD6447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95826DD8-C059-3148-B337-4C265708BE7D}"/>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xmlns="" id="{F34674F4-F6C1-3449-AECF-8C87B938B36D}"/>
              </a:ext>
            </a:extLst>
          </p:cNvPr>
          <p:cNvGrpSpPr/>
          <p:nvPr/>
        </p:nvGrpSpPr>
        <p:grpSpPr>
          <a:xfrm rot="3442899">
            <a:off x="9724443" y="1964683"/>
            <a:ext cx="1653909" cy="549366"/>
            <a:chOff x="5828270" y="2305993"/>
            <a:chExt cx="1653909" cy="549366"/>
          </a:xfrm>
        </p:grpSpPr>
        <p:cxnSp>
          <p:nvCxnSpPr>
            <p:cNvPr id="39" name="Straight Connector 38">
              <a:extLst>
                <a:ext uri="{FF2B5EF4-FFF2-40B4-BE49-F238E27FC236}">
                  <a16:creationId xmlns:a16="http://schemas.microsoft.com/office/drawing/2014/main" xmlns="" id="{694EABE2-D247-5D49-A2FF-D9FB1B83D3E4}"/>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02E874D-7BFF-A147-9F58-9BC95733E704}"/>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xmlns="" id="{AB23B36F-0660-C64B-8366-FA31CF467DBD}"/>
              </a:ext>
            </a:extLst>
          </p:cNvPr>
          <p:cNvGrpSpPr/>
          <p:nvPr/>
        </p:nvGrpSpPr>
        <p:grpSpPr>
          <a:xfrm rot="410347">
            <a:off x="8482304" y="1519280"/>
            <a:ext cx="1308366" cy="549366"/>
            <a:chOff x="5828270" y="2305993"/>
            <a:chExt cx="1653909" cy="549366"/>
          </a:xfrm>
        </p:grpSpPr>
        <p:cxnSp>
          <p:nvCxnSpPr>
            <p:cNvPr id="42" name="Straight Connector 41">
              <a:extLst>
                <a:ext uri="{FF2B5EF4-FFF2-40B4-BE49-F238E27FC236}">
                  <a16:creationId xmlns:a16="http://schemas.microsoft.com/office/drawing/2014/main" xmlns="" id="{81AC7650-961B-D040-83EF-680E519D5135}"/>
                </a:ext>
              </a:extLst>
            </p:cNvPr>
            <p:cNvCxnSpPr/>
            <p:nvPr/>
          </p:nvCxnSpPr>
          <p:spPr>
            <a:xfrm flipV="1">
              <a:off x="5828270" y="23059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0FFD9188-411B-7F49-9F43-9E65CE6E87FA}"/>
                </a:ext>
              </a:extLst>
            </p:cNvPr>
            <p:cNvCxnSpPr/>
            <p:nvPr/>
          </p:nvCxnSpPr>
          <p:spPr>
            <a:xfrm flipV="1">
              <a:off x="5838730" y="2382193"/>
              <a:ext cx="1643449" cy="473166"/>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xmlns="" id="{77408F59-9DA3-8045-9280-96C49041C1BC}"/>
              </a:ext>
            </a:extLst>
          </p:cNvPr>
          <p:cNvCxnSpPr>
            <a:cxnSpLocks/>
            <a:endCxn id="2" idx="5"/>
          </p:cNvCxnSpPr>
          <p:nvPr/>
        </p:nvCxnSpPr>
        <p:spPr>
          <a:xfrm flipV="1">
            <a:off x="7379609" y="1666766"/>
            <a:ext cx="2548737" cy="1673158"/>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691E0248-8640-6E49-A28B-F4D8D08F28F5}"/>
              </a:ext>
            </a:extLst>
          </p:cNvPr>
          <p:cNvCxnSpPr>
            <a:cxnSpLocks/>
            <a:endCxn id="5" idx="4"/>
          </p:cNvCxnSpPr>
          <p:nvPr/>
        </p:nvCxnSpPr>
        <p:spPr>
          <a:xfrm flipV="1">
            <a:off x="7444012" y="2017159"/>
            <a:ext cx="963025" cy="1286692"/>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BCACADAF-AA82-D143-B02D-51B973AA87FE}"/>
              </a:ext>
            </a:extLst>
          </p:cNvPr>
          <p:cNvCxnSpPr>
            <a:cxnSpLocks/>
            <a:stCxn id="4" idx="0"/>
            <a:endCxn id="44" idx="3"/>
          </p:cNvCxnSpPr>
          <p:nvPr/>
        </p:nvCxnSpPr>
        <p:spPr>
          <a:xfrm flipV="1">
            <a:off x="5766811" y="2919527"/>
            <a:ext cx="5415328" cy="2533459"/>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7B2E5596-F9D6-B04C-BAF7-A696D3DB1CB7}"/>
              </a:ext>
            </a:extLst>
          </p:cNvPr>
          <p:cNvCxnSpPr>
            <a:cxnSpLocks/>
          </p:cNvCxnSpPr>
          <p:nvPr/>
        </p:nvCxnSpPr>
        <p:spPr>
          <a:xfrm flipV="1">
            <a:off x="5838730" y="4101419"/>
            <a:ext cx="5541843" cy="1426260"/>
          </a:xfrm>
          <a:prstGeom prst="line">
            <a:avLst/>
          </a:prstGeom>
          <a:ln w="28575"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Pentagon 59">
            <a:extLst>
              <a:ext uri="{FF2B5EF4-FFF2-40B4-BE49-F238E27FC236}">
                <a16:creationId xmlns:a16="http://schemas.microsoft.com/office/drawing/2014/main" xmlns="" id="{ED72C8D5-4D12-9F49-AE0D-9748B5A60C01}"/>
              </a:ext>
            </a:extLst>
          </p:cNvPr>
          <p:cNvSpPr/>
          <p:nvPr/>
        </p:nvSpPr>
        <p:spPr>
          <a:xfrm>
            <a:off x="1229462" y="2826852"/>
            <a:ext cx="926757" cy="414441"/>
          </a:xfrm>
          <a:prstGeom prst="homePlat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xmlns="" id="{1FF6CD3A-5417-C447-B9D3-A2EDB6995EF1}"/>
              </a:ext>
            </a:extLst>
          </p:cNvPr>
          <p:cNvSpPr txBox="1"/>
          <p:nvPr/>
        </p:nvSpPr>
        <p:spPr>
          <a:xfrm>
            <a:off x="1234191" y="2811474"/>
            <a:ext cx="869823" cy="523220"/>
          </a:xfrm>
          <a:prstGeom prst="rect">
            <a:avLst/>
          </a:prstGeom>
          <a:noFill/>
        </p:spPr>
        <p:txBody>
          <a:bodyPr wrap="square" rtlCol="0">
            <a:spAutoFit/>
          </a:bodyPr>
          <a:lstStyle/>
          <a:p>
            <a:r>
              <a:rPr lang="en-US" sz="2800" b="1" dirty="0"/>
              <a:t>100</a:t>
            </a:r>
            <a:endParaRPr lang="en-US" sz="2400" b="1" dirty="0"/>
          </a:p>
        </p:txBody>
      </p:sp>
      <p:sp>
        <p:nvSpPr>
          <p:cNvPr id="62" name="TextBox 61">
            <a:extLst>
              <a:ext uri="{FF2B5EF4-FFF2-40B4-BE49-F238E27FC236}">
                <a16:creationId xmlns:a16="http://schemas.microsoft.com/office/drawing/2014/main" xmlns="" id="{FB4A0C9E-02E8-274A-838C-8B672F738C2C}"/>
              </a:ext>
            </a:extLst>
          </p:cNvPr>
          <p:cNvSpPr txBox="1"/>
          <p:nvPr/>
        </p:nvSpPr>
        <p:spPr>
          <a:xfrm rot="20073649">
            <a:off x="5267113" y="1602193"/>
            <a:ext cx="743963" cy="523220"/>
          </a:xfrm>
          <a:prstGeom prst="rect">
            <a:avLst/>
          </a:prstGeom>
          <a:noFill/>
        </p:spPr>
        <p:txBody>
          <a:bodyPr wrap="square" rtlCol="0">
            <a:spAutoFit/>
          </a:bodyPr>
          <a:lstStyle/>
          <a:p>
            <a:r>
              <a:rPr lang="en-US" sz="2800" b="1" dirty="0"/>
              <a:t>300</a:t>
            </a:r>
          </a:p>
        </p:txBody>
      </p:sp>
      <p:sp>
        <p:nvSpPr>
          <p:cNvPr id="63" name="TextBox 62">
            <a:extLst>
              <a:ext uri="{FF2B5EF4-FFF2-40B4-BE49-F238E27FC236}">
                <a16:creationId xmlns:a16="http://schemas.microsoft.com/office/drawing/2014/main" xmlns="" id="{602F8F88-CCBF-424A-A3D6-E33CCA33F28C}"/>
              </a:ext>
            </a:extLst>
          </p:cNvPr>
          <p:cNvSpPr txBox="1"/>
          <p:nvPr/>
        </p:nvSpPr>
        <p:spPr>
          <a:xfrm rot="20887656">
            <a:off x="5951417" y="2353288"/>
            <a:ext cx="867461" cy="523220"/>
          </a:xfrm>
          <a:prstGeom prst="rect">
            <a:avLst/>
          </a:prstGeom>
          <a:noFill/>
        </p:spPr>
        <p:txBody>
          <a:bodyPr wrap="square" rtlCol="0">
            <a:spAutoFit/>
          </a:bodyPr>
          <a:lstStyle/>
          <a:p>
            <a:r>
              <a:rPr lang="en-US" sz="2800" b="1" dirty="0"/>
              <a:t>150</a:t>
            </a:r>
          </a:p>
        </p:txBody>
      </p:sp>
      <p:sp>
        <p:nvSpPr>
          <p:cNvPr id="6" name="Right Brace 5">
            <a:extLst>
              <a:ext uri="{FF2B5EF4-FFF2-40B4-BE49-F238E27FC236}">
                <a16:creationId xmlns:a16="http://schemas.microsoft.com/office/drawing/2014/main" xmlns="" id="{6DB898C6-DC98-1D41-8E40-51E8EAA9AA16}"/>
              </a:ext>
            </a:extLst>
          </p:cNvPr>
          <p:cNvSpPr/>
          <p:nvPr/>
        </p:nvSpPr>
        <p:spPr>
          <a:xfrm rot="16200000">
            <a:off x="2914072" y="1539533"/>
            <a:ext cx="424629" cy="1927623"/>
          </a:xfrm>
          <a:prstGeom prst="rightBrac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xmlns="" id="{5679F97D-B08E-A84B-9CA7-EBA1443B9B72}"/>
              </a:ext>
            </a:extLst>
          </p:cNvPr>
          <p:cNvSpPr txBox="1"/>
          <p:nvPr/>
        </p:nvSpPr>
        <p:spPr>
          <a:xfrm>
            <a:off x="2500018" y="2029757"/>
            <a:ext cx="1127532" cy="369332"/>
          </a:xfrm>
          <a:prstGeom prst="rect">
            <a:avLst/>
          </a:prstGeom>
          <a:noFill/>
        </p:spPr>
        <p:txBody>
          <a:bodyPr wrap="square" rtlCol="0">
            <a:spAutoFit/>
          </a:bodyPr>
          <a:lstStyle/>
          <a:p>
            <a:r>
              <a:rPr lang="en-US" dirty="0"/>
              <a:t>150 Miles</a:t>
            </a:r>
          </a:p>
        </p:txBody>
      </p:sp>
      <p:sp>
        <p:nvSpPr>
          <p:cNvPr id="44" name="Oval 43">
            <a:extLst>
              <a:ext uri="{FF2B5EF4-FFF2-40B4-BE49-F238E27FC236}">
                <a16:creationId xmlns:a16="http://schemas.microsoft.com/office/drawing/2014/main" xmlns="" id="{BA3A7620-C3EB-064C-ABD3-AF41BBDD749E}"/>
              </a:ext>
            </a:extLst>
          </p:cNvPr>
          <p:cNvSpPr/>
          <p:nvPr/>
        </p:nvSpPr>
        <p:spPr>
          <a:xfrm>
            <a:off x="11161074" y="2796754"/>
            <a:ext cx="143838" cy="143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9961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535</Words>
  <Application>Microsoft Office PowerPoint</Application>
  <PresentationFormat>Custom</PresentationFormat>
  <Paragraphs>32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TSP CONSTRUCTION RESPONSIBILITY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s204949</cp:lastModifiedBy>
  <cp:revision>13</cp:revision>
  <dcterms:created xsi:type="dcterms:W3CDTF">2018-05-16T14:41:06Z</dcterms:created>
  <dcterms:modified xsi:type="dcterms:W3CDTF">2018-05-16T19:52:19Z</dcterms:modified>
</cp:coreProperties>
</file>