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29"/>
  </p:notesMasterIdLst>
  <p:handoutMasterIdLst>
    <p:handoutMasterId r:id="rId30"/>
  </p:handoutMasterIdLst>
  <p:sldIdLst>
    <p:sldId id="256" r:id="rId2"/>
    <p:sldId id="875" r:id="rId3"/>
    <p:sldId id="872" r:id="rId4"/>
    <p:sldId id="849" r:id="rId5"/>
    <p:sldId id="873" r:id="rId6"/>
    <p:sldId id="883" r:id="rId7"/>
    <p:sldId id="850" r:id="rId8"/>
    <p:sldId id="851" r:id="rId9"/>
    <p:sldId id="865" r:id="rId10"/>
    <p:sldId id="884" r:id="rId11"/>
    <p:sldId id="870" r:id="rId12"/>
    <p:sldId id="856" r:id="rId13"/>
    <p:sldId id="852" r:id="rId14"/>
    <p:sldId id="853" r:id="rId15"/>
    <p:sldId id="854" r:id="rId16"/>
    <p:sldId id="855" r:id="rId17"/>
    <p:sldId id="867" r:id="rId18"/>
    <p:sldId id="868" r:id="rId19"/>
    <p:sldId id="858" r:id="rId20"/>
    <p:sldId id="881" r:id="rId21"/>
    <p:sldId id="885" r:id="rId22"/>
    <p:sldId id="882" r:id="rId23"/>
    <p:sldId id="876" r:id="rId24"/>
    <p:sldId id="877" r:id="rId25"/>
    <p:sldId id="878" r:id="rId26"/>
    <p:sldId id="879" r:id="rId27"/>
    <p:sldId id="871" r:id="rId28"/>
  </p:sldIdLst>
  <p:sldSz cx="9144000" cy="6858000" type="screen4x3"/>
  <p:notesSz cx="7077075" cy="9363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0000"/>
    <a:srgbClr val="0000FF"/>
    <a:srgbClr val="006600"/>
    <a:srgbClr val="660066"/>
    <a:srgbClr val="00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22" autoAdjust="0"/>
    <p:restoredTop sz="94278" autoAdjust="0"/>
  </p:normalViewPr>
  <p:slideViewPr>
    <p:cSldViewPr>
      <p:cViewPr varScale="1">
        <p:scale>
          <a:sx n="74" d="100"/>
          <a:sy n="74" d="100"/>
        </p:scale>
        <p:origin x="56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99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18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217" cy="43451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866" tIns="46433" rIns="92866" bIns="4643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47738" y="0"/>
            <a:ext cx="2993774" cy="43451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866" tIns="46433" rIns="92866" bIns="4643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4761"/>
            <a:ext cx="3076217" cy="43290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866" tIns="46433" rIns="92866" bIns="4643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47738" y="8894761"/>
            <a:ext cx="2993774" cy="43290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866" tIns="46433" rIns="92866" bIns="4643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3AB04DD-9502-4197-9B05-1FD29C3BD7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630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217" cy="43451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866" tIns="46433" rIns="92866" bIns="4643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47738" y="0"/>
            <a:ext cx="2993774" cy="43451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866" tIns="46433" rIns="92866" bIns="4643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46188" y="722313"/>
            <a:ext cx="4630737" cy="3471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1522" y="4483590"/>
            <a:ext cx="5179294" cy="41939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866" tIns="46433" rIns="92866" bIns="464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94761"/>
            <a:ext cx="3076217" cy="43290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866" tIns="46433" rIns="92866" bIns="4643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46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47738" y="8894761"/>
            <a:ext cx="2993774" cy="43290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866" tIns="46433" rIns="92866" bIns="4643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F1DF9A2-8D06-4420-A589-B0A556E881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5334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4540" indent="-29020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0831" indent="-232166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25163" indent="-232166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89495" indent="-232166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53828" indent="-2321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18160" indent="-2321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82492" indent="-2321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46825" indent="-2321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667C293-FF0E-47F6-9DD8-4947E5A4C66B}" type="slidenum">
              <a:rPr lang="en-US" sz="1200"/>
              <a:pPr/>
              <a:t>1</a:t>
            </a:fld>
            <a:endParaRPr lang="en-US" sz="1200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256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The value of the coefficients is written down in the plots when they are larger than 0.1. For coefficients smaller than 0.1, the color map indicates the value.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 absolute value of the correlation coefficients are shown in </a:t>
            </a:r>
            <a:r>
              <a:rPr lang="en-US" sz="1200" kern="1200" baseline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all plots.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E44B41-69DD-4221-9FB4-ADB933889AE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754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The value of the coefficients is written down in the plots when they are larger than 0.1. For coefficients smaller than 0.1, the color map indicates the value.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 absolute value of the correlation coefficients are shown in </a:t>
            </a:r>
            <a:r>
              <a:rPr lang="en-US" sz="1200" kern="1200" baseline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all plots.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E44B41-69DD-4221-9FB4-ADB933889AE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550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0" y="1828800"/>
            <a:ext cx="83820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5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81000"/>
            <a:ext cx="7772400" cy="1143000"/>
          </a:xfrm>
        </p:spPr>
        <p:txBody>
          <a:bodyPr/>
          <a:lstStyle>
            <a:lvl1pPr>
              <a:defRPr baseline="0">
                <a:solidFill>
                  <a:srgbClr val="28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04800" y="2743200"/>
            <a:ext cx="8305800" cy="1752600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770EC-E934-48B0-84D9-CCA3FA9F6C68}" type="slidenum">
              <a:rPr lang="en-US"/>
              <a:pPr>
                <a:defRPr/>
              </a:pPr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87242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C366E-834E-4A59-A06F-A1C214BC63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200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5E93C-DCCD-4563-AAA1-47D4D76CC5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887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77051-A720-4073-8D7F-B4F88AD867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87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838200"/>
          </a:xfrm>
        </p:spPr>
        <p:txBody>
          <a:bodyPr/>
          <a:lstStyle>
            <a:lvl1pPr>
              <a:defRPr sz="3200" baseline="0">
                <a:solidFill>
                  <a:srgbClr val="28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305800" cy="4800600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5pPr>
              <a:buClr>
                <a:srgbClr val="280000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0619E-8B3B-4247-8142-DA26F62CE2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036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3D83F-AF0F-4C77-B499-012F5D83A5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107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DDCB2-94B1-4F9B-B4B5-3D650FC2D3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443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07743-D7E0-4863-890D-DF3D18AB5F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15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C8D21-943B-441A-A479-D8EF879E15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819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FF76A-FCAC-4CF9-AB2B-509EEF3437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36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13C10-498A-4E80-9590-2B942D5CC2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586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33C30-D8C8-47E2-B372-86697F320B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727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24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80160"/>
            <a:ext cx="8458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/>
            </a:lvl1pPr>
          </a:lstStyle>
          <a:p>
            <a:pPr>
              <a:defRPr/>
            </a:pPr>
            <a:fld id="{6D7228A8-E740-436F-9108-A52F3389CE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5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8572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  <p:sldLayoutId id="214748428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baseline="0">
          <a:solidFill>
            <a:srgbClr val="28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500000"/>
        </a:buClr>
        <a:buSzPct val="140000"/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Clr>
          <a:srgbClr val="500000"/>
        </a:buClr>
        <a:buSzPct val="140000"/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rgbClr val="500000"/>
        </a:buClr>
        <a:buSzPct val="14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714500" indent="-342900" algn="l" rtl="0" eaLnBrk="0" fontAlgn="base" hangingPunct="0">
        <a:spcBef>
          <a:spcPct val="20000"/>
        </a:spcBef>
        <a:spcAft>
          <a:spcPct val="0"/>
        </a:spcAft>
        <a:buClr>
          <a:srgbClr val="500000"/>
        </a:buClr>
        <a:buSzPct val="14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2171700" indent="-342900" algn="l" rtl="0" eaLnBrk="0" fontAlgn="base" hangingPunct="0">
        <a:spcBef>
          <a:spcPct val="20000"/>
        </a:spcBef>
        <a:spcAft>
          <a:spcPct val="0"/>
        </a:spcAft>
        <a:buClr>
          <a:srgbClr val="500000"/>
        </a:buClr>
        <a:buSzPct val="14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http://pubs.usgs.gov/gip/dynamic/graphics/FigS1-1.gif" TargetMode="External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shetye@tamu.edu" TargetMode="External"/><Relationship Id="rId2" Type="http://schemas.openxmlformats.org/officeDocument/2006/relationships/hyperlink" Target="mailto:overbye@tamu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gmd.mste.illinois.edu/research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228600"/>
            <a:ext cx="8839200" cy="1143000"/>
          </a:xfrm>
        </p:spPr>
        <p:txBody>
          <a:bodyPr/>
          <a:lstStyle/>
          <a:p>
            <a:r>
              <a:rPr lang="en-US" sz="3600" dirty="0"/>
              <a:t>Overview of GMD Activities</a:t>
            </a:r>
            <a:br>
              <a:rPr lang="en-US" sz="3600" dirty="0"/>
            </a:br>
            <a:r>
              <a:rPr lang="en-US" sz="3600" dirty="0"/>
              <a:t>at Texas A&amp;M  </a:t>
            </a:r>
            <a:endParaRPr lang="en-US" sz="3600" b="0" dirty="0"/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2400" y="2097657"/>
            <a:ext cx="8763000" cy="3200400"/>
          </a:xfrm>
        </p:spPr>
        <p:txBody>
          <a:bodyPr/>
          <a:lstStyle/>
          <a:p>
            <a:r>
              <a:rPr lang="en-US" dirty="0"/>
              <a:t>Thomas J. Overbye, Komal S. </a:t>
            </a:r>
            <a:r>
              <a:rPr lang="en-US" dirty="0" err="1"/>
              <a:t>Shetye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Texas A&amp;M University</a:t>
            </a:r>
          </a:p>
          <a:p>
            <a:r>
              <a:rPr lang="en-US" dirty="0"/>
              <a:t>overbye@tamu.edu</a:t>
            </a:r>
          </a:p>
          <a:p>
            <a:r>
              <a:rPr lang="en-US" dirty="0"/>
              <a:t>shetye@tamu.edu</a:t>
            </a:r>
            <a:br>
              <a:rPr lang="en-US" dirty="0"/>
            </a:br>
            <a:r>
              <a:rPr lang="en-US"/>
              <a:t>May </a:t>
            </a:r>
            <a:r>
              <a:rPr lang="en-US" smtClean="0"/>
              <a:t>10, </a:t>
            </a:r>
            <a:r>
              <a:rPr lang="en-US" dirty="0"/>
              <a:t>2018</a:t>
            </a:r>
          </a:p>
        </p:txBody>
      </p:sp>
      <p:pic>
        <p:nvPicPr>
          <p:cNvPr id="4" name="Picture 2" descr="http://brandguide.tamu.edu/downloads/logos/TAM-PrimaryMar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334000"/>
            <a:ext cx="3048000" cy="130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 Texas GMD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0619E-8B3B-4247-8142-DA26F62CE2D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1" r="28995"/>
          <a:stretch/>
        </p:blipFill>
        <p:spPr>
          <a:xfrm>
            <a:off x="381000" y="1371600"/>
            <a:ext cx="6677004" cy="4876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86600" y="1676400"/>
            <a:ext cx="1891865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Associated</a:t>
            </a:r>
            <a:br>
              <a:rPr lang="en-US" dirty="0" smtClean="0"/>
            </a:br>
            <a:r>
              <a:rPr lang="en-US" dirty="0" smtClean="0"/>
              <a:t>movie shows</a:t>
            </a:r>
            <a:br>
              <a:rPr lang="en-US" dirty="0" smtClean="0"/>
            </a:br>
            <a:r>
              <a:rPr lang="en-US" dirty="0" smtClean="0"/>
              <a:t>the impact </a:t>
            </a:r>
            <a:br>
              <a:rPr lang="en-US" dirty="0" smtClean="0"/>
            </a:br>
            <a:r>
              <a:rPr lang="en-US" dirty="0" smtClean="0"/>
              <a:t>of a gradually</a:t>
            </a:r>
            <a:br>
              <a:rPr lang="en-US" dirty="0" smtClean="0"/>
            </a:br>
            <a:r>
              <a:rPr lang="en-US" dirty="0" smtClean="0"/>
              <a:t>increasing</a:t>
            </a:r>
            <a:br>
              <a:rPr lang="en-US" dirty="0" smtClean="0"/>
            </a:br>
            <a:r>
              <a:rPr lang="en-US" dirty="0" smtClean="0"/>
              <a:t>electric field</a:t>
            </a:r>
            <a:br>
              <a:rPr lang="en-US" dirty="0" smtClean="0"/>
            </a:br>
            <a:r>
              <a:rPr lang="en-US" dirty="0" smtClean="0"/>
              <a:t>on the bus</a:t>
            </a:r>
            <a:br>
              <a:rPr lang="en-US" dirty="0" smtClean="0"/>
            </a:br>
            <a:r>
              <a:rPr lang="en-US" dirty="0" smtClean="0"/>
              <a:t>voltages</a:t>
            </a:r>
          </a:p>
        </p:txBody>
      </p:sp>
    </p:spTree>
    <p:extLst>
      <p:ext uri="{BB962C8B-B14F-4D97-AF65-F5344CB8AC3E}">
        <p14:creationId xmlns:p14="http://schemas.microsoft.com/office/powerpoint/2010/main" val="289830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15400" cy="838200"/>
          </a:xfrm>
        </p:spPr>
        <p:txBody>
          <a:bodyPr/>
          <a:lstStyle/>
          <a:p>
            <a:r>
              <a:rPr lang="en-US" dirty="0"/>
              <a:t>Synthetic Electric Networks: Current Status is 82,000 Buses Covering Continental US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0619E-8B3B-4247-8142-DA26F62CE2D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5252" y="5624621"/>
            <a:ext cx="8640147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All models have parameters needed for GIC and transient stability analysis.  They contain no CEII and hence are fully public. 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AC3D61-C3A5-42DE-9D18-85F9B04AD7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435"/>
          <a:stretch/>
        </p:blipFill>
        <p:spPr>
          <a:xfrm>
            <a:off x="304800" y="1233379"/>
            <a:ext cx="8458200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23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Field Hotspot 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A “box” of a specified width, and centered at a geographic point, with localized intensification of electric field</a:t>
            </a:r>
          </a:p>
          <a:p>
            <a:pPr lvl="1"/>
            <a:r>
              <a:rPr lang="en-US" sz="2000" dirty="0"/>
              <a:t>20 V/km hotspot shown below (purely illustrative)</a:t>
            </a:r>
          </a:p>
          <a:p>
            <a:pPr lvl="1"/>
            <a:r>
              <a:rPr lang="en-US" sz="2000" dirty="0"/>
              <a:t>50 km, 100 km, and 200 km wide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07" y="3424584"/>
            <a:ext cx="2401344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395" y="3424585"/>
            <a:ext cx="2401344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283" y="3424584"/>
            <a:ext cx="2401344" cy="18288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0619E-8B3B-4247-8142-DA26F62CE2D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762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Electric Field Maps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35634" y="1219201"/>
            <a:ext cx="3403678" cy="4267200"/>
          </a:xfrm>
        </p:spPr>
        <p:txBody>
          <a:bodyPr>
            <a:noAutofit/>
          </a:bodyPr>
          <a:lstStyle/>
          <a:p>
            <a:r>
              <a:rPr lang="en-US" sz="2200" dirty="0"/>
              <a:t>Three locations “A, B and C” where electric field peaks occur for multiple events</a:t>
            </a:r>
          </a:p>
          <a:p>
            <a:r>
              <a:rPr lang="en-US" sz="2200" dirty="0"/>
              <a:t>Two of those events are shown here</a:t>
            </a:r>
          </a:p>
          <a:p>
            <a:r>
              <a:rPr lang="en-US" sz="2200" dirty="0"/>
              <a:t>Electric field values shown are normalized for each event such that max = 1 (red) and the rest are scaled accordingly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840" y="1506452"/>
            <a:ext cx="5394960" cy="2303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86200"/>
            <a:ext cx="5394960" cy="28677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9538" y="5742434"/>
            <a:ext cx="3563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Gannon, J. L., Birchfield, A. B., Shetye, K. S., &amp; Overbye, T. J. (2017). A comparison of peak electric fields and GICs in the Pacific Northwest using 1-D and 3-D conductivity. Space Weather, 15, 1535–1547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0619E-8B3B-4247-8142-DA26F62CE2D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841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7159" y="239003"/>
            <a:ext cx="7339382" cy="81531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dirty="0"/>
              <a:t>Electric fields for May 9, 2016 Storm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8349" y="1953262"/>
            <a:ext cx="4040188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/>
              <a:t>Ex component</a:t>
            </a:r>
            <a:br>
              <a:rPr lang="en-US" dirty="0"/>
            </a:br>
            <a:r>
              <a:rPr lang="en-US" dirty="0"/>
              <a:t>3D conductivity model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00" y="2657230"/>
            <a:ext cx="3760086" cy="3474720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735727" y="2017468"/>
            <a:ext cx="4041775" cy="639762"/>
          </a:xfrm>
        </p:spPr>
        <p:txBody>
          <a:bodyPr/>
          <a:lstStyle/>
          <a:p>
            <a:pPr algn="ctr"/>
            <a:r>
              <a:rPr lang="en-US" sz="2200" dirty="0"/>
              <a:t>Ex component</a:t>
            </a:r>
            <a:br>
              <a:rPr lang="en-US" sz="2200" dirty="0"/>
            </a:br>
            <a:r>
              <a:rPr lang="en-US" sz="2200" dirty="0"/>
              <a:t>1D conductivity model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727" y="2769325"/>
            <a:ext cx="3795745" cy="329184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48400" y="1181170"/>
                <a:ext cx="788307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Franklin Gothic Book" panose="020B0503020102020204" pitchFamily="34" charset="0"/>
                  </a:rPr>
                  <a:t>These electric field contours show the 3D E-field varies by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0.5°</m:t>
                    </m:r>
                  </m:oMath>
                </a14:m>
                <a:r>
                  <a:rPr lang="en-US" sz="2000" dirty="0">
                    <a:latin typeface="Franklin Gothic Book" panose="020B0503020102020204" pitchFamily="34" charset="0"/>
                  </a:rPr>
                  <a:t> blocks, while the 1D E-field varies by region. (Beginning of time series shown.)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00" y="1181170"/>
                <a:ext cx="7883072" cy="707886"/>
              </a:xfrm>
              <a:prstGeom prst="rect">
                <a:avLst/>
              </a:prstGeom>
              <a:blipFill>
                <a:blip r:embed="rId4"/>
                <a:stretch>
                  <a:fillRect l="-773" t="-5172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007743-D7E0-4863-890D-DF3D18AB5FA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770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GIC Validation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9963"/>
            <a:ext cx="4267200" cy="5369437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Compared 1D and 3D simulated GICs with actual measurements</a:t>
            </a:r>
          </a:p>
          <a:p>
            <a:pPr lvl="1"/>
            <a:r>
              <a:rPr lang="en-US" sz="2000" dirty="0"/>
              <a:t>May 2016 storm in Western US</a:t>
            </a:r>
          </a:p>
          <a:p>
            <a:pPr lvl="1"/>
            <a:r>
              <a:rPr lang="en-US" sz="2000" dirty="0"/>
              <a:t>Two transformers T1 and T2 shown here</a:t>
            </a:r>
          </a:p>
          <a:p>
            <a:r>
              <a:rPr lang="en-US" sz="2400" dirty="0"/>
              <a:t>Metrics</a:t>
            </a:r>
          </a:p>
          <a:p>
            <a:pPr lvl="1"/>
            <a:r>
              <a:rPr lang="en-US" sz="2000" dirty="0"/>
              <a:t>Correlation coefficient </a:t>
            </a:r>
          </a:p>
          <a:p>
            <a:pPr lvl="1"/>
            <a:r>
              <a:rPr lang="en-US" sz="2000" dirty="0"/>
              <a:t>Euclidean distance (L2 norm)</a:t>
            </a:r>
          </a:p>
          <a:p>
            <a:r>
              <a:rPr lang="en-US" sz="2400" dirty="0"/>
              <a:t>Result: For this system and storm, 1D shows better results</a:t>
            </a:r>
          </a:p>
          <a:p>
            <a:pPr lvl="1"/>
            <a:r>
              <a:rPr lang="en-US" sz="2000" dirty="0"/>
              <a:t>More storms and data will be useful to confirm this</a:t>
            </a:r>
          </a:p>
          <a:p>
            <a:pPr marL="457200" lvl="1" indent="0">
              <a:buNone/>
            </a:pP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320" y="1219200"/>
            <a:ext cx="365760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038600"/>
            <a:ext cx="3657600" cy="27432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0619E-8B3B-4247-8142-DA26F62CE2D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53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GIC Validation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9963"/>
            <a:ext cx="4267200" cy="5369437"/>
          </a:xfrm>
        </p:spPr>
        <p:txBody>
          <a:bodyPr/>
          <a:lstStyle/>
          <a:p>
            <a:r>
              <a:rPr lang="en-US" sz="2400" dirty="0"/>
              <a:t>Compared 1D and 3D simulated GICs with measurements</a:t>
            </a:r>
          </a:p>
          <a:p>
            <a:pPr lvl="1"/>
            <a:r>
              <a:rPr lang="en-US" sz="2000" dirty="0"/>
              <a:t>June 2015 storm data, from the East </a:t>
            </a:r>
          </a:p>
          <a:p>
            <a:r>
              <a:rPr lang="en-US" dirty="0"/>
              <a:t>Metrics</a:t>
            </a:r>
          </a:p>
          <a:p>
            <a:pPr lvl="1"/>
            <a:r>
              <a:rPr lang="en-US" sz="2000" dirty="0"/>
              <a:t>Correlation coefficient </a:t>
            </a:r>
          </a:p>
          <a:p>
            <a:pPr lvl="1"/>
            <a:r>
              <a:rPr lang="en-US" sz="2000" dirty="0"/>
              <a:t>Euclidean distance (L2 norm)</a:t>
            </a:r>
          </a:p>
          <a:p>
            <a:r>
              <a:rPr lang="en-US" sz="2400" dirty="0"/>
              <a:t>Result: For this storm, 1D shows marginally better results</a:t>
            </a:r>
          </a:p>
          <a:p>
            <a:pPr lvl="1"/>
            <a:r>
              <a:rPr lang="en-US" sz="2000" dirty="0"/>
              <a:t>More storms and data will be useful to confirm this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798" y="1280161"/>
            <a:ext cx="3566160" cy="27571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659" y="4023360"/>
            <a:ext cx="3566160" cy="279382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0619E-8B3B-4247-8142-DA26F62CE2D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426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60512"/>
            <a:ext cx="6172200" cy="515334"/>
          </a:xfrm>
        </p:spPr>
        <p:txBody>
          <a:bodyPr/>
          <a:lstStyle/>
          <a:p>
            <a:pPr algn="l"/>
            <a:r>
              <a:rPr lang="en-US" sz="2400" dirty="0">
                <a:solidFill>
                  <a:schemeClr val="bg1"/>
                </a:solidFill>
              </a:rPr>
              <a:t>June 22, 2015 Storm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2701" y="1295400"/>
            <a:ext cx="88985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Same storm and system as previous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Pearson correlation coefficient between the GIC measurements (rows) and the E-field obtained from the 3D conductivity model (columns).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last column correspond to the E-field obtained from 1D conductivity model (the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intermagnet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minute data at BSL observatory and the CP2 conductivity model).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53" y="3229589"/>
            <a:ext cx="4421847" cy="36284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2874" y="3276600"/>
            <a:ext cx="4445876" cy="35814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609600" y="1524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rgbClr val="28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r>
              <a:rPr lang="en-US" kern="0" dirty="0"/>
              <a:t>GIC Validation using Correlation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0619E-8B3B-4247-8142-DA26F62CE2D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179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60512"/>
            <a:ext cx="6172200" cy="515334"/>
          </a:xfrm>
        </p:spPr>
        <p:txBody>
          <a:bodyPr/>
          <a:lstStyle/>
          <a:p>
            <a:pPr algn="l"/>
            <a:r>
              <a:rPr lang="en-US" sz="2400" dirty="0">
                <a:solidFill>
                  <a:schemeClr val="bg1"/>
                </a:solidFill>
              </a:rPr>
              <a:t>June 22, 2015 Storm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2701" y="1295400"/>
            <a:ext cx="88985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October 2015 storm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Pearson correlation coefficient between the GIC measurements (rows) and the E-field obtained from the 3D conductivity model (columns).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last column correspond to the E-field obtained from 1D conductivity model (the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intermagnet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minute data at BSL observatory and the CP2 conductivity model).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09600" y="1524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rgbClr val="28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r>
              <a:rPr lang="en-US" kern="0" dirty="0"/>
              <a:t>GIC Validation using Correlation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237833"/>
            <a:ext cx="4421273" cy="35439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215640"/>
            <a:ext cx="4479659" cy="356616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0619E-8B3B-4247-8142-DA26F62CE2D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160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67623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Other Validation Methods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280160"/>
            <a:ext cx="4724400" cy="1876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88" y="3205353"/>
            <a:ext cx="4344236" cy="30175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9724" y="3124200"/>
            <a:ext cx="3931920" cy="297334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4838012" y="5715000"/>
            <a:ext cx="419788" cy="2286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271641"/>
            <a:ext cx="8305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M.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Kazerooni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, H. Zhu, T. J. Overbye and D. A.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Wojtczak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, "Transmission System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Geomagnetically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Induced Current Model Validation," in </a:t>
            </a:r>
            <a:r>
              <a:rPr lang="en-US" sz="1050" i="1" dirty="0">
                <a:latin typeface="Calibri" panose="020F0502020204030204" pitchFamily="34" charset="0"/>
                <a:cs typeface="Calibri" panose="020F0502020204030204" pitchFamily="34" charset="0"/>
              </a:rPr>
              <a:t>IEEE Transactions on Power Systems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, vol. 32, no. 3, pp. 2183-2192, May 2017.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0619E-8B3B-4247-8142-DA26F62CE2D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343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Bit About 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610600" cy="4800600"/>
          </a:xfrm>
        </p:spPr>
        <p:txBody>
          <a:bodyPr/>
          <a:lstStyle/>
          <a:p>
            <a:r>
              <a:rPr lang="en-US" dirty="0"/>
              <a:t>Originally from Wisconsin, al degrees from Univ. of Wisconsin-Madison: BSEE 1983, MSEE 1988, PhD 1991</a:t>
            </a:r>
          </a:p>
          <a:p>
            <a:r>
              <a:rPr lang="en-US" altLang="en-US" dirty="0"/>
              <a:t>Utility engineer with Madison Gas and Electric, 1981-1991</a:t>
            </a:r>
          </a:p>
          <a:p>
            <a:r>
              <a:rPr lang="en-US" dirty="0"/>
              <a:t>University of Illinois ECE Faculty, 1991-2016 </a:t>
            </a:r>
          </a:p>
          <a:p>
            <a:r>
              <a:rPr lang="en-US" dirty="0"/>
              <a:t>Founded PowerWorld Corporation, 1996</a:t>
            </a:r>
          </a:p>
          <a:p>
            <a:r>
              <a:rPr lang="en-US" dirty="0"/>
              <a:t>Joined TAMU in January 2017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0619E-8B3B-4247-8142-DA26F62CE2D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0"/>
            <a:ext cx="7467600" cy="2796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833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GIC Data Sharing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Actual, measured data is crucial for GMD research</a:t>
            </a:r>
          </a:p>
          <a:p>
            <a:pPr lvl="1"/>
            <a:r>
              <a:rPr lang="en-US" dirty="0"/>
              <a:t>Validation, to ensure models and data collected for studies are producing realistic results</a:t>
            </a:r>
          </a:p>
          <a:p>
            <a:pPr lvl="1"/>
            <a:r>
              <a:rPr lang="en-US" dirty="0"/>
              <a:t>Need more comparisons of simulated GICs with observed, to eliminate uncertainties in conductivity, latitude scaling, etc. </a:t>
            </a:r>
          </a:p>
          <a:p>
            <a:r>
              <a:rPr lang="en-US" dirty="0"/>
              <a:t>GICs measured at transformer neutrals during moderate-strong events are important</a:t>
            </a:r>
          </a:p>
          <a:p>
            <a:pPr lvl="1"/>
            <a:r>
              <a:rPr lang="en-US" dirty="0"/>
              <a:t>Though the underlying system model is useful, just the GICs and location or name of transformer can provide valuable information</a:t>
            </a:r>
          </a:p>
          <a:p>
            <a:r>
              <a:rPr lang="en-US" dirty="0"/>
              <a:t>Several researchers requesting this data have a good precedent set with utilities on sharing data through NDA’s (e.g. system model)</a:t>
            </a:r>
          </a:p>
          <a:p>
            <a:pPr lvl="1"/>
            <a:r>
              <a:rPr lang="en-US" dirty="0"/>
              <a:t>Confidentiality is not compromised. E.g. data anonymized in publications, not shared with other entities outside of NDA etc.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0619E-8B3B-4247-8142-DA26F62CE2D9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725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Geomagnetic Latitude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0619E-8B3B-4247-8142-DA26F62CE2D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531" t="16670" r="5852" b="1662"/>
          <a:stretch/>
        </p:blipFill>
        <p:spPr>
          <a:xfrm>
            <a:off x="426719" y="1371600"/>
            <a:ext cx="8442649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269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GMDs matter in Texas?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largest magnetic field variations occur right under the </a:t>
            </a:r>
            <a:r>
              <a:rPr lang="en-US" dirty="0" err="1"/>
              <a:t>auroral</a:t>
            </a:r>
            <a:r>
              <a:rPr lang="en-US" dirty="0"/>
              <a:t> </a:t>
            </a:r>
            <a:r>
              <a:rPr lang="en-US" dirty="0" err="1"/>
              <a:t>electrojet</a:t>
            </a:r>
            <a:endParaRPr lang="en-US" dirty="0"/>
          </a:p>
          <a:p>
            <a:pPr lvl="1"/>
            <a:r>
              <a:rPr lang="en-US" dirty="0"/>
              <a:t>Usually at higher latitudes</a:t>
            </a:r>
          </a:p>
          <a:p>
            <a:r>
              <a:rPr lang="en-US" dirty="0"/>
              <a:t>For larger GMDs the auroral boundary extends further south</a:t>
            </a:r>
          </a:p>
          <a:p>
            <a:pPr lvl="1"/>
            <a:r>
              <a:rPr lang="en-US" dirty="0"/>
              <a:t>How far the largest storms could push </a:t>
            </a:r>
            <a:r>
              <a:rPr lang="en-US"/>
              <a:t>the aurora </a:t>
            </a:r>
            <a:r>
              <a:rPr lang="en-US" dirty="0"/>
              <a:t>is not known</a:t>
            </a:r>
          </a:p>
          <a:p>
            <a:pPr lvl="1"/>
            <a:r>
              <a:rPr lang="en-US" dirty="0"/>
              <a:t>E.g. auroras have been spotted in Colorado during major GMDs; also reported in Texas during the Carrington event</a:t>
            </a:r>
          </a:p>
          <a:p>
            <a:r>
              <a:rPr lang="en-US" dirty="0"/>
              <a:t>GMD concern even further south of Texas</a:t>
            </a:r>
          </a:p>
          <a:p>
            <a:pPr lvl="1"/>
            <a:r>
              <a:rPr lang="en-US" dirty="0"/>
              <a:t>The Mexican government is sponsoring a project to measure GICs and place magnetometers along the northern border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GMD provides a natural laboratory for other types of hazards, such as EMP</a:t>
            </a:r>
          </a:p>
          <a:p>
            <a:pPr lvl="1"/>
            <a:r>
              <a:rPr lang="en-US" dirty="0"/>
              <a:t>GMD monitoring equipment is useful for EMP as well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0619E-8B3B-4247-8142-DA26F62CE2D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435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</a:t>
            </a:r>
            <a:r>
              <a:rPr lang="en-US" dirty="0"/>
              <a:t>Texas GIC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9426" y="1280160"/>
            <a:ext cx="3584574" cy="4800600"/>
          </a:xfrm>
        </p:spPr>
        <p:txBody>
          <a:bodyPr/>
          <a:lstStyle/>
          <a:p>
            <a:r>
              <a:rPr lang="en-US" dirty="0"/>
              <a:t>Installation of ten magnetometers will provide coverage for the majority of Texas power infrastructure</a:t>
            </a:r>
          </a:p>
          <a:p>
            <a:pPr marL="742950" lvl="1" indent="-285750"/>
            <a:r>
              <a:rPr lang="en-US" dirty="0"/>
              <a:t>Built off of NSF project design</a:t>
            </a:r>
          </a:p>
          <a:p>
            <a:pPr marL="742950" lvl="1" indent="-285750"/>
            <a:r>
              <a:rPr lang="en-US" dirty="0"/>
              <a:t>Run autonomously (low power, solar panels)</a:t>
            </a:r>
          </a:p>
          <a:p>
            <a:pPr marL="742950" lvl="1" indent="-285750"/>
            <a:r>
              <a:rPr lang="en-US" dirty="0"/>
              <a:t>Connect through wireless access points for secure communication</a:t>
            </a:r>
          </a:p>
          <a:p>
            <a:pPr marL="742950" lvl="1" indent="-285750"/>
            <a:r>
              <a:rPr lang="en-US" dirty="0"/>
              <a:t>Installed co-located with GIC monitors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0619E-8B3B-4247-8142-DA26F62CE2D9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4B7524A9-8877-1746-937B-2314DD33908F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" r="18044"/>
          <a:stretch/>
        </p:blipFill>
        <p:spPr>
          <a:xfrm>
            <a:off x="228601" y="1692846"/>
            <a:ext cx="5330825" cy="420624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V="1">
            <a:off x="990600" y="3657600"/>
            <a:ext cx="990600" cy="2362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52401" y="5934357"/>
            <a:ext cx="2209799" cy="83099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Odessa, TX </a:t>
            </a:r>
          </a:p>
          <a:p>
            <a:r>
              <a:rPr lang="en-US" sz="1600" dirty="0"/>
              <a:t>Already installed through the NSF project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4343400" y="4572000"/>
            <a:ext cx="364543" cy="140043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401556" y="6007413"/>
            <a:ext cx="1295401" cy="58477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100-150 </a:t>
            </a:r>
            <a:r>
              <a:rPr lang="en-US" sz="1600"/>
              <a:t>miles radius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61407" y="5899086"/>
            <a:ext cx="2040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Image: Jenn Gannon, CPI</a:t>
            </a:r>
          </a:p>
        </p:txBody>
      </p:sp>
    </p:spTree>
    <p:extLst>
      <p:ext uri="{BB962C8B-B14F-4D97-AF65-F5344CB8AC3E}">
        <p14:creationId xmlns:p14="http://schemas.microsoft.com/office/powerpoint/2010/main" val="3692033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GIC Network Goals: Conductivity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280160"/>
            <a:ext cx="4191000" cy="4800600"/>
          </a:xfrm>
        </p:spPr>
        <p:txBody>
          <a:bodyPr/>
          <a:lstStyle/>
          <a:p>
            <a:r>
              <a:rPr lang="en-US" dirty="0"/>
              <a:t>Improve understanding of Texas geophysics for GIC and EMP hazard analysis</a:t>
            </a:r>
          </a:p>
          <a:p>
            <a:pPr lvl="1"/>
            <a:r>
              <a:rPr lang="en-US" sz="1800" dirty="0"/>
              <a:t>There is a high degree of uncertainty in the available conductivity models for Texas.</a:t>
            </a:r>
          </a:p>
          <a:p>
            <a:pPr lvl="1"/>
            <a:r>
              <a:rPr lang="en-US" sz="1800" dirty="0"/>
              <a:t>There are no models built specifically for Texas  - this limits our understanding of how GIC and EMP hazard varies between locations.</a:t>
            </a:r>
          </a:p>
          <a:p>
            <a:pPr lvl="1"/>
            <a:r>
              <a:rPr lang="en-US" sz="1800" dirty="0"/>
              <a:t>Measurements and model improvements could realized immediate gains in GIC and EMP hazard analysis.</a:t>
            </a:r>
          </a:p>
          <a:p>
            <a:pPr lvl="1"/>
            <a:r>
              <a:rPr lang="en-US" sz="1800" dirty="0"/>
              <a:t>Multiple ways to achieve this goal.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0619E-8B3B-4247-8142-DA26F62CE2D9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5" name="Picture 4" descr="http://pubs.usgs.gov/gip/dynamic/graphics/FigS1-1.gif">
            <a:extLst>
              <a:ext uri="{FF2B5EF4-FFF2-40B4-BE49-F238E27FC236}">
                <a16:creationId xmlns:a16="http://schemas.microsoft.com/office/drawing/2014/main" id="{5D31C41D-955D-1040-895A-95A93F2F4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14600"/>
            <a:ext cx="5029200" cy="308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2862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GIC Network Goals: Electric Fields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81600"/>
            <a:ext cx="8305800" cy="89916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/>
              <a:t>With improved information in B and conductivity, realistic electric field scenarios can be built specifically for Texas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0619E-8B3B-4247-8142-DA26F62CE2D9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94EB36-EC8C-0A41-870B-340606F05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35374"/>
            <a:ext cx="3429000" cy="32479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051233-F7A1-9342-B9F8-7A92305DF4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58" t="14309" r="13921" b="14304"/>
          <a:stretch/>
        </p:blipFill>
        <p:spPr>
          <a:xfrm>
            <a:off x="5342069" y="1600200"/>
            <a:ext cx="3488675" cy="3246120"/>
          </a:xfrm>
          <a:prstGeom prst="rect">
            <a:avLst/>
          </a:prstGeo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1AB4B0BA-38C1-8948-B6AF-7D6BBC1EAC57}"/>
              </a:ext>
            </a:extLst>
          </p:cNvPr>
          <p:cNvSpPr/>
          <p:nvPr/>
        </p:nvSpPr>
        <p:spPr>
          <a:xfrm>
            <a:off x="4129173" y="2772496"/>
            <a:ext cx="1046123" cy="453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21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GIC Network Goals: Monitoring and State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2040" y="1280160"/>
            <a:ext cx="4521960" cy="4800600"/>
          </a:xfrm>
        </p:spPr>
        <p:txBody>
          <a:bodyPr/>
          <a:lstStyle/>
          <a:p>
            <a:r>
              <a:rPr lang="en-US" dirty="0"/>
              <a:t>GIC Monitor Installations</a:t>
            </a:r>
          </a:p>
          <a:p>
            <a:pPr lvl="1"/>
            <a:r>
              <a:rPr lang="en-US" dirty="0"/>
              <a:t>Leverage existing GIC monitors, if available</a:t>
            </a:r>
          </a:p>
          <a:p>
            <a:pPr lvl="1"/>
            <a:r>
              <a:rPr lang="en-US" dirty="0"/>
              <a:t>Ideally, at least one within 100 miles of each magnetometer</a:t>
            </a:r>
          </a:p>
          <a:p>
            <a:pPr lvl="1"/>
            <a:r>
              <a:rPr lang="en-US" dirty="0"/>
              <a:t>Can be used for validation</a:t>
            </a:r>
          </a:p>
          <a:p>
            <a:pPr lvl="1"/>
            <a:r>
              <a:rPr lang="en-US" dirty="0"/>
              <a:t>Using GIC and electric field measurements, a “GIC State Estimator” can be set up, in a real-time environment</a:t>
            </a:r>
          </a:p>
          <a:p>
            <a:pPr lvl="2"/>
            <a:r>
              <a:rPr lang="en-US" dirty="0"/>
              <a:t>Estimate GICs at unmonitored locations</a:t>
            </a:r>
          </a:p>
          <a:p>
            <a:pPr lvl="2"/>
            <a:r>
              <a:rPr lang="en-US" dirty="0"/>
              <a:t>Wide-area GIC situational awareness for operators to help in decision-making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0619E-8B3B-4247-8142-DA26F62CE2D9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4B7524A9-8877-1746-937B-2314DD33908F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" r="18044"/>
          <a:stretch/>
        </p:blipFill>
        <p:spPr>
          <a:xfrm>
            <a:off x="228602" y="1692846"/>
            <a:ext cx="4635500" cy="3657600"/>
          </a:xfrm>
          <a:prstGeom prst="rect">
            <a:avLst/>
          </a:prstGeom>
        </p:spPr>
      </p:pic>
      <p:sp>
        <p:nvSpPr>
          <p:cNvPr id="6" name="Lightning Bolt 5"/>
          <p:cNvSpPr/>
          <p:nvPr/>
        </p:nvSpPr>
        <p:spPr bwMode="auto">
          <a:xfrm>
            <a:off x="2819400" y="4876800"/>
            <a:ext cx="152400" cy="152400"/>
          </a:xfrm>
          <a:prstGeom prst="lightningBol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Lightning Bolt 6"/>
          <p:cNvSpPr/>
          <p:nvPr/>
        </p:nvSpPr>
        <p:spPr bwMode="auto">
          <a:xfrm>
            <a:off x="2980944" y="4419600"/>
            <a:ext cx="152400" cy="152400"/>
          </a:xfrm>
          <a:prstGeom prst="lightningBol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Lightning Bolt 7"/>
          <p:cNvSpPr/>
          <p:nvPr/>
        </p:nvSpPr>
        <p:spPr bwMode="auto">
          <a:xfrm>
            <a:off x="2470152" y="3733800"/>
            <a:ext cx="152400" cy="152400"/>
          </a:xfrm>
          <a:prstGeom prst="lightningBol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Lightning Bolt 8"/>
          <p:cNvSpPr/>
          <p:nvPr/>
        </p:nvSpPr>
        <p:spPr bwMode="auto">
          <a:xfrm>
            <a:off x="3759708" y="3733800"/>
            <a:ext cx="152400" cy="152400"/>
          </a:xfrm>
          <a:prstGeom prst="lightningBol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Lightning Bolt 9"/>
          <p:cNvSpPr/>
          <p:nvPr/>
        </p:nvSpPr>
        <p:spPr bwMode="auto">
          <a:xfrm>
            <a:off x="2816352" y="3369246"/>
            <a:ext cx="152400" cy="152400"/>
          </a:xfrm>
          <a:prstGeom prst="lightningBol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Lightning Bolt 10"/>
          <p:cNvSpPr/>
          <p:nvPr/>
        </p:nvSpPr>
        <p:spPr bwMode="auto">
          <a:xfrm>
            <a:off x="3607308" y="3031554"/>
            <a:ext cx="152400" cy="152400"/>
          </a:xfrm>
          <a:prstGeom prst="lightningBol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Lightning Bolt 11"/>
          <p:cNvSpPr/>
          <p:nvPr/>
        </p:nvSpPr>
        <p:spPr bwMode="auto">
          <a:xfrm>
            <a:off x="2537208" y="2484723"/>
            <a:ext cx="152400" cy="152400"/>
          </a:xfrm>
          <a:prstGeom prst="lightningBol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Lightning Bolt 12"/>
          <p:cNvSpPr/>
          <p:nvPr/>
        </p:nvSpPr>
        <p:spPr bwMode="auto">
          <a:xfrm>
            <a:off x="990600" y="3810000"/>
            <a:ext cx="152400" cy="152400"/>
          </a:xfrm>
          <a:prstGeom prst="lightningBol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Lightning Bolt 13"/>
          <p:cNvSpPr/>
          <p:nvPr/>
        </p:nvSpPr>
        <p:spPr bwMode="auto">
          <a:xfrm>
            <a:off x="1600200" y="2057400"/>
            <a:ext cx="152400" cy="152400"/>
          </a:xfrm>
          <a:prstGeom prst="lightningBol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Lightning Bolt 14"/>
          <p:cNvSpPr/>
          <p:nvPr/>
        </p:nvSpPr>
        <p:spPr bwMode="auto">
          <a:xfrm>
            <a:off x="3142488" y="3879501"/>
            <a:ext cx="152400" cy="152400"/>
          </a:xfrm>
          <a:prstGeom prst="lightningBol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Lightning Bolt 15"/>
          <p:cNvSpPr/>
          <p:nvPr/>
        </p:nvSpPr>
        <p:spPr bwMode="auto">
          <a:xfrm>
            <a:off x="1938528" y="3446652"/>
            <a:ext cx="152400" cy="152400"/>
          </a:xfrm>
          <a:prstGeom prst="lightningBol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Lightning Bolt 16"/>
          <p:cNvSpPr/>
          <p:nvPr/>
        </p:nvSpPr>
        <p:spPr bwMode="auto">
          <a:xfrm>
            <a:off x="1692403" y="2922396"/>
            <a:ext cx="152400" cy="152400"/>
          </a:xfrm>
          <a:prstGeom prst="lightningBol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2942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0619E-8B3B-4247-8142-DA26F62CE2D9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914400" y="25146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rgbClr val="28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r>
              <a:rPr lang="en-US" kern="0" dirty="0"/>
              <a:t>Questions?</a:t>
            </a:r>
          </a:p>
          <a:p>
            <a:endParaRPr lang="en-US" kern="0" dirty="0"/>
          </a:p>
          <a:p>
            <a:r>
              <a:rPr lang="en-US" dirty="0">
                <a:hlinkClick r:id="rId2"/>
              </a:rPr>
              <a:t>overbye@tamu.edu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>
                <a:hlinkClick r:id="rId3"/>
              </a:rPr>
              <a:t>shetye@tamu.edu</a:t>
            </a:r>
            <a:endParaRPr lang="en-US" dirty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558977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GMD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got involved in GMD research starting in 2010 through a DOE funded PSERC project focusing on the modeling of high impact, low frequency (HILF) events</a:t>
            </a:r>
          </a:p>
          <a:p>
            <a:r>
              <a:rPr lang="en-US" dirty="0"/>
              <a:t>After JASON presentation in June 2011 got the idea to embed GMD analysis into PowerWorld Simulator</a:t>
            </a:r>
          </a:p>
          <a:p>
            <a:pPr lvl="1"/>
            <a:r>
              <a:rPr lang="en-US" dirty="0"/>
              <a:t>Initial version was done by August 2011</a:t>
            </a:r>
          </a:p>
          <a:p>
            <a:r>
              <a:rPr lang="en-US" dirty="0"/>
              <a:t>Began involvement with the NERC effort in Nov. 2011</a:t>
            </a:r>
          </a:p>
          <a:p>
            <a:r>
              <a:rPr lang="en-US" dirty="0"/>
              <a:t>Did a number of utility and EPRI studies starting in 2012</a:t>
            </a:r>
          </a:p>
          <a:p>
            <a:r>
              <a:rPr lang="en-US" dirty="0"/>
              <a:t>Have continued doing research in GMD, and in summer of 2016 also added EMP analysis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0619E-8B3B-4247-8142-DA26F62CE2D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876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Research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NSF Hazards SEES: </a:t>
            </a:r>
            <a:r>
              <a:rPr lang="en-US" sz="2400" i="1" dirty="0"/>
              <a:t>GIC Hazard Prediction – From the Solar Wind to Power System Impacts</a:t>
            </a:r>
          </a:p>
          <a:p>
            <a:pPr lvl="1"/>
            <a:r>
              <a:rPr lang="en-US" sz="2000" dirty="0"/>
              <a:t>Multi-university and company (CPI Inc.), inter-disciplinary project: UIUC, TAMU, </a:t>
            </a:r>
            <a:r>
              <a:rPr lang="en-US" sz="2000" dirty="0" err="1"/>
              <a:t>VTech</a:t>
            </a:r>
            <a:r>
              <a:rPr lang="en-US" sz="2000" dirty="0"/>
              <a:t>, CSM, </a:t>
            </a:r>
            <a:r>
              <a:rPr lang="en-US" sz="2000" dirty="0" err="1"/>
              <a:t>Utexas</a:t>
            </a:r>
            <a:endParaRPr lang="en-US" sz="2000" dirty="0"/>
          </a:p>
          <a:p>
            <a:pPr lvl="1"/>
            <a:r>
              <a:rPr lang="en-US" dirty="0"/>
              <a:t>$2.6 million, running from 8/15 to 8/19</a:t>
            </a:r>
            <a:endParaRPr lang="en-US" sz="2000" dirty="0"/>
          </a:p>
          <a:p>
            <a:pPr lvl="1"/>
            <a:r>
              <a:rPr lang="en-US" sz="2000" dirty="0"/>
              <a:t>Geophysics, Remote Sensing, Power Engineering, K-12 Education</a:t>
            </a:r>
          </a:p>
          <a:p>
            <a:pPr lvl="1"/>
            <a:r>
              <a:rPr lang="en-US" sz="2000" dirty="0">
                <a:hlinkClick r:id="rId2"/>
              </a:rPr>
              <a:t>http://gmd.mste.illinois.edu/research</a:t>
            </a:r>
            <a:endParaRPr lang="en-US" sz="2000" dirty="0"/>
          </a:p>
          <a:p>
            <a:r>
              <a:rPr lang="en-US" sz="2400" dirty="0"/>
              <a:t>Bonneville Power Administration Technology Innovation Project (TIP) 359:</a:t>
            </a:r>
            <a:r>
              <a:rPr lang="en-US" sz="2400" i="1" dirty="0"/>
              <a:t> Improved System Modeling for GMD and EMP Assessments</a:t>
            </a:r>
          </a:p>
          <a:p>
            <a:pPr lvl="1"/>
            <a:r>
              <a:rPr lang="en-US" sz="2000" dirty="0"/>
              <a:t>UIUC + TAMU + CPI Inc. </a:t>
            </a:r>
          </a:p>
          <a:p>
            <a:pPr lvl="1"/>
            <a:r>
              <a:rPr lang="en-US" sz="2000" dirty="0"/>
              <a:t>Key CPI Personnel: Dr. Jennifer Gannon</a:t>
            </a:r>
          </a:p>
          <a:p>
            <a:pPr lvl="1"/>
            <a:r>
              <a:rPr lang="en-US" sz="2000" dirty="0"/>
              <a:t>Ending May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0619E-8B3B-4247-8142-DA26F62CE2D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469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Our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534400" cy="4800600"/>
          </a:xfrm>
        </p:spPr>
        <p:txBody>
          <a:bodyPr/>
          <a:lstStyle/>
          <a:p>
            <a:r>
              <a:rPr lang="en-US" dirty="0"/>
              <a:t>Overall, broad goal of research is to help in the continued development of a sustainable and resilient electric grid</a:t>
            </a:r>
          </a:p>
          <a:p>
            <a:pPr lvl="1"/>
            <a:r>
              <a:rPr lang="en-US" dirty="0"/>
              <a:t>Goal is to leverage a wide range of technologies for the smarter electric grid of the future</a:t>
            </a:r>
          </a:p>
          <a:p>
            <a:r>
              <a:rPr lang="en-US" dirty="0"/>
              <a:t>Passion for transferring research results to industry!</a:t>
            </a:r>
          </a:p>
          <a:p>
            <a:pPr lvl="1"/>
            <a:r>
              <a:rPr lang="en-US" dirty="0"/>
              <a:t>That certainly involves high quality undergraduate and graduate education</a:t>
            </a:r>
          </a:p>
          <a:p>
            <a:r>
              <a:rPr lang="en-US" dirty="0"/>
              <a:t>With GMD the goal is to do the R&amp;D to help industry have the tools to make appropriate decisions</a:t>
            </a:r>
          </a:p>
          <a:p>
            <a:r>
              <a:rPr lang="en-US" dirty="0"/>
              <a:t>Challenge with GMD to students is “assume a large GMD will occur in one year; how is your research helping the electric utility industry to minimize its impact?”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0619E-8B3B-4247-8142-DA26F62CE2D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064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E5C66-6013-44FC-BC82-FBB09CEE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a Large GMD from an Operations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B2F99-1202-415C-BE0F-2B58FAF4E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8534400" cy="4800600"/>
          </a:xfrm>
        </p:spPr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Would be maybe a day warning but without specifics 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Satellite at Lagrange point one million miles from earth would give </a:t>
            </a:r>
            <a:br>
              <a:rPr lang="en-US" altLang="en-US" dirty="0">
                <a:latin typeface="Arial" charset="0"/>
                <a:cs typeface="Arial" charset="0"/>
              </a:rPr>
            </a:br>
            <a:r>
              <a:rPr lang="en-US" altLang="en-US" dirty="0">
                <a:latin typeface="Arial" charset="0"/>
                <a:cs typeface="Arial" charset="0"/>
              </a:rPr>
              <a:t>more details, but with less than 30 minutes lead time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Could strike quickly; rise time of minutes, rapidly covering a good </a:t>
            </a:r>
            <a:br>
              <a:rPr lang="en-US" altLang="en-US" dirty="0">
                <a:latin typeface="Arial" charset="0"/>
                <a:cs typeface="Arial" charset="0"/>
              </a:rPr>
            </a:br>
            <a:r>
              <a:rPr lang="en-US" altLang="en-US" dirty="0">
                <a:latin typeface="Arial" charset="0"/>
                <a:cs typeface="Arial" charset="0"/>
              </a:rPr>
              <a:t>chunk of the continent</a:t>
            </a:r>
          </a:p>
          <a:p>
            <a:r>
              <a:rPr lang="en-US" altLang="en-US" dirty="0">
                <a:latin typeface="Arial" charset="0"/>
                <a:cs typeface="Arial" charset="0"/>
              </a:rPr>
              <a:t>Reactive power loadings on hundreds of high voltage transformers could rapidly rise</a:t>
            </a:r>
          </a:p>
          <a:p>
            <a:r>
              <a:rPr lang="en-US" altLang="en-US" dirty="0">
                <a:latin typeface="Arial" charset="0"/>
                <a:cs typeface="Arial" charset="0"/>
              </a:rPr>
              <a:t>Increased transformer reactive loading causes heating issues and potential large-scale voltage collapses </a:t>
            </a:r>
          </a:p>
          <a:p>
            <a:r>
              <a:rPr lang="en-US" altLang="en-US" dirty="0">
                <a:latin typeface="Arial" charset="0"/>
                <a:cs typeface="Arial" charset="0"/>
              </a:rPr>
              <a:t>Power system software like state estimation could fail</a:t>
            </a:r>
          </a:p>
          <a:p>
            <a:r>
              <a:rPr lang="en-US" altLang="en-US" dirty="0">
                <a:latin typeface="Arial" charset="0"/>
                <a:cs typeface="Arial" charset="0"/>
              </a:rPr>
              <a:t>Control room personnel would be overwhelmed</a:t>
            </a:r>
          </a:p>
          <a:p>
            <a:r>
              <a:rPr lang="en-US" altLang="en-US" dirty="0">
                <a:latin typeface="Arial" charset="0"/>
                <a:cs typeface="Arial" charset="0"/>
              </a:rPr>
              <a:t>The storm could last for days with varying intensity</a:t>
            </a:r>
          </a:p>
          <a:p>
            <a:r>
              <a:rPr lang="en-US" altLang="en-US" dirty="0">
                <a:latin typeface="Arial" charset="0"/>
                <a:cs typeface="Arial" charset="0"/>
              </a:rPr>
              <a:t>Waiting until it occurs to prepare is not be a good idea!</a:t>
            </a:r>
          </a:p>
          <a:p>
            <a:endParaRPr lang="en-US" altLang="en-US" dirty="0">
              <a:latin typeface="Arial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648E3F-4F6F-4741-A364-49C9A78D1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0619E-8B3B-4247-8142-DA26F62CE2D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999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Areas of TAMU GMD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dirty="0"/>
              <a:t>Developing synthetic but realistic large scale test systems, which include GMD parameters </a:t>
            </a:r>
          </a:p>
          <a:p>
            <a:pPr lvl="1"/>
            <a:r>
              <a:rPr lang="en-US" dirty="0"/>
              <a:t>Research results based on actual, large system models often cannot be freely shared due to CEII concerns</a:t>
            </a:r>
          </a:p>
          <a:p>
            <a:pPr lvl="1"/>
            <a:r>
              <a:rPr lang="en-US" dirty="0"/>
              <a:t>Cases developed are not CEII; mimic complexity of real grids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Analyzing the effect of electric field hot-spots</a:t>
            </a:r>
          </a:p>
          <a:p>
            <a:pPr>
              <a:buFont typeface="+mj-lt"/>
              <a:buAutoNum type="arabicPeriod"/>
            </a:pPr>
            <a:r>
              <a:rPr lang="en-US" dirty="0"/>
              <a:t>Validating GICs calculated using electric fields derived from 1D and 3D models, with measurement GICs</a:t>
            </a:r>
          </a:p>
          <a:p>
            <a:pPr>
              <a:buFont typeface="+mj-lt"/>
              <a:buAutoNum type="arabicPeriod"/>
            </a:pPr>
            <a:r>
              <a:rPr lang="en-US" dirty="0"/>
              <a:t>Real-time GIC Monitoring and Control Environment</a:t>
            </a:r>
          </a:p>
          <a:p>
            <a:pPr lvl="1"/>
            <a:r>
              <a:rPr lang="en-US" dirty="0"/>
              <a:t>GIC “State Estimation”</a:t>
            </a:r>
          </a:p>
          <a:p>
            <a:pPr lvl="1"/>
            <a:r>
              <a:rPr lang="en-US" dirty="0"/>
              <a:t>Impact Analysis: Heating, </a:t>
            </a:r>
            <a:r>
              <a:rPr lang="en-US" dirty="0" err="1"/>
              <a:t>var</a:t>
            </a:r>
            <a:r>
              <a:rPr lang="en-US" dirty="0"/>
              <a:t> losses, loss of </a:t>
            </a:r>
            <a:r>
              <a:rPr lang="en-US" dirty="0" err="1"/>
              <a:t>var</a:t>
            </a:r>
            <a:r>
              <a:rPr lang="en-US" dirty="0"/>
              <a:t> support</a:t>
            </a:r>
          </a:p>
          <a:p>
            <a:pPr lvl="1"/>
            <a:r>
              <a:rPr lang="en-US" dirty="0"/>
              <a:t>Interactive Control and Mitigation</a:t>
            </a:r>
          </a:p>
          <a:p>
            <a:pPr lvl="1"/>
            <a:endParaRPr lang="en-US" dirty="0"/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0619E-8B3B-4247-8142-DA26F62CE2D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806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Areas of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+mj-lt"/>
              <a:buAutoNum type="arabicPeriod" startAt="5"/>
            </a:pPr>
            <a:r>
              <a:rPr lang="en-US" dirty="0"/>
              <a:t>Model validation using GIC measurements to estimate </a:t>
            </a:r>
          </a:p>
          <a:p>
            <a:pPr lvl="1"/>
            <a:r>
              <a:rPr lang="en-US" dirty="0"/>
              <a:t>Electric fields</a:t>
            </a:r>
          </a:p>
          <a:p>
            <a:pPr lvl="1"/>
            <a:r>
              <a:rPr lang="en-US" dirty="0"/>
              <a:t>Substation grounding resistances</a:t>
            </a:r>
          </a:p>
          <a:p>
            <a:pPr>
              <a:buFont typeface="+mj-lt"/>
              <a:buAutoNum type="arabicPeriod" startAt="5"/>
            </a:pPr>
            <a:r>
              <a:rPr lang="en-US" dirty="0"/>
              <a:t>Algorithms for GIC mitigation (minimizing </a:t>
            </a:r>
            <a:r>
              <a:rPr lang="en-US" dirty="0" err="1"/>
              <a:t>var</a:t>
            </a:r>
            <a:r>
              <a:rPr lang="en-US" dirty="0"/>
              <a:t> losses)</a:t>
            </a:r>
          </a:p>
          <a:p>
            <a:pPr lvl="1"/>
            <a:r>
              <a:rPr lang="en-US" dirty="0"/>
              <a:t>Corrective line switching</a:t>
            </a:r>
          </a:p>
          <a:p>
            <a:pPr lvl="1"/>
            <a:r>
              <a:rPr lang="en-US" dirty="0"/>
              <a:t>Blocking devices</a:t>
            </a:r>
          </a:p>
          <a:p>
            <a:pPr>
              <a:buFont typeface="+mj-lt"/>
              <a:buAutoNum type="arabicPeriod" startAt="5"/>
            </a:pPr>
            <a:r>
              <a:rPr lang="en-US" dirty="0"/>
              <a:t>Performing GMD assessments for utilities </a:t>
            </a:r>
          </a:p>
          <a:p>
            <a:pPr>
              <a:buFont typeface="+mj-lt"/>
              <a:buAutoNum type="arabicPeriod" startAt="5"/>
            </a:pPr>
            <a:r>
              <a:rPr lang="en-US" dirty="0"/>
              <a:t>Modeling advancements in GIC analysis, tech transfer to industry/software</a:t>
            </a:r>
          </a:p>
          <a:p>
            <a:pPr lvl="1"/>
            <a:r>
              <a:rPr lang="en-US" dirty="0"/>
              <a:t>Automated hotspot analysis with varying grid location and size</a:t>
            </a:r>
          </a:p>
          <a:p>
            <a:pPr lvl="1"/>
            <a:r>
              <a:rPr lang="en-US" dirty="0"/>
              <a:t>Time-series simulations</a:t>
            </a:r>
          </a:p>
          <a:p>
            <a:pPr lvl="1"/>
            <a:r>
              <a:rPr lang="en-US" dirty="0"/>
              <a:t>Transient Stability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0619E-8B3B-4247-8142-DA26F62CE2D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284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Synthetic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166018"/>
            <a:ext cx="3278981" cy="4525963"/>
          </a:xfrm>
        </p:spPr>
        <p:txBody>
          <a:bodyPr>
            <a:noAutofit/>
          </a:bodyPr>
          <a:lstStyle/>
          <a:p>
            <a:r>
              <a:rPr lang="en-US" sz="2000" dirty="0"/>
              <a:t>Being developed for an ARPA-E project</a:t>
            </a:r>
          </a:p>
          <a:p>
            <a:r>
              <a:rPr lang="en-US" sz="2000" dirty="0"/>
              <a:t>First case with GMD parameters had 150 buses, based geographically in Tennessee</a:t>
            </a:r>
          </a:p>
          <a:p>
            <a:r>
              <a:rPr lang="en-US" sz="2000" dirty="0"/>
              <a:t>More cases now developed with added network complexities</a:t>
            </a:r>
          </a:p>
          <a:p>
            <a:pPr lvl="1"/>
            <a:r>
              <a:rPr lang="en-US" sz="1600" dirty="0"/>
              <a:t>IL-500, SC-500, Texas 2000, 10k bus system based in Western US,</a:t>
            </a:r>
            <a:br>
              <a:rPr lang="en-US" sz="1600" dirty="0"/>
            </a:br>
            <a:r>
              <a:rPr lang="en-US" sz="1600" dirty="0"/>
              <a:t>70k bus system based</a:t>
            </a:r>
            <a:br>
              <a:rPr lang="en-US" sz="1600" dirty="0"/>
            </a:br>
            <a:r>
              <a:rPr lang="en-US" sz="1600" dirty="0"/>
              <a:t>in Eastern US </a:t>
            </a:r>
          </a:p>
          <a:p>
            <a:pPr lvl="1"/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0619E-8B3B-4247-8142-DA26F62CE2D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5203B7-80A3-4B62-9278-7D6557C60F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" r="50995"/>
          <a:stretch/>
        </p:blipFill>
        <p:spPr>
          <a:xfrm>
            <a:off x="228600" y="1219200"/>
            <a:ext cx="5076680" cy="508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61901"/>
      </p:ext>
    </p:extLst>
  </p:cSld>
  <p:clrMapOvr>
    <a:masterClrMapping/>
  </p:clrMapOvr>
</p:sld>
</file>

<file path=ppt/theme/theme1.xml><?xml version="1.0" encoding="utf-8"?>
<a:theme xmlns:a="http://schemas.openxmlformats.org/drawingml/2006/main" name="UIWhite">
  <a:themeElements>
    <a:clrScheme name="UIWhite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UIWhi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UIWhi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Whi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Whi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Whi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Whi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Whi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Whi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Office\Templates\UIWhite.pot</Template>
  <TotalTime>12739</TotalTime>
  <Words>1627</Words>
  <Application>Microsoft Office PowerPoint</Application>
  <PresentationFormat>On-screen Show (4:3)</PresentationFormat>
  <Paragraphs>202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ＭＳ Ｐゴシック</vt:lpstr>
      <vt:lpstr>Arial</vt:lpstr>
      <vt:lpstr>Calibri</vt:lpstr>
      <vt:lpstr>Cambria Math</vt:lpstr>
      <vt:lpstr>Franklin Gothic Book</vt:lpstr>
      <vt:lpstr>Times New Roman</vt:lpstr>
      <vt:lpstr>UIWhite</vt:lpstr>
      <vt:lpstr>Overview of GMD Activities at Texas A&amp;M  </vt:lpstr>
      <vt:lpstr>A Little Bit About Me</vt:lpstr>
      <vt:lpstr>GMD Background</vt:lpstr>
      <vt:lpstr>Current Research Projects</vt:lpstr>
      <vt:lpstr>Goals of Our Research</vt:lpstr>
      <vt:lpstr>Impact of a Large GMD from an Operations Perspective</vt:lpstr>
      <vt:lpstr>Major Areas of TAMU GMD Work</vt:lpstr>
      <vt:lpstr>Major Areas of Work</vt:lpstr>
      <vt:lpstr>Synthetic Networks</vt:lpstr>
      <vt:lpstr>Synthetic Texas GMD Example</vt:lpstr>
      <vt:lpstr>Synthetic Electric Networks: Current Status is 82,000 Buses Covering Continental US </vt:lpstr>
      <vt:lpstr>Electric Field Hotspot Modeling</vt:lpstr>
      <vt:lpstr>3D Electric Field Maps</vt:lpstr>
      <vt:lpstr>Electric fields for May 9, 2016 Storm</vt:lpstr>
      <vt:lpstr>GIC Validation Results</vt:lpstr>
      <vt:lpstr>GIC Validation Results</vt:lpstr>
      <vt:lpstr>June 22, 2015 Storm</vt:lpstr>
      <vt:lpstr>June 22, 2015 Storm</vt:lpstr>
      <vt:lpstr>Other Validation Methods</vt:lpstr>
      <vt:lpstr>GIC Data Sharing</vt:lpstr>
      <vt:lpstr>Geomagnetic Latitude</vt:lpstr>
      <vt:lpstr>Do GMDs matter in Texas?</vt:lpstr>
      <vt:lpstr>Potential Texas GIC Network</vt:lpstr>
      <vt:lpstr>GIC Network Goals: Conductivity</vt:lpstr>
      <vt:lpstr>GIC Network Goals: Electric Fields</vt:lpstr>
      <vt:lpstr>GIC Network Goals: Monitoring and State Estimation</vt:lpstr>
      <vt:lpstr>Thanks!</vt:lpstr>
    </vt:vector>
  </TitlesOfParts>
  <Company>UI ECE Power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Nested Optimization Problem for Analysis of Market Bidding Strategies</dc:title>
  <dc:creator>Tom Overbye</dc:creator>
  <cp:lastModifiedBy>Overbye, Thomas J</cp:lastModifiedBy>
  <cp:revision>1089</cp:revision>
  <cp:lastPrinted>2015-09-06T19:53:11Z</cp:lastPrinted>
  <dcterms:created xsi:type="dcterms:W3CDTF">1999-08-06T16:21:05Z</dcterms:created>
  <dcterms:modified xsi:type="dcterms:W3CDTF">2018-05-08T20:05:27Z</dcterms:modified>
</cp:coreProperties>
</file>