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75" r:id="rId8"/>
    <p:sldId id="276" r:id="rId9"/>
    <p:sldId id="277" r:id="rId10"/>
    <p:sldId id="278" r:id="rId11"/>
    <p:sldId id="279" r:id="rId12"/>
    <p:sldId id="280" r:id="rId13"/>
    <p:sldId id="257" r:id="rId14"/>
    <p:sldId id="261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76" d="100"/>
          <a:sy n="76" d="100"/>
        </p:scale>
        <p:origin x="90" y="6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2404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020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2132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0173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9692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uc.texas.gov/industry/electric/forms/polr/POLR_Form_Instructions.pdf" TargetMode="External"/><Relationship Id="rId3" Type="http://schemas.openxmlformats.org/officeDocument/2006/relationships/hyperlink" Target="http://www.ercot.com/content/mktrules/guides/retail/current/09F2-100114.doc" TargetMode="External"/><Relationship Id="rId7" Type="http://schemas.openxmlformats.org/officeDocument/2006/relationships/hyperlink" Target="http://www.ercot.com/content/wcm/current_guides/53527/09F6_072416.doc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ercot.com/content/wcm/current_guides/53527/07-040118.doc" TargetMode="External"/><Relationship Id="rId5" Type="http://schemas.openxmlformats.org/officeDocument/2006/relationships/hyperlink" Target="http://www.ercot.com/content/wcm/current_guides/53528/23E-010118_Nodal.doc" TargetMode="External"/><Relationship Id="rId4" Type="http://schemas.openxmlformats.org/officeDocument/2006/relationships/hyperlink" Target="http://www.ercot.com/content/mktrules/guides/retail/current/09F3-100114.doc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cs typeface="Times New Roman" panose="02020603050405020304" pitchFamily="18" charset="0"/>
              </a:rPr>
              <a:t>Lessons Learned:</a:t>
            </a:r>
          </a:p>
          <a:p>
            <a:r>
              <a:rPr lang="en-US" b="1" dirty="0" smtClean="0">
                <a:cs typeface="Times New Roman" panose="02020603050405020304" pitchFamily="18" charset="0"/>
              </a:rPr>
              <a:t>Integrated Mass Transition </a:t>
            </a:r>
            <a:r>
              <a:rPr lang="en-US" b="1" dirty="0" smtClean="0">
                <a:cs typeface="Times New Roman" panose="02020603050405020304" pitchFamily="18" charset="0"/>
              </a:rPr>
              <a:t>Drill</a:t>
            </a:r>
            <a:endParaRPr lang="en-US" b="1" dirty="0" smtClean="0">
              <a:cs typeface="Times New Roman" panose="02020603050405020304" pitchFamily="18" charset="0"/>
            </a:endParaRPr>
          </a:p>
          <a:p>
            <a:r>
              <a:rPr lang="en-US" dirty="0" smtClean="0">
                <a:cs typeface="Times New Roman" panose="02020603050405020304" pitchFamily="18" charset="0"/>
              </a:rPr>
              <a:t>David Michelsen</a:t>
            </a:r>
          </a:p>
          <a:p>
            <a:endParaRPr lang="en-US" dirty="0">
              <a:cs typeface="Times New Roman" panose="02020603050405020304" pitchFamily="18" charset="0"/>
            </a:endParaRPr>
          </a:p>
          <a:p>
            <a:endParaRPr lang="en-US" dirty="0">
              <a:cs typeface="Times New Roman" panose="02020603050405020304" pitchFamily="18" charset="0"/>
            </a:endParaRPr>
          </a:p>
          <a:p>
            <a:r>
              <a:rPr lang="en-US" dirty="0" smtClean="0">
                <a:cs typeface="Times New Roman" panose="02020603050405020304" pitchFamily="18" charset="0"/>
              </a:rPr>
              <a:t>ERCOT </a:t>
            </a:r>
            <a:r>
              <a:rPr lang="en-US" dirty="0">
                <a:cs typeface="Times New Roman" panose="02020603050405020304" pitchFamily="18" charset="0"/>
              </a:rPr>
              <a:t>Public</a:t>
            </a:r>
          </a:p>
          <a:p>
            <a:r>
              <a:rPr lang="en-US" dirty="0" smtClean="0">
                <a:cs typeface="Times New Roman" panose="02020603050405020304" pitchFamily="18" charset="0"/>
              </a:rPr>
              <a:t>May 16, 2018</a:t>
            </a:r>
            <a:endParaRPr 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 smtClean="0">
                <a:cs typeface="Times New Roman" panose="02020603050405020304" pitchFamily="18" charset="0"/>
              </a:rPr>
              <a:t>Lessons Learned: Mass Transition </a:t>
            </a:r>
            <a:r>
              <a:rPr lang="en-US" sz="2400" dirty="0" smtClean="0">
                <a:cs typeface="Times New Roman" panose="02020603050405020304" pitchFamily="18" charset="0"/>
              </a:rPr>
              <a:t>Drill</a:t>
            </a:r>
            <a:endParaRPr lang="en-US" sz="24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530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400" b="1" dirty="0" smtClean="0">
                <a:cs typeface="Times New Roman" panose="02020603050405020304" pitchFamily="18" charset="0"/>
              </a:rPr>
              <a:t>Exercise:  XYZ, Inc. </a:t>
            </a:r>
            <a:endParaRPr lang="en-US" sz="2400" dirty="0"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r>
              <a:rPr lang="en-US" sz="1600" dirty="0" smtClean="0">
                <a:latin typeface="+mj-lt"/>
                <a:cs typeface="Times New Roman" panose="02020603050405020304" pitchFamily="18" charset="0"/>
              </a:rPr>
              <a:t>1) Pre-Default Processes</a:t>
            </a:r>
          </a:p>
          <a:p>
            <a:pPr marL="1257300" lvl="2" indent="-342900">
              <a:spcAft>
                <a:spcPts val="600"/>
              </a:spcAft>
              <a:buFont typeface="+mj-lt"/>
              <a:buAutoNum type="alphaLcParenR"/>
            </a:pP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Collateral Outreach</a:t>
            </a:r>
          </a:p>
          <a:p>
            <a:pPr marL="1257300" lvl="2" indent="-342900">
              <a:spcAft>
                <a:spcPts val="600"/>
              </a:spcAft>
              <a:buFont typeface="+mj-lt"/>
              <a:buAutoNum type="alphaLcParenR"/>
            </a:pP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Mass Transition Timings*</a:t>
            </a:r>
          </a:p>
          <a:p>
            <a:pPr marL="1257300" lvl="2" indent="-342900">
              <a:spcAft>
                <a:spcPts val="600"/>
              </a:spcAft>
              <a:buFont typeface="+mj-lt"/>
              <a:buAutoNum type="alphaLcParenR"/>
            </a:pP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Internal (ERCOT) Communications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en-US" sz="1600" dirty="0" smtClean="0">
                <a:latin typeface="+mj-lt"/>
                <a:cs typeface="Times New Roman" panose="02020603050405020304" pitchFamily="18" charset="0"/>
              </a:rPr>
              <a:t>2) Market and PUCT Communications</a:t>
            </a:r>
          </a:p>
          <a:p>
            <a:pPr marL="1257300" lvl="2" indent="-342900">
              <a:spcAft>
                <a:spcPts val="600"/>
              </a:spcAft>
              <a:buFont typeface="+mj-lt"/>
              <a:buAutoNum type="alphaLcParenR"/>
            </a:pP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Market Notices*</a:t>
            </a:r>
          </a:p>
          <a:p>
            <a:pPr marL="1257300" lvl="2" indent="-342900">
              <a:spcAft>
                <a:spcPts val="600"/>
              </a:spcAft>
              <a:buFont typeface="+mj-lt"/>
              <a:buAutoNum type="alphaLcParenR"/>
            </a:pP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POLR Calls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en-US" sz="1600" dirty="0" smtClean="0">
                <a:latin typeface="+mj-lt"/>
                <a:cs typeface="Times New Roman" panose="02020603050405020304" pitchFamily="18" charset="0"/>
              </a:rPr>
              <a:t>3) Mass Transition Initiation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en-US" sz="1600" dirty="0" smtClean="0">
                <a:latin typeface="+mj-lt"/>
                <a:cs typeface="Times New Roman" panose="02020603050405020304" pitchFamily="18" charset="0"/>
              </a:rPr>
              <a:t>4) Mass Transition Processing</a:t>
            </a:r>
          </a:p>
          <a:p>
            <a:pPr marL="1257300" lvl="2" indent="-342900">
              <a:spcAft>
                <a:spcPts val="600"/>
              </a:spcAft>
              <a:buFont typeface="+mj-lt"/>
              <a:buAutoNum type="alphaLcParenR"/>
            </a:pP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Active Relationships/Continuing Service Agreements (CSA)</a:t>
            </a:r>
          </a:p>
          <a:p>
            <a:pPr marL="1257300" lvl="2" indent="-342900">
              <a:spcAft>
                <a:spcPts val="600"/>
              </a:spcAft>
              <a:buFont typeface="+mj-lt"/>
              <a:buAutoNum type="alphaLcParenR"/>
            </a:pP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Pending Retail Business Processes</a:t>
            </a:r>
          </a:p>
          <a:p>
            <a:pPr marL="1257300" lvl="2" indent="-342900">
              <a:spcAft>
                <a:spcPts val="600"/>
              </a:spcAft>
              <a:buFont typeface="+mj-lt"/>
              <a:buAutoNum type="alphaLcParenR"/>
            </a:pP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Customer Billing Contact Information (CBCI)*</a:t>
            </a:r>
            <a:endParaRPr lang="en-US" sz="1400" dirty="0">
              <a:latin typeface="+mj-lt"/>
              <a:cs typeface="Times New Roman" panose="02020603050405020304" pitchFamily="18" charset="0"/>
            </a:endParaRPr>
          </a:p>
          <a:p>
            <a:pPr marL="1257300" lvl="2" indent="-342900">
              <a:spcAft>
                <a:spcPts val="600"/>
              </a:spcAft>
              <a:buFont typeface="+mj-lt"/>
              <a:buAutoNum type="alphaLcParenR"/>
            </a:pP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End Use Customer Communications*</a:t>
            </a:r>
          </a:p>
          <a:p>
            <a:pPr lvl="1">
              <a:spcAft>
                <a:spcPts val="600"/>
              </a:spcAft>
            </a:pPr>
            <a:endParaRPr lang="en-US" sz="2000" dirty="0" smtClean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latin typeface="+mj-lt"/>
              </a:rPr>
              <a:t>2</a:t>
            </a:fld>
            <a:endParaRPr lang="en-US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5450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530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400" dirty="0">
                <a:cs typeface="Times New Roman" panose="02020603050405020304" pitchFamily="18" charset="0"/>
              </a:rPr>
              <a:t>Pre-Default </a:t>
            </a:r>
            <a:r>
              <a:rPr lang="en-US" sz="2400" dirty="0" smtClean="0">
                <a:cs typeface="Times New Roman" panose="02020603050405020304" pitchFamily="18" charset="0"/>
              </a:rPr>
              <a:t>Processes</a:t>
            </a:r>
            <a:r>
              <a:rPr lang="en-US" sz="2400" b="1" dirty="0" smtClean="0">
                <a:latin typeface="+mj-lt"/>
                <a:cs typeface="Times New Roman" panose="02020603050405020304" pitchFamily="18" charset="0"/>
              </a:rPr>
              <a:t>:</a:t>
            </a:r>
            <a:endParaRPr lang="en-US" sz="2400" dirty="0" smtClean="0">
              <a:latin typeface="+mj-lt"/>
              <a:cs typeface="Times New Roman" panose="02020603050405020304" pitchFamily="18" charset="0"/>
            </a:endParaRPr>
          </a:p>
          <a:p>
            <a:pPr marL="800100" lvl="1" indent="-342900">
              <a:spcAft>
                <a:spcPts val="600"/>
              </a:spcAft>
              <a:buFont typeface="+mj-lt"/>
              <a:buAutoNum type="alphaUcPeriod"/>
            </a:pPr>
            <a:r>
              <a:rPr lang="en-US" sz="1600" dirty="0" smtClean="0">
                <a:latin typeface="+mj-lt"/>
                <a:cs typeface="Times New Roman" panose="02020603050405020304" pitchFamily="18" charset="0"/>
              </a:rPr>
              <a:t>Collateral Outreach</a:t>
            </a:r>
          </a:p>
          <a:p>
            <a:pPr lvl="2">
              <a:spcAft>
                <a:spcPts val="600"/>
              </a:spcAft>
            </a:pPr>
            <a:r>
              <a:rPr lang="en-US" sz="1400" dirty="0" smtClean="0">
                <a:cs typeface="Times New Roman" panose="02020603050405020304" pitchFamily="18" charset="0"/>
              </a:rPr>
              <a:t>Wednesday, 5/2/2018 – </a:t>
            </a: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Collateral </a:t>
            </a: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Call issued to XYZ, Inc. </a:t>
            </a: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due two Bank Business days (</a:t>
            </a:r>
            <a:r>
              <a:rPr lang="en-US" sz="1400" i="1" dirty="0" err="1" smtClean="0">
                <a:latin typeface="+mj-lt"/>
                <a:cs typeface="Times New Roman" panose="02020603050405020304" pitchFamily="18" charset="0"/>
              </a:rPr>
              <a:t>ie</a:t>
            </a: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 1500 Friday, 5/4/2018)</a:t>
            </a:r>
            <a:endParaRPr lang="en-US" sz="1400" dirty="0" smtClean="0">
              <a:latin typeface="+mj-lt"/>
              <a:cs typeface="Times New Roman" panose="02020603050405020304" pitchFamily="18" charset="0"/>
            </a:endParaRPr>
          </a:p>
          <a:p>
            <a:pPr lvl="2">
              <a:spcAft>
                <a:spcPts val="600"/>
              </a:spcAft>
            </a:pP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Friday, 5/4/2018 </a:t>
            </a:r>
            <a:r>
              <a:rPr lang="en-US" sz="1400" dirty="0">
                <a:cs typeface="Times New Roman" panose="02020603050405020304" pitchFamily="18" charset="0"/>
              </a:rPr>
              <a:t>&gt; 1500 (3pm CPT) </a:t>
            </a: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– Notice of Material Breach issued to </a:t>
            </a: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XYZ </a:t>
            </a: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requiring cure within one Bank Business Day (</a:t>
            </a:r>
            <a:r>
              <a:rPr lang="en-US" sz="1400" i="1" dirty="0" err="1" smtClean="0">
                <a:latin typeface="+mj-lt"/>
                <a:cs typeface="Times New Roman" panose="02020603050405020304" pitchFamily="18" charset="0"/>
              </a:rPr>
              <a:t>ie</a:t>
            </a: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 1500 Monday, 5/7/2018)</a:t>
            </a:r>
            <a:endParaRPr lang="en-US" sz="1400" dirty="0" smtClean="0">
              <a:latin typeface="+mj-lt"/>
              <a:cs typeface="Times New Roman" panose="02020603050405020304" pitchFamily="18" charset="0"/>
            </a:endParaRPr>
          </a:p>
          <a:p>
            <a:pPr lvl="2">
              <a:spcAft>
                <a:spcPts val="600"/>
              </a:spcAft>
            </a:pP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Monday, 5/7/2018 </a:t>
            </a: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&gt; 1500 (3pm CPT) – Notice of </a:t>
            </a: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Default and Termination to XYZ</a:t>
            </a:r>
            <a:endParaRPr lang="en-US" sz="1400" dirty="0" smtClean="0">
              <a:latin typeface="+mj-lt"/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r>
              <a:rPr lang="en-US" sz="1200" dirty="0" smtClean="0"/>
              <a:t>“Consequently</a:t>
            </a:r>
            <a:r>
              <a:rPr lang="en-US" sz="1200" dirty="0"/>
              <a:t>, ERCOT will be initiating a Mass Transition of XYZ’s ESI IDs pursuant to ERCOT Protocol Section 15.1.3</a:t>
            </a:r>
            <a:r>
              <a:rPr lang="en-US" sz="1200" dirty="0" smtClean="0"/>
              <a:t>.”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en-US" sz="1200" dirty="0" smtClean="0">
              <a:latin typeface="+mj-lt"/>
              <a:cs typeface="Times New Roman" panose="02020603050405020304" pitchFamily="18" charset="0"/>
            </a:endParaRPr>
          </a:p>
          <a:p>
            <a:pPr marL="800100" lvl="1" indent="-342900">
              <a:spcAft>
                <a:spcPts val="600"/>
              </a:spcAft>
              <a:buAutoNum type="alphaUcPeriod" startAt="2"/>
            </a:pPr>
            <a:r>
              <a:rPr lang="en-US" sz="1600" dirty="0" smtClean="0">
                <a:cs typeface="Times New Roman" panose="02020603050405020304" pitchFamily="18" charset="0"/>
              </a:rPr>
              <a:t>Mass </a:t>
            </a:r>
            <a:r>
              <a:rPr lang="en-US" sz="1600" dirty="0">
                <a:cs typeface="Times New Roman" panose="02020603050405020304" pitchFamily="18" charset="0"/>
              </a:rPr>
              <a:t>Transition </a:t>
            </a:r>
            <a:r>
              <a:rPr lang="en-US" sz="1600" dirty="0" smtClean="0">
                <a:cs typeface="Times New Roman" panose="02020603050405020304" pitchFamily="18" charset="0"/>
              </a:rPr>
              <a:t>Timing*</a:t>
            </a:r>
            <a:endParaRPr lang="en-US" sz="1600" dirty="0" smtClean="0">
              <a:cs typeface="Times New Roman" panose="02020603050405020304" pitchFamily="18" charset="0"/>
            </a:endParaRPr>
          </a:p>
          <a:p>
            <a:pPr marL="1200150" lvl="2" indent="-342900">
              <a:spcAft>
                <a:spcPts val="600"/>
              </a:spcAft>
            </a:pPr>
            <a:r>
              <a:rPr lang="en-US" sz="1200" b="1" i="1" dirty="0" smtClean="0"/>
              <a:t>7.11.1.1.1  Mass </a:t>
            </a:r>
            <a:r>
              <a:rPr lang="en-US" sz="1200" b="1" i="1" dirty="0"/>
              <a:t>Transition Initiation on a Business Day not Prior to a Weekend or ERCOT Holiday </a:t>
            </a:r>
          </a:p>
          <a:p>
            <a:pPr marL="457200" lvl="1" indent="0">
              <a:spcAft>
                <a:spcPts val="600"/>
              </a:spcAft>
              <a:buNone/>
            </a:pPr>
            <a:r>
              <a:rPr lang="en-US" sz="1200" dirty="0" smtClean="0"/>
              <a:t>“If </a:t>
            </a:r>
            <a:r>
              <a:rPr lang="en-US" sz="1200" dirty="0"/>
              <a:t>the e-mail Notification is sent between 1500 and 1800, the coordination meeting will be scheduled for the next Business Day</a:t>
            </a:r>
            <a:r>
              <a:rPr lang="en-US" sz="1200" dirty="0" smtClean="0"/>
              <a:t>.”</a:t>
            </a:r>
            <a:endParaRPr lang="en-US" sz="1200" dirty="0">
              <a:cs typeface="Times New Roman" panose="02020603050405020304" pitchFamily="18" charset="0"/>
            </a:endParaRP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1200" dirty="0" smtClean="0">
                <a:latin typeface="+mj-lt"/>
                <a:cs typeface="Times New Roman" panose="02020603050405020304" pitchFamily="18" charset="0"/>
              </a:rPr>
              <a:t>ERCOT </a:t>
            </a:r>
            <a:r>
              <a:rPr lang="en-US" sz="1200" dirty="0" smtClean="0">
                <a:latin typeface="+mj-lt"/>
                <a:cs typeface="Times New Roman" panose="02020603050405020304" pitchFamily="18" charset="0"/>
              </a:rPr>
              <a:t>will be discussing </a:t>
            </a:r>
            <a:r>
              <a:rPr lang="en-US" sz="1200" dirty="0" smtClean="0">
                <a:latin typeface="+mj-lt"/>
                <a:cs typeface="Times New Roman" panose="02020603050405020304" pitchFamily="18" charset="0"/>
              </a:rPr>
              <a:t>modification of </a:t>
            </a:r>
            <a:r>
              <a:rPr lang="en-US" sz="1200" dirty="0" smtClean="0">
                <a:latin typeface="+mj-lt"/>
                <a:cs typeface="Times New Roman" panose="02020603050405020304" pitchFamily="18" charset="0"/>
              </a:rPr>
              <a:t>this </a:t>
            </a:r>
            <a:r>
              <a:rPr lang="en-US" sz="1200" dirty="0" smtClean="0">
                <a:latin typeface="+mj-lt"/>
                <a:cs typeface="Times New Roman" panose="02020603050405020304" pitchFamily="18" charset="0"/>
              </a:rPr>
              <a:t>language with MPs.  Notification is typically not feasible prior to 1500, adding </a:t>
            </a:r>
            <a:r>
              <a:rPr lang="en-US" sz="1200" dirty="0" smtClean="0">
                <a:latin typeface="+mj-lt"/>
                <a:cs typeface="Times New Roman" panose="02020603050405020304" pitchFamily="18" charset="0"/>
              </a:rPr>
              <a:t>one </a:t>
            </a:r>
            <a:r>
              <a:rPr lang="en-US" sz="1200" dirty="0" smtClean="0">
                <a:latin typeface="+mj-lt"/>
                <a:cs typeface="Times New Roman" panose="02020603050405020304" pitchFamily="18" charset="0"/>
              </a:rPr>
              <a:t>Business Day to </a:t>
            </a:r>
            <a:r>
              <a:rPr lang="en-US" sz="1200" dirty="0" smtClean="0">
                <a:latin typeface="+mj-lt"/>
                <a:cs typeface="Times New Roman" panose="02020603050405020304" pitchFamily="18" charset="0"/>
              </a:rPr>
              <a:t>the </a:t>
            </a:r>
            <a:r>
              <a:rPr lang="en-US" sz="1200" dirty="0" smtClean="0">
                <a:latin typeface="+mj-lt"/>
                <a:cs typeface="Times New Roman" panose="02020603050405020304" pitchFamily="18" charset="0"/>
              </a:rPr>
              <a:t>Mass Transition </a:t>
            </a:r>
            <a:r>
              <a:rPr lang="en-US" sz="1200" dirty="0" smtClean="0">
                <a:latin typeface="+mj-lt"/>
                <a:cs typeface="Times New Roman" panose="02020603050405020304" pitchFamily="18" charset="0"/>
              </a:rPr>
              <a:t>timeline and </a:t>
            </a:r>
            <a:r>
              <a:rPr lang="en-US" sz="1200" dirty="0" smtClean="0">
                <a:latin typeface="+mj-lt"/>
                <a:cs typeface="Times New Roman" panose="02020603050405020304" pitchFamily="18" charset="0"/>
              </a:rPr>
              <a:t>potentially increasing uplift.</a:t>
            </a:r>
            <a:endParaRPr lang="en-US" sz="12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latin typeface="+mj-lt"/>
              </a:rPr>
              <a:t>3</a:t>
            </a:fld>
            <a:endParaRPr lang="en-US">
              <a:latin typeface="+mj-lt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 smtClean="0">
                <a:cs typeface="Times New Roman" panose="02020603050405020304" pitchFamily="18" charset="0"/>
              </a:rPr>
              <a:t>Lessons Learned: Mass Transition </a:t>
            </a:r>
            <a:r>
              <a:rPr lang="en-US" sz="2400" dirty="0" smtClean="0">
                <a:cs typeface="Times New Roman" panose="02020603050405020304" pitchFamily="18" charset="0"/>
              </a:rPr>
              <a:t>Drill</a:t>
            </a:r>
            <a:endParaRPr lang="en-US" sz="24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73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49530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400" dirty="0">
                <a:cs typeface="Times New Roman" panose="02020603050405020304" pitchFamily="18" charset="0"/>
              </a:rPr>
              <a:t>Market and PUCT </a:t>
            </a:r>
            <a:r>
              <a:rPr lang="en-US" sz="2400" dirty="0" smtClean="0">
                <a:cs typeface="Times New Roman" panose="02020603050405020304" pitchFamily="18" charset="0"/>
              </a:rPr>
              <a:t>Communications</a:t>
            </a:r>
            <a:r>
              <a:rPr lang="en-US" sz="2400" b="1" dirty="0" smtClean="0">
                <a:latin typeface="+mj-lt"/>
                <a:cs typeface="Times New Roman" panose="02020603050405020304" pitchFamily="18" charset="0"/>
              </a:rPr>
              <a:t>:</a:t>
            </a:r>
            <a:endParaRPr lang="en-US" sz="2400" dirty="0" smtClean="0">
              <a:latin typeface="+mj-lt"/>
              <a:cs typeface="Times New Roman" panose="02020603050405020304" pitchFamily="18" charset="0"/>
            </a:endParaRPr>
          </a:p>
          <a:p>
            <a:pPr marL="800100" lvl="1" indent="-342900">
              <a:spcAft>
                <a:spcPts val="600"/>
              </a:spcAft>
              <a:buFont typeface="+mj-lt"/>
              <a:buAutoNum type="alphaUcPeriod"/>
            </a:pPr>
            <a:r>
              <a:rPr lang="en-US" sz="1600" dirty="0" smtClean="0">
                <a:latin typeface="+mj-lt"/>
                <a:cs typeface="Times New Roman" panose="02020603050405020304" pitchFamily="18" charset="0"/>
              </a:rPr>
              <a:t>Market Notices*</a:t>
            </a: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1400" dirty="0" smtClean="0">
                <a:cs typeface="Times New Roman" panose="02020603050405020304" pitchFamily="18" charset="0"/>
              </a:rPr>
              <a:t>POLRs and TDSPs requested to review contacts re: Notice of Change of Information (NCI):</a:t>
            </a:r>
          </a:p>
          <a:p>
            <a:pPr lvl="3">
              <a:spcAft>
                <a:spcPts val="600"/>
              </a:spcAft>
            </a:pPr>
            <a:r>
              <a:rPr lang="en-US" sz="1200" dirty="0" smtClean="0">
                <a:latin typeface="+mj-lt"/>
                <a:cs typeface="Times New Roman" panose="02020603050405020304" pitchFamily="18" charset="0"/>
              </a:rPr>
              <a:t>POLR Business, POLR Regulatory, POLR Technical</a:t>
            </a:r>
          </a:p>
          <a:p>
            <a:pPr lvl="3">
              <a:spcAft>
                <a:spcPts val="600"/>
              </a:spcAft>
            </a:pPr>
            <a:r>
              <a:rPr lang="en-US" sz="1200" dirty="0" smtClean="0">
                <a:latin typeface="+mj-lt"/>
                <a:cs typeface="Times New Roman" panose="02020603050405020304" pitchFamily="18" charset="0"/>
              </a:rPr>
              <a:t>ERCOT to include Authorized and Backup Authorized REP (AR/BAR) in external communications</a:t>
            </a: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ERCOT to standardize templates related to market communications in the event of a </a:t>
            </a: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Mass Transition </a:t>
            </a: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to expedite the information timelines</a:t>
            </a:r>
          </a:p>
          <a:p>
            <a:pPr marL="1657350" lvl="3" indent="-285750">
              <a:spcAft>
                <a:spcPts val="600"/>
              </a:spcAft>
              <a:buFont typeface="+mj-lt"/>
              <a:buAutoNum type="romanUcPeriod"/>
            </a:pPr>
            <a:r>
              <a:rPr lang="en-US" sz="1200" dirty="0" smtClean="0">
                <a:latin typeface="+mj-lt"/>
                <a:cs typeface="Times New Roman" panose="02020603050405020304" pitchFamily="18" charset="0"/>
              </a:rPr>
              <a:t>POLR Notice</a:t>
            </a:r>
          </a:p>
          <a:p>
            <a:pPr marL="1657350" lvl="3" indent="-285750">
              <a:spcAft>
                <a:spcPts val="600"/>
              </a:spcAft>
              <a:buFont typeface="+mj-lt"/>
              <a:buAutoNum type="romanUcPeriod"/>
            </a:pPr>
            <a:r>
              <a:rPr lang="en-US" sz="1200" dirty="0" smtClean="0">
                <a:latin typeface="+mj-lt"/>
                <a:cs typeface="Times New Roman" panose="02020603050405020304" pitchFamily="18" charset="0"/>
              </a:rPr>
              <a:t>General Notice</a:t>
            </a:r>
          </a:p>
          <a:p>
            <a:pPr marL="1657350" lvl="3" indent="-285750">
              <a:spcAft>
                <a:spcPts val="600"/>
              </a:spcAft>
              <a:buFont typeface="+mj-lt"/>
              <a:buAutoNum type="romanUcPeriod"/>
            </a:pPr>
            <a:r>
              <a:rPr lang="en-US" sz="1200" dirty="0" smtClean="0">
                <a:latin typeface="+mj-lt"/>
                <a:cs typeface="Times New Roman" panose="02020603050405020304" pitchFamily="18" charset="0"/>
              </a:rPr>
              <a:t>Allocated POLR Notice</a:t>
            </a:r>
          </a:p>
          <a:p>
            <a:pPr marL="1657350" lvl="3" indent="-285750">
              <a:spcAft>
                <a:spcPts val="600"/>
              </a:spcAft>
              <a:buFont typeface="+mj-lt"/>
              <a:buAutoNum type="romanUcPeriod"/>
            </a:pPr>
            <a:r>
              <a:rPr lang="en-US" sz="1200" dirty="0" smtClean="0">
                <a:latin typeface="+mj-lt"/>
                <a:cs typeface="Times New Roman" panose="02020603050405020304" pitchFamily="18" charset="0"/>
              </a:rPr>
              <a:t>PUCT Status </a:t>
            </a:r>
            <a:r>
              <a:rPr lang="en-US" sz="1200" dirty="0" smtClean="0">
                <a:latin typeface="+mj-lt"/>
                <a:cs typeface="Times New Roman" panose="02020603050405020304" pitchFamily="18" charset="0"/>
              </a:rPr>
              <a:t>Updates</a:t>
            </a:r>
          </a:p>
          <a:p>
            <a:pPr marL="1200150" lvl="2" indent="-285750">
              <a:spcAft>
                <a:spcPts val="600"/>
              </a:spcAft>
              <a:buFont typeface="+mj-lt"/>
              <a:buAutoNum type="romanUcPeriod"/>
            </a:pPr>
            <a:r>
              <a:rPr lang="en-US" sz="1600" dirty="0" smtClean="0">
                <a:latin typeface="+mj-lt"/>
                <a:cs typeface="Times New Roman" panose="02020603050405020304" pitchFamily="18" charset="0"/>
              </a:rPr>
              <a:t>ERCOT will investigate the use of calendar invitations where appropriate to supplement Market Notices</a:t>
            </a:r>
            <a:endParaRPr lang="en-US" sz="1600" dirty="0">
              <a:latin typeface="+mj-lt"/>
              <a:cs typeface="Times New Roman" panose="02020603050405020304" pitchFamily="18" charset="0"/>
            </a:endParaRPr>
          </a:p>
          <a:p>
            <a:pPr marL="800100" lvl="1">
              <a:spcAft>
                <a:spcPts val="600"/>
              </a:spcAft>
              <a:buFont typeface="+mj-lt"/>
              <a:buAutoNum type="alphaUcPeriod"/>
            </a:pPr>
            <a:r>
              <a:rPr lang="en-US" sz="1600" dirty="0" smtClean="0">
                <a:latin typeface="+mj-lt"/>
                <a:cs typeface="Times New Roman" panose="02020603050405020304" pitchFamily="18" charset="0"/>
              </a:rPr>
              <a:t>POLR Status Calls </a:t>
            </a:r>
          </a:p>
          <a:p>
            <a:pPr marL="1200150" lvl="2">
              <a:spcAft>
                <a:spcPts val="600"/>
              </a:spcAft>
            </a:pPr>
            <a:r>
              <a:rPr lang="en-US" sz="1200" dirty="0" smtClean="0">
                <a:latin typeface="+mj-lt"/>
                <a:cs typeface="Times New Roman" panose="02020603050405020304" pitchFamily="18" charset="0"/>
              </a:rPr>
              <a:t>Standardized information conveyed to TDSPs, POLRs, and PUCT regarding progress of the Mass Transition Process</a:t>
            </a:r>
          </a:p>
          <a:p>
            <a:pPr marL="1200150" lvl="2">
              <a:spcAft>
                <a:spcPts val="600"/>
              </a:spcAft>
            </a:pPr>
            <a:r>
              <a:rPr lang="en-US" sz="1200" dirty="0" smtClean="0">
                <a:latin typeface="+mj-lt"/>
                <a:cs typeface="Times New Roman" panose="02020603050405020304" pitchFamily="18" charset="0"/>
              </a:rPr>
              <a:t>Requests for discussion of any items that may impact the execution and completion timeline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latin typeface="+mj-lt"/>
              </a:rPr>
              <a:t>4</a:t>
            </a:fld>
            <a:endParaRPr lang="en-US">
              <a:latin typeface="+mj-lt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 smtClean="0">
                <a:cs typeface="Times New Roman" panose="02020603050405020304" pitchFamily="18" charset="0"/>
              </a:rPr>
              <a:t>Lessons Learned: Mass Transition </a:t>
            </a:r>
            <a:r>
              <a:rPr lang="en-US" sz="2400" dirty="0" smtClean="0">
                <a:cs typeface="Times New Roman" panose="02020603050405020304" pitchFamily="18" charset="0"/>
              </a:rPr>
              <a:t>Drill</a:t>
            </a:r>
            <a:endParaRPr lang="en-US" sz="24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34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530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400" dirty="0" smtClean="0">
                <a:cs typeface="Times New Roman" panose="02020603050405020304" pitchFamily="18" charset="0"/>
              </a:rPr>
              <a:t>Mass Transition Initiation</a:t>
            </a:r>
            <a:r>
              <a:rPr lang="en-US" sz="2400" b="1" dirty="0" smtClean="0">
                <a:latin typeface="+mj-lt"/>
                <a:cs typeface="Times New Roman" panose="02020603050405020304" pitchFamily="18" charset="0"/>
              </a:rPr>
              <a:t>:</a:t>
            </a:r>
            <a:endParaRPr lang="en-US" sz="2400" dirty="0" smtClean="0">
              <a:latin typeface="+mj-lt"/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r>
              <a:rPr lang="en-US" sz="1600" dirty="0" smtClean="0">
                <a:latin typeface="+mj-lt"/>
                <a:cs typeface="Times New Roman" panose="02020603050405020304" pitchFamily="18" charset="0"/>
              </a:rPr>
              <a:t>Allocation by ERCOT to Volunteer, Large Service Providers (LSP)</a:t>
            </a:r>
          </a:p>
          <a:p>
            <a:pPr lvl="2" indent="-285750">
              <a:spcAft>
                <a:spcPts val="600"/>
              </a:spcAft>
            </a:pP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Referred to in market documentation timelines as Day Zero</a:t>
            </a:r>
          </a:p>
          <a:p>
            <a:pPr lvl="2">
              <a:spcAft>
                <a:spcPts val="600"/>
              </a:spcAft>
            </a:pP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Allocations occur based upon data aggregated in even years</a:t>
            </a:r>
          </a:p>
          <a:p>
            <a:pPr lvl="2">
              <a:spcAft>
                <a:spcPts val="600"/>
              </a:spcAft>
            </a:pP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Each ESIID with an active relationship (ROR) with the defaulting REP assigned</a:t>
            </a:r>
          </a:p>
          <a:p>
            <a:pPr lvl="3">
              <a:spcAft>
                <a:spcPts val="600"/>
              </a:spcAft>
            </a:pPr>
            <a:r>
              <a:rPr lang="en-US" sz="1200" dirty="0" smtClean="0">
                <a:latin typeface="+mj-lt"/>
                <a:cs typeface="Times New Roman" panose="02020603050405020304" pitchFamily="18" charset="0"/>
              </a:rPr>
              <a:t>Volunteer allocation occurs first.  Currently zero Volunteer POLRs assigned  </a:t>
            </a:r>
          </a:p>
          <a:p>
            <a:pPr lvl="3">
              <a:spcAft>
                <a:spcPts val="600"/>
              </a:spcAft>
            </a:pPr>
            <a:r>
              <a:rPr lang="en-US" sz="1200" dirty="0" smtClean="0">
                <a:latin typeface="+mj-lt"/>
                <a:cs typeface="Times New Roman" panose="02020603050405020304" pitchFamily="18" charset="0"/>
              </a:rPr>
              <a:t>Remaining ESIIDs distributed to LSPs as assigned by the PUCT per: </a:t>
            </a:r>
          </a:p>
          <a:p>
            <a:pPr lvl="4">
              <a:spcAft>
                <a:spcPts val="600"/>
              </a:spcAft>
            </a:pPr>
            <a:r>
              <a:rPr lang="en-US" sz="1200" dirty="0" smtClean="0">
                <a:latin typeface="+mj-lt"/>
                <a:cs typeface="Times New Roman" panose="02020603050405020304" pitchFamily="18" charset="0"/>
              </a:rPr>
              <a:t>TDSP region</a:t>
            </a:r>
          </a:p>
          <a:p>
            <a:pPr lvl="4">
              <a:spcAft>
                <a:spcPts val="600"/>
              </a:spcAft>
            </a:pPr>
            <a:r>
              <a:rPr lang="en-US" sz="1200" dirty="0" smtClean="0">
                <a:latin typeface="+mj-lt"/>
                <a:cs typeface="Times New Roman" panose="02020603050405020304" pitchFamily="18" charset="0"/>
              </a:rPr>
              <a:t>POLR Customer Class (PCC): </a:t>
            </a:r>
            <a:br>
              <a:rPr lang="en-US" sz="1200" dirty="0" smtClean="0">
                <a:latin typeface="+mj-lt"/>
                <a:cs typeface="Times New Roman" panose="02020603050405020304" pitchFamily="18" charset="0"/>
              </a:rPr>
            </a:br>
            <a:r>
              <a:rPr lang="en-US" sz="1200" dirty="0" smtClean="0">
                <a:latin typeface="+mj-lt"/>
                <a:cs typeface="Times New Roman" panose="02020603050405020304" pitchFamily="18" charset="0"/>
              </a:rPr>
              <a:t>Residential, Small Non-Residential, Medium Non-Residential, Large Non-Residential</a:t>
            </a:r>
          </a:p>
          <a:p>
            <a:pPr lvl="4">
              <a:spcAft>
                <a:spcPts val="600"/>
              </a:spcAft>
            </a:pPr>
            <a:endParaRPr lang="en-US" sz="1000" dirty="0" smtClean="0">
              <a:latin typeface="+mj-lt"/>
              <a:cs typeface="Times New Roman" panose="02020603050405020304" pitchFamily="18" charset="0"/>
            </a:endParaRPr>
          </a:p>
          <a:p>
            <a:pPr lvl="2">
              <a:spcAft>
                <a:spcPts val="600"/>
              </a:spcAft>
            </a:pP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ERCOT generates Drop to POLR Requests to TDSPs with a Requested Date of D+2</a:t>
            </a:r>
          </a:p>
          <a:p>
            <a:pPr lvl="3">
              <a:spcAft>
                <a:spcPts val="600"/>
              </a:spcAft>
            </a:pPr>
            <a:r>
              <a:rPr lang="en-US" sz="1200" dirty="0" err="1" smtClean="0">
                <a:latin typeface="+mj-lt"/>
                <a:cs typeface="Times New Roman" panose="02020603050405020304" pitchFamily="18" charset="0"/>
              </a:rPr>
              <a:t>ie</a:t>
            </a:r>
            <a:r>
              <a:rPr lang="en-US" sz="1200" dirty="0" smtClean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latin typeface="+mj-lt"/>
                <a:cs typeface="Times New Roman" panose="02020603050405020304" pitchFamily="18" charset="0"/>
              </a:rPr>
              <a:t>Mass Transition initiated on Monday, 5/7/2018 requested for completion on Wednesday, 5/9/2018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latin typeface="+mj-lt"/>
              </a:rPr>
              <a:t>5</a:t>
            </a:fld>
            <a:endParaRPr lang="en-US">
              <a:latin typeface="+mj-lt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 smtClean="0">
                <a:cs typeface="Times New Roman" panose="02020603050405020304" pitchFamily="18" charset="0"/>
              </a:rPr>
              <a:t>Lessons Learned: Mass Transition </a:t>
            </a:r>
            <a:r>
              <a:rPr lang="en-US" sz="2400" dirty="0" smtClean="0">
                <a:cs typeface="Times New Roman" panose="02020603050405020304" pitchFamily="18" charset="0"/>
              </a:rPr>
              <a:t>Drill</a:t>
            </a:r>
            <a:endParaRPr lang="en-US" sz="24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86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530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400" dirty="0">
                <a:cs typeface="Times New Roman" panose="02020603050405020304" pitchFamily="18" charset="0"/>
              </a:rPr>
              <a:t>Mass Transition </a:t>
            </a:r>
            <a:r>
              <a:rPr lang="en-US" sz="2400" dirty="0" smtClean="0">
                <a:cs typeface="Times New Roman" panose="02020603050405020304" pitchFamily="18" charset="0"/>
              </a:rPr>
              <a:t>Processing</a:t>
            </a:r>
            <a:r>
              <a:rPr lang="en-US" sz="2400" b="1" dirty="0" smtClean="0">
                <a:latin typeface="+mj-lt"/>
                <a:cs typeface="Times New Roman" panose="02020603050405020304" pitchFamily="18" charset="0"/>
              </a:rPr>
              <a:t>:</a:t>
            </a:r>
            <a:endParaRPr lang="en-US" sz="2400" dirty="0" smtClean="0">
              <a:latin typeface="+mj-lt"/>
              <a:cs typeface="Times New Roman" panose="02020603050405020304" pitchFamily="18" charset="0"/>
            </a:endParaRPr>
          </a:p>
          <a:p>
            <a:pPr marL="857250" lvl="1" indent="-342900">
              <a:spcAft>
                <a:spcPts val="600"/>
              </a:spcAft>
              <a:buFont typeface="+mj-lt"/>
              <a:buAutoNum type="alphaUcPeriod"/>
            </a:pPr>
            <a:r>
              <a:rPr lang="en-US" sz="1600" dirty="0">
                <a:latin typeface="+mj-lt"/>
                <a:cs typeface="Times New Roman" panose="02020603050405020304" pitchFamily="18" charset="0"/>
              </a:rPr>
              <a:t>Active Relationships/Continuing Service Agreements (CSA)</a:t>
            </a:r>
          </a:p>
          <a:p>
            <a:pPr lvl="2">
              <a:spcAft>
                <a:spcPts val="600"/>
              </a:spcAft>
            </a:pP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Continuous Service Agreements cancelled</a:t>
            </a:r>
          </a:p>
          <a:p>
            <a:pPr marL="800100" lvl="1">
              <a:spcAft>
                <a:spcPts val="600"/>
              </a:spcAft>
              <a:buFont typeface="+mj-lt"/>
              <a:buAutoNum type="alphaUcPeriod"/>
            </a:pPr>
            <a:r>
              <a:rPr lang="en-US" sz="1600" dirty="0" smtClean="0">
                <a:latin typeface="+mj-lt"/>
                <a:cs typeface="Times New Roman" panose="02020603050405020304" pitchFamily="18" charset="0"/>
              </a:rPr>
              <a:t>Pending </a:t>
            </a:r>
            <a:r>
              <a:rPr lang="en-US" sz="1600" dirty="0" smtClean="0">
                <a:latin typeface="+mj-lt"/>
                <a:cs typeface="Times New Roman" panose="02020603050405020304" pitchFamily="18" charset="0"/>
              </a:rPr>
              <a:t>Retail Business Processes</a:t>
            </a:r>
          </a:p>
          <a:p>
            <a:pPr marL="1200150" lvl="2">
              <a:spcAft>
                <a:spcPts val="600"/>
              </a:spcAft>
            </a:pP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Move In, Move Out, Switch processes that are Scheduled for completion are reviewed and communicated to the allocated POLR to take appropriate action.</a:t>
            </a:r>
            <a:endParaRPr lang="en-US" sz="1400" dirty="0">
              <a:latin typeface="+mj-lt"/>
              <a:cs typeface="Times New Roman" panose="02020603050405020304" pitchFamily="18" charset="0"/>
            </a:endParaRPr>
          </a:p>
          <a:p>
            <a:pPr marL="571500" lvl="1" indent="0">
              <a:spcAft>
                <a:spcPts val="600"/>
              </a:spcAft>
              <a:buNone/>
            </a:pPr>
            <a:r>
              <a:rPr lang="en-US" sz="1200" dirty="0" smtClean="0"/>
              <a:t>“The </a:t>
            </a:r>
            <a:r>
              <a:rPr lang="en-US" sz="1200" dirty="0"/>
              <a:t>goal of the transition process is to transfer responsibility for all affected Electric Service Identifiers (ESI IDs</a:t>
            </a:r>
            <a:r>
              <a:rPr lang="en-US" sz="1200" dirty="0" smtClean="0"/>
              <a:t>)…”</a:t>
            </a:r>
          </a:p>
          <a:p>
            <a:pPr marL="857250" lvl="1" indent="-342900">
              <a:spcAft>
                <a:spcPts val="600"/>
              </a:spcAft>
              <a:buFont typeface="+mj-lt"/>
              <a:buAutoNum type="alphaUcPeriod" startAt="3"/>
            </a:pPr>
            <a:r>
              <a:rPr lang="en-US" sz="1600" dirty="0" smtClean="0">
                <a:cs typeface="Times New Roman" panose="02020603050405020304" pitchFamily="18" charset="0"/>
              </a:rPr>
              <a:t>Customer </a:t>
            </a:r>
            <a:r>
              <a:rPr lang="en-US" sz="1600" dirty="0">
                <a:cs typeface="Times New Roman" panose="02020603050405020304" pitchFamily="18" charset="0"/>
              </a:rPr>
              <a:t>Billing Contact Information (CBCI)*</a:t>
            </a: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1400" dirty="0" smtClean="0"/>
              <a:t>“All </a:t>
            </a:r>
            <a:r>
              <a:rPr lang="en-US" sz="1400" dirty="0"/>
              <a:t>CRs shall submit monthly, timely and complete Customer Billing Contact Information </a:t>
            </a:r>
            <a:r>
              <a:rPr lang="en-US" sz="1400" dirty="0" smtClean="0"/>
              <a:t>Files”</a:t>
            </a:r>
            <a:endParaRPr lang="en-US" sz="1400" dirty="0">
              <a:cs typeface="Times New Roman" panose="02020603050405020304" pitchFamily="18" charset="0"/>
            </a:endParaRPr>
          </a:p>
          <a:p>
            <a:pPr marL="800100" lvl="1">
              <a:spcAft>
                <a:spcPts val="600"/>
              </a:spcAft>
              <a:buFont typeface="+mj-lt"/>
              <a:buAutoNum type="alphaUcPeriod" startAt="3"/>
            </a:pPr>
            <a:r>
              <a:rPr lang="en-US" sz="1600" dirty="0" smtClean="0">
                <a:cs typeface="Times New Roman" panose="02020603050405020304" pitchFamily="18" charset="0"/>
              </a:rPr>
              <a:t>End Use Customer Communications*</a:t>
            </a:r>
            <a:endParaRPr lang="en-US" sz="1600" dirty="0">
              <a:cs typeface="Times New Roman" panose="02020603050405020304" pitchFamily="18" charset="0"/>
            </a:endParaRPr>
          </a:p>
          <a:p>
            <a:pPr marL="1257300" lvl="2" indent="-28575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1400" dirty="0" smtClean="0"/>
              <a:t>ERCOT generated mass transition secure mailer (and relevant </a:t>
            </a:r>
            <a:r>
              <a:rPr lang="en-US" sz="1400" dirty="0" err="1" smtClean="0"/>
              <a:t>RoboCall</a:t>
            </a:r>
            <a:r>
              <a:rPr lang="en-US" sz="1400" dirty="0" smtClean="0"/>
              <a:t>) being reviewed by PUCT for potential update.</a:t>
            </a:r>
            <a:endParaRPr lang="en-US" sz="1400" dirty="0">
              <a:cs typeface="Times New Roman" panose="02020603050405020304" pitchFamily="18" charset="0"/>
            </a:endParaRPr>
          </a:p>
          <a:p>
            <a:pPr marL="971550" lvl="2" indent="0">
              <a:spcAft>
                <a:spcPts val="600"/>
              </a:spcAft>
              <a:buNone/>
            </a:pPr>
            <a:endParaRPr lang="en-US" sz="800" dirty="0">
              <a:cs typeface="Times New Roman" panose="02020603050405020304" pitchFamily="18" charset="0"/>
            </a:endParaRPr>
          </a:p>
          <a:p>
            <a:pPr marL="571500" lvl="1" indent="0">
              <a:spcAft>
                <a:spcPts val="600"/>
              </a:spcAft>
              <a:buNone/>
            </a:pPr>
            <a:endParaRPr lang="en-US" sz="1200" dirty="0">
              <a:latin typeface="+mj-lt"/>
              <a:cs typeface="Times New Roman" panose="02020603050405020304" pitchFamily="18" charset="0"/>
            </a:endParaRPr>
          </a:p>
          <a:p>
            <a:pPr marL="571500" lvl="1" indent="0">
              <a:spcAft>
                <a:spcPts val="600"/>
              </a:spcAft>
              <a:buNone/>
            </a:pPr>
            <a:endParaRPr lang="en-US" sz="1200" dirty="0" smtClean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latin typeface="+mj-lt"/>
              </a:rPr>
              <a:t>6</a:t>
            </a:fld>
            <a:endParaRPr lang="en-US">
              <a:latin typeface="+mj-lt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 smtClean="0">
                <a:cs typeface="Times New Roman" panose="02020603050405020304" pitchFamily="18" charset="0"/>
              </a:rPr>
              <a:t>Lessons Learned: Mass Transition </a:t>
            </a:r>
            <a:r>
              <a:rPr lang="en-US" sz="2400" dirty="0" smtClean="0">
                <a:cs typeface="Times New Roman" panose="02020603050405020304" pitchFamily="18" charset="0"/>
              </a:rPr>
              <a:t>Drill</a:t>
            </a:r>
            <a:endParaRPr lang="en-US" sz="24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55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latin typeface="+mj-lt"/>
              </a:rPr>
              <a:t>7</a:t>
            </a:fld>
            <a:endParaRPr lang="en-US">
              <a:latin typeface="+mj-lt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 smtClean="0">
                <a:cs typeface="Times New Roman" panose="02020603050405020304" pitchFamily="18" charset="0"/>
              </a:rPr>
              <a:t>Lessons Learned: Mass Transition </a:t>
            </a:r>
            <a:r>
              <a:rPr lang="en-US" sz="2400" dirty="0" smtClean="0">
                <a:cs typeface="Times New Roman" panose="02020603050405020304" pitchFamily="18" charset="0"/>
              </a:rPr>
              <a:t>Drill</a:t>
            </a:r>
            <a:endParaRPr lang="en-US" sz="24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530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400" dirty="0">
                <a:cs typeface="Times New Roman" panose="02020603050405020304" pitchFamily="18" charset="0"/>
              </a:rPr>
              <a:t>Mass Transition </a:t>
            </a:r>
            <a:r>
              <a:rPr lang="en-US" sz="2400" dirty="0" smtClean="0">
                <a:cs typeface="Times New Roman" panose="02020603050405020304" pitchFamily="18" charset="0"/>
              </a:rPr>
              <a:t>Drill </a:t>
            </a:r>
            <a:r>
              <a:rPr lang="en-US" sz="2400" dirty="0" smtClean="0">
                <a:cs typeface="Times New Roman" panose="02020603050405020304" pitchFamily="18" charset="0"/>
              </a:rPr>
              <a:t>Processing</a:t>
            </a:r>
            <a:r>
              <a:rPr lang="en-US" sz="2400" b="1" dirty="0" smtClean="0">
                <a:latin typeface="+mj-lt"/>
                <a:cs typeface="Times New Roman" panose="02020603050405020304" pitchFamily="18" charset="0"/>
              </a:rPr>
              <a:t>:</a:t>
            </a:r>
            <a:endParaRPr lang="en-US" sz="2400" dirty="0" smtClean="0">
              <a:latin typeface="+mj-lt"/>
              <a:cs typeface="Times New Roman" panose="02020603050405020304" pitchFamily="18" charset="0"/>
            </a:endParaRPr>
          </a:p>
          <a:p>
            <a:pPr marL="857250" lvl="1" indent="-342900">
              <a:spcAft>
                <a:spcPts val="600"/>
              </a:spcAft>
              <a:buFont typeface="+mj-lt"/>
              <a:buAutoNum type="alphaUcPeriod"/>
            </a:pPr>
            <a:r>
              <a:rPr lang="en-US" sz="1600" dirty="0" smtClean="0">
                <a:latin typeface="+mj-lt"/>
                <a:cs typeface="Times New Roman" panose="02020603050405020304" pitchFamily="18" charset="0"/>
              </a:rPr>
              <a:t>Environment – Retail Market Test Environment (RMTE)</a:t>
            </a:r>
          </a:p>
          <a:p>
            <a:pPr lvl="2">
              <a:spcAft>
                <a:spcPts val="600"/>
              </a:spcAft>
            </a:pP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Integrated market test environment utilizing Flight Testing (CERT) specifications</a:t>
            </a:r>
          </a:p>
          <a:p>
            <a:pPr lvl="2">
              <a:spcAft>
                <a:spcPts val="600"/>
              </a:spcAft>
            </a:pP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Users Guide under construction by TDTMS</a:t>
            </a:r>
          </a:p>
          <a:p>
            <a:pPr marL="857250" lvl="1" indent="-342900">
              <a:spcAft>
                <a:spcPts val="600"/>
              </a:spcAft>
              <a:buFont typeface="+mj-lt"/>
              <a:buAutoNum type="alphaUcPeriod"/>
            </a:pPr>
            <a:r>
              <a:rPr lang="en-US" sz="1600" dirty="0" smtClean="0">
                <a:latin typeface="+mj-lt"/>
                <a:cs typeface="Times New Roman" panose="02020603050405020304" pitchFamily="18" charset="0"/>
              </a:rPr>
              <a:t>Frequency and Scheduling</a:t>
            </a: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Annual, Biannual, ?</a:t>
            </a: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Tied to Retail Flight Testing Schedule</a:t>
            </a:r>
          </a:p>
          <a:p>
            <a:pPr lvl="2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Quantity of POLRs (approximately 35 distinct LSEs as of 5/15/2018)</a:t>
            </a:r>
            <a:endParaRPr lang="en-US" sz="1600" dirty="0" smtClean="0">
              <a:latin typeface="+mj-lt"/>
              <a:cs typeface="Times New Roman" panose="02020603050405020304" pitchFamily="18" charset="0"/>
            </a:endParaRPr>
          </a:p>
          <a:p>
            <a:pPr marL="800100" lvl="1">
              <a:spcAft>
                <a:spcPts val="600"/>
              </a:spcAft>
              <a:buFont typeface="+mj-lt"/>
              <a:buAutoNum type="alphaUcPeriod"/>
            </a:pPr>
            <a:r>
              <a:rPr lang="en-US" sz="1600" dirty="0" smtClean="0">
                <a:latin typeface="+mj-lt"/>
                <a:cs typeface="Times New Roman" panose="02020603050405020304" pitchFamily="18" charset="0"/>
              </a:rPr>
              <a:t>Test Data</a:t>
            </a:r>
          </a:p>
          <a:p>
            <a:pPr marL="1257300" lvl="2" indent="-28575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Determine strategy to determine LSE utilized as default (synchronize TEST LSEs) </a:t>
            </a:r>
          </a:p>
          <a:p>
            <a:pPr marL="1257300" lvl="2" indent="-28575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Selection of transitioning specifications</a:t>
            </a:r>
          </a:p>
          <a:p>
            <a:pPr marL="1714500" lvl="3" indent="-28575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1200" dirty="0" smtClean="0">
                <a:latin typeface="+mj-lt"/>
                <a:cs typeface="Times New Roman" panose="02020603050405020304" pitchFamily="18" charset="0"/>
              </a:rPr>
              <a:t>ESIID, POLR Customer Class, Profile, TDSP, etc</a:t>
            </a:r>
          </a:p>
          <a:p>
            <a:pPr marL="1257300" lvl="2" indent="-28575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1400" dirty="0" smtClean="0">
                <a:latin typeface="+mj-lt"/>
                <a:cs typeface="Times New Roman" panose="02020603050405020304" pitchFamily="18" charset="0"/>
              </a:rPr>
              <a:t>Determine additional scope</a:t>
            </a:r>
          </a:p>
          <a:p>
            <a:pPr marL="1714500" lvl="3" indent="-28575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1200" dirty="0" smtClean="0">
                <a:latin typeface="+mj-lt"/>
                <a:cs typeface="Times New Roman" panose="02020603050405020304" pitchFamily="18" charset="0"/>
              </a:rPr>
              <a:t>867_03F, inbound CBCI, ancillary systems</a:t>
            </a:r>
          </a:p>
          <a:p>
            <a:pPr marL="971550" lvl="2" indent="0">
              <a:spcAft>
                <a:spcPts val="600"/>
              </a:spcAft>
              <a:buNone/>
            </a:pPr>
            <a:endParaRPr lang="en-US" sz="1400" dirty="0" smtClean="0">
              <a:latin typeface="+mj-lt"/>
              <a:cs typeface="Times New Roman" panose="02020603050405020304" pitchFamily="18" charset="0"/>
            </a:endParaRPr>
          </a:p>
          <a:p>
            <a:pPr marL="971550" lvl="2" indent="0">
              <a:spcAft>
                <a:spcPts val="600"/>
              </a:spcAft>
              <a:buNone/>
            </a:pPr>
            <a:endParaRPr lang="en-US" sz="800" dirty="0">
              <a:cs typeface="Times New Roman" panose="02020603050405020304" pitchFamily="18" charset="0"/>
            </a:endParaRPr>
          </a:p>
          <a:p>
            <a:pPr marL="571500" lvl="1" indent="0">
              <a:spcAft>
                <a:spcPts val="600"/>
              </a:spcAft>
              <a:buNone/>
            </a:pPr>
            <a:endParaRPr lang="en-US" sz="1200" dirty="0">
              <a:latin typeface="+mj-lt"/>
              <a:cs typeface="Times New Roman" panose="02020603050405020304" pitchFamily="18" charset="0"/>
            </a:endParaRPr>
          </a:p>
          <a:p>
            <a:pPr marL="571500" lvl="1" indent="0">
              <a:spcAft>
                <a:spcPts val="600"/>
              </a:spcAft>
              <a:buNone/>
            </a:pPr>
            <a:endParaRPr lang="en-US" sz="1200" dirty="0" smtClean="0"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27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930042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Mass Transition Reference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674255" y="1905000"/>
            <a:ext cx="77724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Timeline: Business </a:t>
            </a:r>
            <a:r>
              <a:rPr lang="en-US" sz="1600" dirty="0"/>
              <a:t>Day not prior </a:t>
            </a:r>
            <a:r>
              <a:rPr lang="en-US" sz="1600" dirty="0" smtClean="0"/>
              <a:t>to and prior to </a:t>
            </a:r>
            <a:r>
              <a:rPr lang="en-US" sz="1600" dirty="0"/>
              <a:t>a weekend or ERCOT holiday</a:t>
            </a:r>
          </a:p>
          <a:p>
            <a:r>
              <a:rPr lang="en-US" sz="1600" dirty="0" smtClean="0">
                <a:hlinkClick r:id="rId3"/>
              </a:rPr>
              <a:t>http</a:t>
            </a:r>
            <a:r>
              <a:rPr lang="en-US" sz="1600" dirty="0">
                <a:hlinkClick r:id="rId3"/>
              </a:rPr>
              <a:t>://</a:t>
            </a:r>
            <a:r>
              <a:rPr lang="en-US" sz="1600" dirty="0" smtClean="0">
                <a:hlinkClick r:id="rId3"/>
              </a:rPr>
              <a:t>www.ercot.com/content/mktrules/guides/retail/current/09F2-100114.doc</a:t>
            </a:r>
            <a:endParaRPr lang="en-US" sz="1600" dirty="0" smtClean="0"/>
          </a:p>
          <a:p>
            <a:r>
              <a:rPr lang="en-US" sz="1600" dirty="0" smtClean="0">
                <a:hlinkClick r:id="rId4"/>
              </a:rPr>
              <a:t>http</a:t>
            </a:r>
            <a:r>
              <a:rPr lang="en-US" sz="1600" dirty="0">
                <a:hlinkClick r:id="rId4"/>
              </a:rPr>
              <a:t>://</a:t>
            </a:r>
            <a:r>
              <a:rPr lang="en-US" sz="1600" dirty="0" smtClean="0">
                <a:hlinkClick r:id="rId4"/>
              </a:rPr>
              <a:t>www.ercot.com/content/mktrules/guides/retail/current/09F3-100114.doc</a:t>
            </a:r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Notice of Change of Information</a:t>
            </a:r>
          </a:p>
          <a:p>
            <a:r>
              <a:rPr lang="en-US" sz="1600" dirty="0">
                <a:hlinkClick r:id="rId5"/>
              </a:rPr>
              <a:t>http://</a:t>
            </a:r>
            <a:r>
              <a:rPr lang="en-US" sz="1600" dirty="0" smtClean="0">
                <a:hlinkClick r:id="rId5"/>
              </a:rPr>
              <a:t>www.ercot.com/content/wcm/current_guides/53528/23E-010118_Nodal.doc</a:t>
            </a:r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Retail Market Guide Section 7: Market Processes</a:t>
            </a:r>
          </a:p>
          <a:p>
            <a:r>
              <a:rPr lang="en-US" sz="1600" dirty="0" smtClean="0"/>
              <a:t>- Esp. 7.11 Transition Process</a:t>
            </a:r>
          </a:p>
          <a:p>
            <a:r>
              <a:rPr lang="en-US" sz="1600" dirty="0">
                <a:hlinkClick r:id="rId6"/>
              </a:rPr>
              <a:t>http://</a:t>
            </a:r>
            <a:r>
              <a:rPr lang="en-US" sz="1600" dirty="0" smtClean="0">
                <a:hlinkClick r:id="rId6"/>
              </a:rPr>
              <a:t>www.ercot.com/content/wcm/current_guides/53527/07-040118.doc</a:t>
            </a:r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Customer Billing Contact Information</a:t>
            </a:r>
          </a:p>
          <a:p>
            <a:r>
              <a:rPr lang="en-US" sz="1600" dirty="0">
                <a:hlinkClick r:id="rId7"/>
              </a:rPr>
              <a:t>http://</a:t>
            </a:r>
            <a:r>
              <a:rPr lang="en-US" sz="1600" dirty="0" smtClean="0">
                <a:hlinkClick r:id="rId7"/>
              </a:rPr>
              <a:t>www.ercot.com/content/wcm/current_guides/53527/09F6_072416.doc</a:t>
            </a:r>
            <a:endParaRPr lang="en-US" sz="1600" dirty="0" smtClean="0"/>
          </a:p>
          <a:p>
            <a:endParaRPr lang="en-US" sz="1600" dirty="0"/>
          </a:p>
          <a:p>
            <a:r>
              <a:rPr lang="en-US" sz="1600" dirty="0" smtClean="0"/>
              <a:t>PUCT POLR Instructions</a:t>
            </a:r>
          </a:p>
          <a:p>
            <a:r>
              <a:rPr lang="en-US" sz="1600" dirty="0">
                <a:hlinkClick r:id="rId8"/>
              </a:rPr>
              <a:t>https://</a:t>
            </a:r>
            <a:r>
              <a:rPr lang="en-US" sz="1600" dirty="0" smtClean="0">
                <a:hlinkClick r:id="rId8"/>
              </a:rPr>
              <a:t>www.puc.texas.gov/industry/electric/forms/polr/POLR_Form_Instructions.pdf</a:t>
            </a:r>
            <a:endParaRPr lang="en-US" sz="1600" dirty="0" smtClean="0"/>
          </a:p>
          <a:p>
            <a:endParaRPr lang="en-US" sz="16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 smtClean="0">
                <a:cs typeface="Times New Roman" panose="02020603050405020304" pitchFamily="18" charset="0"/>
              </a:rPr>
              <a:t>Lessons Learned: Mass Transition </a:t>
            </a:r>
            <a:r>
              <a:rPr lang="en-US" sz="2400" dirty="0" smtClean="0">
                <a:cs typeface="Times New Roman" panose="02020603050405020304" pitchFamily="18" charset="0"/>
              </a:rPr>
              <a:t>Drill</a:t>
            </a:r>
            <a:endParaRPr lang="en-US" sz="24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11006" y="1813322"/>
            <a:ext cx="3426594" cy="1215231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/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 smtClean="0">
                <a:cs typeface="Times New Roman" panose="02020603050405020304" pitchFamily="18" charset="0"/>
              </a:rPr>
              <a:t>Lessons Learned: Mass Transition </a:t>
            </a:r>
            <a:r>
              <a:rPr lang="en-US" sz="2400" dirty="0" smtClean="0">
                <a:cs typeface="Times New Roman" panose="02020603050405020304" pitchFamily="18" charset="0"/>
              </a:rPr>
              <a:t>Drill</a:t>
            </a:r>
            <a:endParaRPr lang="en-US" sz="24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990600"/>
            <a:ext cx="3524250" cy="4699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c34af464-7aa1-4edd-9be4-83dffc1cb926"/>
    <ds:schemaRef ds:uri="http://schemas.microsoft.com/office/2006/metadata/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7105</TotalTime>
  <Words>797</Words>
  <Application>Microsoft Office PowerPoint</Application>
  <PresentationFormat>On-screen Show (4:3)</PresentationFormat>
  <Paragraphs>129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1_Custom Design</vt:lpstr>
      <vt:lpstr>Office Theme</vt:lpstr>
      <vt:lpstr>Custom Design</vt:lpstr>
      <vt:lpstr>PowerPoint Presentation</vt:lpstr>
      <vt:lpstr>Lessons Learned: Mass Transition Drill</vt:lpstr>
      <vt:lpstr>Lessons Learned: Mass Transition Drill</vt:lpstr>
      <vt:lpstr>Lessons Learned: Mass Transition Drill</vt:lpstr>
      <vt:lpstr>Lessons Learned: Mass Transition Drill</vt:lpstr>
      <vt:lpstr>Lessons Learned: Mass Transition Drill</vt:lpstr>
      <vt:lpstr>Lessons Learned: Mass Transition Drill</vt:lpstr>
      <vt:lpstr>Lessons Learned: Mass Transition Drill</vt:lpstr>
      <vt:lpstr>Lessons Learned: Mass Transition Drill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Ruane, Mark</cp:lastModifiedBy>
  <cp:revision>225</cp:revision>
  <cp:lastPrinted>2018-04-18T15:18:33Z</cp:lastPrinted>
  <dcterms:created xsi:type="dcterms:W3CDTF">2016-01-21T15:20:31Z</dcterms:created>
  <dcterms:modified xsi:type="dcterms:W3CDTF">2018-05-15T19:20:02Z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