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9" r:id="rId7"/>
    <p:sldId id="276" r:id="rId8"/>
    <p:sldId id="278" r:id="rId9"/>
    <p:sldId id="277" r:id="rId10"/>
    <p:sldId id="268" r:id="rId11"/>
    <p:sldId id="269" r:id="rId12"/>
    <p:sldId id="270" r:id="rId13"/>
    <p:sldId id="271" r:id="rId14"/>
    <p:sldId id="27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85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May 16, 2018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Resubmittals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617855"/>
              </p:ext>
            </p:extLst>
          </p:nvPr>
        </p:nvGraphicFramePr>
        <p:xfrm>
          <a:off x="381000" y="762000"/>
          <a:ext cx="8458202" cy="548640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1619"/>
                <a:gridCol w="631619"/>
                <a:gridCol w="631619"/>
                <a:gridCol w="631619"/>
                <a:gridCol w="988621"/>
                <a:gridCol w="988621"/>
                <a:gridCol w="988621"/>
                <a:gridCol w="988621"/>
                <a:gridCol w="988621"/>
                <a:gridCol w="988621"/>
              </a:tblGrid>
              <a:tr h="204677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>
                          <a:effectLst/>
                        </a:rPr>
                        <a:t>Percentage of </a:t>
                      </a:r>
                      <a:r>
                        <a:rPr lang="en-US" sz="900" b="1" u="sng" strike="noStrike" dirty="0" smtClean="0">
                          <a:effectLst/>
                        </a:rPr>
                        <a:t>document</a:t>
                      </a:r>
                      <a:r>
                        <a:rPr lang="en-US" sz="900" b="1" u="sng" strike="noStrike" baseline="0" dirty="0" smtClean="0">
                          <a:effectLst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</a:rPr>
                        <a:t> within a 45 day </a:t>
                      </a:r>
                      <a:r>
                        <a:rPr lang="en-US" sz="900" b="1" u="sng" strike="noStrike" dirty="0">
                          <a:effectLst/>
                        </a:rPr>
                        <a:t>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677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2015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2016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45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Received in &gt; 45 Days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45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45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45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45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J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Q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Average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117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118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69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22.2%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77.8%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25.9%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74.1%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38.8%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61.2%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91.7%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64.3%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89.6%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6265011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January through April 2018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72952"/>
              </p:ext>
            </p:extLst>
          </p:nvPr>
        </p:nvGraphicFramePr>
        <p:xfrm>
          <a:off x="381000" y="762000"/>
          <a:ext cx="832104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68880"/>
                <a:gridCol w="1463040"/>
                <a:gridCol w="1463040"/>
                <a:gridCol w="1463040"/>
                <a:gridCol w="1463040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  <a:tr h="138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3574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31491"/>
              </p:ext>
            </p:extLst>
          </p:nvPr>
        </p:nvGraphicFramePr>
        <p:xfrm>
          <a:off x="381000" y="1901091"/>
          <a:ext cx="8321040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990600"/>
                <a:gridCol w="868680"/>
                <a:gridCol w="1463040"/>
                <a:gridCol w="1463040"/>
                <a:gridCol w="1463040"/>
                <a:gridCol w="1463040"/>
              </a:tblGrid>
              <a:tr h="352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OF METERS ON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METERS ON TCP/IP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OF TOTAL NOTICES ISSUED FOR JANUARY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FEBRUARY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MARCH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0.43%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0.85%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2.14%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3.85%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3.85%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3.85%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10.68%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13.25%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76.54%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77.41%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58.55%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2017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Notices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2514" y="762000"/>
            <a:ext cx="933450" cy="2379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0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days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6248400"/>
            <a:ext cx="3962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i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**August </a:t>
            </a:r>
            <a:r>
              <a:rPr lang="en-US" sz="1000" i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and September months were affected by Hurricane Harvey</a:t>
            </a:r>
            <a:endParaRPr lang="en-US" sz="1000" i="1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66359"/>
              </p:ext>
            </p:extLst>
          </p:nvPr>
        </p:nvGraphicFramePr>
        <p:xfrm>
          <a:off x="381000" y="762000"/>
          <a:ext cx="3657600" cy="54933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7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5.56%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11.24%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7.84%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8.85%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15.56%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8.03%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10.86%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9.09%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15.79%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2.03%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8.14%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19.23%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8.54%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2.90%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8.33%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7.77%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3.57%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5.14%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June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16.07%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26.36%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3.08%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14.19%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23106"/>
              </p:ext>
            </p:extLst>
          </p:nvPr>
        </p:nvGraphicFramePr>
        <p:xfrm>
          <a:off x="5143500" y="762000"/>
          <a:ext cx="3657600" cy="5486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7"/>
              </a:tblGrid>
              <a:tr h="219456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July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38.10%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2.63%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7.69%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August</a:t>
                      </a:r>
                    </a:p>
                    <a:p>
                      <a:pPr algn="ctr" fontAlgn="ctr"/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**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38.31%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25.71%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1.34%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21.12%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September</a:t>
                      </a:r>
                    </a:p>
                    <a:p>
                      <a:pPr algn="ctr" fontAlgn="ctr"/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**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44.94%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24.21%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3.42%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26.49%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October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20.37%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7.03%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6.34%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November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18.18%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6.85%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1.56%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4.18%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December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19.10%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15.53%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2.44%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10.33%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033" marR="6033" marT="60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4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2018 Year to Date Notices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2514" y="762000"/>
            <a:ext cx="933450" cy="2392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0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days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61916"/>
              </p:ext>
            </p:extLst>
          </p:nvPr>
        </p:nvGraphicFramePr>
        <p:xfrm>
          <a:off x="381000" y="762000"/>
          <a:ext cx="3657600" cy="37010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7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18.66%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19.58%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5.84%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15.42%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20.51%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16.44%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6.58%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12.59%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15.67%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2.55%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9.11%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16.00%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18.03%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3.06%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2017 and 2018 Overdue Totals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70674"/>
              </p:ext>
            </p:extLst>
          </p:nvPr>
        </p:nvGraphicFramePr>
        <p:xfrm>
          <a:off x="381000" y="914400"/>
          <a:ext cx="4114800" cy="1371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05840"/>
                <a:gridCol w="731520"/>
                <a:gridCol w="731520"/>
                <a:gridCol w="731520"/>
                <a:gridCol w="914400"/>
              </a:tblGrid>
              <a:tr h="27432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2017 Total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28.26%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16.65%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4315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27476"/>
              </p:ext>
            </p:extLst>
          </p:nvPr>
        </p:nvGraphicFramePr>
        <p:xfrm>
          <a:off x="4641588" y="2975769"/>
          <a:ext cx="4114800" cy="1371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05840"/>
                <a:gridCol w="731520"/>
                <a:gridCol w="731520"/>
                <a:gridCol w="731520"/>
                <a:gridCol w="914400"/>
              </a:tblGrid>
              <a:tr h="27432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2017 Total </a:t>
                      </a:r>
                      <a:r>
                        <a:rPr lang="en-US" sz="14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w/o </a:t>
                      </a:r>
                      <a:r>
                        <a:rPr lang="en-US" sz="14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Aug and Sep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16.98%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12.75%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3.49%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5"/>
              </p:ext>
            </p:extLst>
          </p:nvPr>
        </p:nvGraphicFramePr>
        <p:xfrm>
          <a:off x="4641588" y="914400"/>
          <a:ext cx="4114800" cy="1371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05840"/>
                <a:gridCol w="731520"/>
                <a:gridCol w="731520"/>
                <a:gridCol w="731520"/>
                <a:gridCol w="914400"/>
              </a:tblGrid>
              <a:tr h="27432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2017 August </a:t>
                      </a:r>
                      <a:r>
                        <a:rPr lang="en-US" sz="14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&amp; </a:t>
                      </a:r>
                      <a:r>
                        <a:rPr lang="en-US" sz="14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September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41.67%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25.41%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2.05%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83635"/>
              </p:ext>
            </p:extLst>
          </p:nvPr>
        </p:nvGraphicFramePr>
        <p:xfrm>
          <a:off x="379111" y="2975769"/>
          <a:ext cx="4114800" cy="1371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05840"/>
                <a:gridCol w="731520"/>
                <a:gridCol w="731520"/>
                <a:gridCol w="731520"/>
                <a:gridCol w="914400"/>
              </a:tblGrid>
              <a:tr h="27432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 </a:t>
                      </a:r>
                      <a:r>
                        <a:rPr lang="en-US" sz="14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Year to Date</a:t>
                      </a:r>
                      <a:r>
                        <a:rPr lang="en-US" sz="1400" b="1" u="sng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</a:t>
                      </a:r>
                      <a:r>
                        <a:rPr lang="en-US" sz="14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13.02%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24100" y="4661472"/>
            <a:ext cx="4572000" cy="1585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timeframes: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= Open over 12 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= Open over 48 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= Open over 10 days</a:t>
            </a:r>
          </a:p>
        </p:txBody>
      </p:sp>
    </p:spTree>
    <p:extLst>
      <p:ext uri="{BB962C8B-B14F-4D97-AF65-F5344CB8AC3E}">
        <p14:creationId xmlns:p14="http://schemas.microsoft.com/office/powerpoint/2010/main" val="58641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2015 through 2017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341550"/>
              </p:ext>
            </p:extLst>
          </p:nvPr>
        </p:nvGraphicFramePr>
        <p:xfrm>
          <a:off x="381000" y="762000"/>
          <a:ext cx="5029200" cy="54872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57126"/>
                <a:gridCol w="849882"/>
                <a:gridCol w="849882"/>
                <a:gridCol w="849882"/>
                <a:gridCol w="937499"/>
                <a:gridCol w="884929"/>
              </a:tblGrid>
              <a:tr h="5461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Temporary Exemption Duration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 months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 months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 months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 months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months*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242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89945"/>
              </p:ext>
            </p:extLst>
          </p:nvPr>
        </p:nvGraphicFramePr>
        <p:xfrm>
          <a:off x="6237732" y="762000"/>
          <a:ext cx="1773936" cy="54864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86968"/>
                <a:gridCol w="886968"/>
              </a:tblGrid>
              <a:tr h="5551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Meter's not in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compliance </a:t>
                      </a:r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with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6.5.4(1)(k</a:t>
                      </a:r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) LOP on 1/1/2018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26.6%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57.1%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57.5%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????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011668" y="5278826"/>
            <a:ext cx="1066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700" dirty="0">
                <a:latin typeface="TradeGothic LT" panose="020B0506030503020504" pitchFamily="34" charset="0"/>
                <a:ea typeface="TradeGothic LT" panose="020B0506030503020504" pitchFamily="34" charset="0"/>
              </a:rPr>
              <a:t>**TDSP B has not provided any information on their status regarding 6.5.4(1)(k)</a:t>
            </a:r>
            <a:br>
              <a:rPr lang="en-US" sz="700" dirty="0">
                <a:latin typeface="TradeGothic LT" panose="020B0506030503020504" pitchFamily="34" charset="0"/>
                <a:ea typeface="TradeGothic LT" panose="020B0506030503020504" pitchFamily="34" charset="0"/>
              </a:rPr>
            </a:br>
            <a:r>
              <a:rPr lang="en-US" sz="700" dirty="0">
                <a:latin typeface="TradeGothic LT" panose="020B0506030503020504" pitchFamily="34" charset="0"/>
                <a:ea typeface="TradeGothic LT" panose="020B0506030503020504" pitchFamily="34" charset="0"/>
              </a:rPr>
              <a:t>All other TDSP have confirmed status and/or provided TEs</a:t>
            </a:r>
            <a:endParaRPr lang="en-US" sz="700" b="1" i="1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6246796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9730"/>
              </p:ext>
            </p:extLst>
          </p:nvPr>
        </p:nvGraphicFramePr>
        <p:xfrm>
          <a:off x="381000" y="762000"/>
          <a:ext cx="8458202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1619"/>
                <a:gridCol w="631619"/>
                <a:gridCol w="631619"/>
                <a:gridCol w="631619"/>
                <a:gridCol w="988621"/>
                <a:gridCol w="988621"/>
                <a:gridCol w="988621"/>
                <a:gridCol w="988621"/>
                <a:gridCol w="988621"/>
                <a:gridCol w="988621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J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96.3%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90.9%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90.6%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94.7%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98.4%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95.1%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91.7%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88.9%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74.1%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77.6%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81.3%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53.8%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76.6%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Q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Average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13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19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10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64.7%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35.3%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54.7%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45.3%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74.4%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25.6%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90.5%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9.5%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89.3%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92.3%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65.8%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70.2%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88.2%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94.1%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76.9%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77.8%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6265011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Test/Meter Reprogram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–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Resubmittals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53695"/>
              </p:ext>
            </p:extLst>
          </p:nvPr>
        </p:nvGraphicFramePr>
        <p:xfrm>
          <a:off x="381000" y="762000"/>
          <a:ext cx="8458202" cy="54864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1619"/>
                <a:gridCol w="631619"/>
                <a:gridCol w="631619"/>
                <a:gridCol w="631619"/>
                <a:gridCol w="988621"/>
                <a:gridCol w="988621"/>
                <a:gridCol w="988621"/>
                <a:gridCol w="988621"/>
                <a:gridCol w="988621"/>
                <a:gridCol w="988621"/>
              </a:tblGrid>
              <a:tr h="196293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293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2017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TDSP 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85.7%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Q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42.9%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53.8%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46.2%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J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71.4%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Average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90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54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37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18.8%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81.2%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24.3%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75.7%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31.8%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68.2%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6265011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Initial Submittals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90321"/>
              </p:ext>
            </p:extLst>
          </p:nvPr>
        </p:nvGraphicFramePr>
        <p:xfrm>
          <a:off x="381000" y="762000"/>
          <a:ext cx="8458202" cy="54863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1619"/>
                <a:gridCol w="631619"/>
                <a:gridCol w="631619"/>
                <a:gridCol w="631619"/>
                <a:gridCol w="988621"/>
                <a:gridCol w="988621"/>
                <a:gridCol w="988621"/>
                <a:gridCol w="988621"/>
                <a:gridCol w="988621"/>
                <a:gridCol w="988621"/>
              </a:tblGrid>
              <a:tr h="204145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effectLst/>
                        </a:rPr>
                        <a:t>Percentage of documents submitted within protocol timeline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14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2017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&gt; 60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J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Q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84.6%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55.6%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55.6%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84.6%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15.4%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12.5%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87.5%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Average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50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51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50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74.1%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25.9%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73.8%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26.2%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>
                          <a:effectLst/>
                        </a:rPr>
                        <a:t>78.6%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i="1" u="none" strike="noStrike" dirty="0">
                          <a:effectLst/>
                        </a:rPr>
                        <a:t>21.4%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21.7%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84.9%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15.1%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72.7%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27.3%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75.0%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66.7%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77.5%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22.5%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64.9%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35.1%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36.4%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63.6%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68.8%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31.3%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66.7%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33.3%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TDSP 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100.0%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98" marR="7798" marT="7798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6265011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3049</Words>
  <Application>Microsoft Office PowerPoint</Application>
  <PresentationFormat>On-screen Show (4:3)</PresentationFormat>
  <Paragraphs>1778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January through April 2018</vt:lpstr>
      <vt:lpstr>2017 Notices – Total and Overdue</vt:lpstr>
      <vt:lpstr>2018 Year to Date Notices – Total and Overdue</vt:lpstr>
      <vt:lpstr>2017 and 2018 Overdue Totals</vt:lpstr>
      <vt:lpstr>Temporary Exemptions 2015 through 2017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70</cp:revision>
  <cp:lastPrinted>2016-01-21T20:53:15Z</cp:lastPrinted>
  <dcterms:created xsi:type="dcterms:W3CDTF">2016-01-21T15:20:31Z</dcterms:created>
  <dcterms:modified xsi:type="dcterms:W3CDTF">2018-05-15T16:49:44Z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