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279" r:id="rId7"/>
    <p:sldId id="276" r:id="rId8"/>
    <p:sldId id="278" r:id="rId9"/>
    <p:sldId id="277" r:id="rId10"/>
    <p:sldId id="268" r:id="rId11"/>
    <p:sldId id="269" r:id="rId12"/>
    <p:sldId id="270" r:id="rId13"/>
    <p:sldId id="271" r:id="rId14"/>
    <p:sldId id="273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7" d="100"/>
          <a:sy n="127" d="100"/>
        </p:scale>
        <p:origin x="858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976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Reporting on Statistics for </a:t>
            </a:r>
          </a:p>
          <a:p>
            <a:r>
              <a:rPr lang="en-US" sz="2000" b="1" dirty="0" smtClean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EPS Meter Activity</a:t>
            </a:r>
            <a:endParaRPr lang="en-US" sz="2000" b="1" dirty="0">
              <a:solidFill>
                <a:schemeClr val="tx2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May 16, 2018</a:t>
            </a:r>
            <a:endParaRPr lang="en-US" dirty="0">
              <a:solidFill>
                <a:schemeClr val="tx2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Site Certifications – Resubmittals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617855"/>
              </p:ext>
            </p:extLst>
          </p:nvPr>
        </p:nvGraphicFramePr>
        <p:xfrm>
          <a:off x="381000" y="762000"/>
          <a:ext cx="8458202" cy="5486401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31619"/>
                <a:gridCol w="631619"/>
                <a:gridCol w="631619"/>
                <a:gridCol w="631619"/>
                <a:gridCol w="988621"/>
                <a:gridCol w="988621"/>
                <a:gridCol w="988621"/>
                <a:gridCol w="988621"/>
                <a:gridCol w="988621"/>
                <a:gridCol w="988621"/>
              </a:tblGrid>
              <a:tr h="204677"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900" b="1" u="sng" strike="noStrike" dirty="0">
                          <a:effectLst/>
                        </a:rPr>
                        <a:t>Average Days to Receive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900" b="1" u="sng" strike="noStrike" dirty="0">
                          <a:effectLst/>
                        </a:rPr>
                        <a:t>Percentage of </a:t>
                      </a:r>
                      <a:r>
                        <a:rPr lang="en-US" sz="900" b="1" u="sng" strike="noStrike" dirty="0" smtClean="0">
                          <a:effectLst/>
                        </a:rPr>
                        <a:t>document</a:t>
                      </a:r>
                      <a:r>
                        <a:rPr lang="en-US" sz="900" b="1" u="sng" strike="noStrike" baseline="0" dirty="0" smtClean="0">
                          <a:effectLst/>
                        </a:rPr>
                        <a:t> resubmittals</a:t>
                      </a:r>
                      <a:r>
                        <a:rPr lang="en-US" sz="900" b="1" u="sng" strike="noStrike" dirty="0" smtClean="0">
                          <a:effectLst/>
                        </a:rPr>
                        <a:t> within a 45 day </a:t>
                      </a:r>
                      <a:r>
                        <a:rPr lang="en-US" sz="900" b="1" u="sng" strike="noStrike" dirty="0">
                          <a:effectLst/>
                        </a:rPr>
                        <a:t>timeline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4677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u="sng" strike="noStrike" dirty="0">
                          <a:effectLst/>
                        </a:rPr>
                        <a:t>2015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u="sng" strike="noStrike" dirty="0">
                          <a:effectLst/>
                        </a:rPr>
                        <a:t>2016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u="sng" strike="noStrike" dirty="0">
                          <a:effectLst/>
                        </a:rPr>
                        <a:t>2017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94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TDSP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2015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2016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2017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Received in ≤ 45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Received in &gt; 45 Days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Received in ≤ 45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Received in &gt; 45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Received in ≤ 45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Received in &gt; 45 </a:t>
                      </a:r>
                      <a:r>
                        <a:rPr lang="en-US" sz="900" b="1" u="none" strike="noStrike" dirty="0" smtClean="0">
                          <a:effectLst/>
                        </a:rPr>
                        <a:t>Days*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F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159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33.3%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66.7%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P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162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I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33.3%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66.7%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J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33.3%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66.7%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Q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75.0%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160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139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95.0%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14.3%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85.7%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71.4%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28.6%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145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66.7%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33.3%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75.0%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66.7%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33.3%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75.0%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42.9%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57.1%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U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B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173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122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 dirty="0">
                          <a:effectLst/>
                        </a:rPr>
                        <a:t>Average</a:t>
                      </a:r>
                      <a:endParaRPr lang="en-US" sz="9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 dirty="0">
                          <a:effectLst/>
                        </a:rPr>
                        <a:t>117</a:t>
                      </a:r>
                      <a:endParaRPr lang="en-US" sz="9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 dirty="0">
                          <a:effectLst/>
                        </a:rPr>
                        <a:t>118</a:t>
                      </a:r>
                      <a:endParaRPr lang="en-US" sz="9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 dirty="0">
                          <a:effectLst/>
                        </a:rPr>
                        <a:t>69</a:t>
                      </a:r>
                      <a:endParaRPr lang="en-US" sz="9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 dirty="0">
                          <a:effectLst/>
                        </a:rPr>
                        <a:t>22.2%</a:t>
                      </a:r>
                      <a:endParaRPr lang="en-US" sz="9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>
                          <a:effectLst/>
                        </a:rPr>
                        <a:t>77.8%</a:t>
                      </a:r>
                      <a:endParaRPr lang="en-US" sz="900" b="0" i="1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>
                          <a:effectLst/>
                        </a:rPr>
                        <a:t>25.9%</a:t>
                      </a:r>
                      <a:endParaRPr lang="en-US" sz="900" b="0" i="1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 dirty="0">
                          <a:effectLst/>
                        </a:rPr>
                        <a:t>74.1%</a:t>
                      </a:r>
                      <a:endParaRPr lang="en-US" sz="9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 dirty="0">
                          <a:effectLst/>
                        </a:rPr>
                        <a:t>38.8%</a:t>
                      </a:r>
                      <a:endParaRPr lang="en-US" sz="9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 dirty="0">
                          <a:effectLst/>
                        </a:rPr>
                        <a:t>61.2%</a:t>
                      </a:r>
                      <a:endParaRPr lang="en-US" sz="9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157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20.0%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80.0%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91.7%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35.7%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64.3%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V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158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71.4%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28.6%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33.3%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66.7%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33.3%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66.7%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75.0%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K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138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132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167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11.4%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88.6%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10.4%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89.6%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14.3%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85.7%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H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100.0%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876800" y="6265011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86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Notices issued January through April 2018</a:t>
            </a:r>
            <a:endParaRPr lang="en-US" sz="2400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072952"/>
              </p:ext>
            </p:extLst>
          </p:nvPr>
        </p:nvGraphicFramePr>
        <p:xfrm>
          <a:off x="381000" y="762000"/>
          <a:ext cx="8321040" cy="111232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468880"/>
                <a:gridCol w="1463040"/>
                <a:gridCol w="1463040"/>
                <a:gridCol w="1463040"/>
                <a:gridCol w="1463040"/>
              </a:tblGrid>
              <a:tr h="15757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January</a:t>
                      </a:r>
                      <a:endParaRPr lang="en-US" sz="10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February</a:t>
                      </a:r>
                      <a:endParaRPr lang="en-US" sz="10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March</a:t>
                      </a:r>
                      <a:endParaRPr lang="en-US" sz="10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April</a:t>
                      </a:r>
                      <a:endParaRPr lang="en-US" sz="10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</a:tr>
              <a:tr h="157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</a:t>
                      </a:r>
                      <a:r>
                        <a:rPr lang="en-US" sz="10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Issued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908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540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384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234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</a:tr>
              <a:tr h="157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6 Hours issued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268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</a:tr>
              <a:tr h="157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12 Hours </a:t>
                      </a:r>
                      <a:r>
                        <a:rPr lang="en-US" sz="10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issued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383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134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</a:tr>
              <a:tr h="157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5 days issued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257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243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196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</a:tr>
              <a:tr h="138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Issued for </a:t>
                      </a:r>
                      <a:r>
                        <a:rPr lang="en-US" sz="10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IP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</a:tr>
              <a:tr h="157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Issued for Phone Line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894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531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376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228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3574" y="6248395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831491"/>
              </p:ext>
            </p:extLst>
          </p:nvPr>
        </p:nvGraphicFramePr>
        <p:xfrm>
          <a:off x="381000" y="1901091"/>
          <a:ext cx="8321040" cy="434730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09600"/>
                <a:gridCol w="990600"/>
                <a:gridCol w="868680"/>
                <a:gridCol w="1463040"/>
                <a:gridCol w="1463040"/>
                <a:gridCol w="1463040"/>
                <a:gridCol w="1463040"/>
              </a:tblGrid>
              <a:tr h="3521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% </a:t>
                      </a:r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OF METERS ON PHONE LINE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% OF </a:t>
                      </a:r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METERS ON TCP/IP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% </a:t>
                      </a:r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OF TOTAL NOTICES ISSUED FOR JANUARY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% OF </a:t>
                      </a:r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ISSUED FOR FEBRUARY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% OF </a:t>
                      </a:r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ISSUED FOR MARCH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% OF </a:t>
                      </a:r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ISSUED FOR </a:t>
                      </a:r>
                      <a:r>
                        <a:rPr lang="en-US" sz="10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APRIL*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A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0.19%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D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F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0.44%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0.37%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M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N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O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0.66%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1.56%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P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Q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0.26%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R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0.33%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S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0.11%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0.52%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T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0.11%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I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2.97%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0.78%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0.43%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U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0.55%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0.37%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0.78%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0.85%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C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5.95%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2.78%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11.20%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1.28%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J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0.26%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1.28%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H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1.21%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1.30%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6.77%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2.14%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B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0.88%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1.48%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1.30%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3.85%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G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4.30%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0.74%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2.08%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3.85%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L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2.64%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2.41%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6.51%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3.85%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V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1.85%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8.07%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10.68%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3.30%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11.11%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12.50%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13.25%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K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76.54%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77.41%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47.40%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58.55%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05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2017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Notices – </a:t>
            </a:r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Total and Overdue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122514" y="762000"/>
            <a:ext cx="933450" cy="2379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00" b="1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Overdue </a:t>
            </a:r>
            <a:r>
              <a:rPr lang="en-US" sz="1100" b="1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timeframes: </a:t>
            </a:r>
            <a:endParaRPr lang="en-US" sz="1100" b="1" dirty="0" smtClean="0">
              <a:latin typeface="TradeGothic LT" panose="020B0506030503020504" pitchFamily="34" charset="0"/>
              <a:ea typeface="TradeGothic LT" panose="020B05060305030205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6-hour </a:t>
            </a:r>
            <a:r>
              <a:rPr lang="en-US" sz="1100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= Open over 12 </a:t>
            </a:r>
            <a:r>
              <a:rPr lang="en-US" sz="11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hours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12-hour </a:t>
            </a:r>
            <a:r>
              <a:rPr lang="en-US" sz="1100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= Open over 48 </a:t>
            </a:r>
            <a:r>
              <a:rPr lang="en-US" sz="11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hours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5-day </a:t>
            </a:r>
            <a:r>
              <a:rPr lang="en-US" sz="1100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= Open over 10 </a:t>
            </a:r>
            <a:r>
              <a:rPr lang="en-US" sz="11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days</a:t>
            </a:r>
            <a:endParaRPr lang="en-US" sz="1100" dirty="0">
              <a:effectLst/>
              <a:latin typeface="TradeGothic LT" panose="020B0506030503020504" pitchFamily="34" charset="0"/>
              <a:ea typeface="TradeGothic LT" panose="020B05060305030205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29200" y="6248400"/>
            <a:ext cx="39624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i="1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**August </a:t>
            </a:r>
            <a:r>
              <a:rPr lang="en-US" sz="1000" i="1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and September months were affected by Hurricane Harvey</a:t>
            </a:r>
            <a:endParaRPr lang="en-US" sz="1000" i="1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766359"/>
              </p:ext>
            </p:extLst>
          </p:nvPr>
        </p:nvGraphicFramePr>
        <p:xfrm>
          <a:off x="381000" y="762000"/>
          <a:ext cx="3657600" cy="5493307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47634"/>
                <a:gridCol w="673463"/>
                <a:gridCol w="673463"/>
                <a:gridCol w="673463"/>
                <a:gridCol w="789577"/>
              </a:tblGrid>
              <a:tr h="182880">
                <a:tc gridSpan="2">
                  <a:txBody>
                    <a:bodyPr/>
                    <a:lstStyle/>
                    <a:p>
                      <a:pPr algn="ctr" fontAlgn="ctr"/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Issued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Overdue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% Overdue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</a:tr>
              <a:tr h="220980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January</a:t>
                      </a:r>
                      <a:endParaRPr lang="en-US" sz="1200" b="1" i="0" u="sng" strike="noStrike" dirty="0" smtClean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5.56%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</a:tr>
              <a:tr h="2209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11.24%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</a:tr>
              <a:tr h="2209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153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7.84%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</a:tr>
              <a:tr h="2209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260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8.85%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</a:tr>
              <a:tr h="2209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b="1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February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10.00%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</a:tr>
              <a:tr h="2209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15.56%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</a:tr>
              <a:tr h="2209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137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8.03%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</a:tr>
              <a:tr h="2209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267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10.86%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</a:tr>
              <a:tr h="2209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b="1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March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9.09%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</a:tr>
              <a:tr h="2209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15.79%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</a:tr>
              <a:tr h="2209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148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2.03%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</a:tr>
              <a:tr h="2209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295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8.14%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</a:tr>
              <a:tr h="2209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b="1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April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19.23%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</a:tr>
              <a:tr h="2209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8.54%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</a:tr>
              <a:tr h="2209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138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2.90%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</a:tr>
              <a:tr h="2209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246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6.50%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</a:tr>
              <a:tr h="2209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b="1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May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8.33%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</a:tr>
              <a:tr h="2209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7.77%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</a:tr>
              <a:tr h="2209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196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3.57%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</a:tr>
              <a:tr h="2209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5.14%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</a:tr>
              <a:tr h="2209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b="1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June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16.07%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</a:tr>
              <a:tr h="2209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26.36%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</a:tr>
              <a:tr h="2209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130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3.08%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</a:tr>
              <a:tr h="2209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296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14.19%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123106"/>
              </p:ext>
            </p:extLst>
          </p:nvPr>
        </p:nvGraphicFramePr>
        <p:xfrm>
          <a:off x="5143500" y="762000"/>
          <a:ext cx="3657600" cy="5486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47634"/>
                <a:gridCol w="673463"/>
                <a:gridCol w="673463"/>
                <a:gridCol w="673463"/>
                <a:gridCol w="789577"/>
              </a:tblGrid>
              <a:tr h="219456">
                <a:tc gridSpan="2">
                  <a:txBody>
                    <a:bodyPr/>
                    <a:lstStyle/>
                    <a:p>
                      <a:pPr algn="ctr" fontAlgn="ctr"/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Issued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Overdue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% Overdue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</a:tr>
              <a:tr h="219456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July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38.10%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</a:tr>
              <a:tr h="219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140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10.00%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</a:tr>
              <a:tr h="219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190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2.63%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</a:tr>
              <a:tr h="219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351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7.69%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</a:tr>
              <a:tr h="21945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b="1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August</a:t>
                      </a:r>
                    </a:p>
                    <a:p>
                      <a:pPr algn="ctr" fontAlgn="ctr"/>
                      <a:r>
                        <a:rPr lang="en-US" sz="12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**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154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38.31%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9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389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25.71%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9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224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1.34%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9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767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162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21.12%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945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b="1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September</a:t>
                      </a:r>
                    </a:p>
                    <a:p>
                      <a:pPr algn="ctr" fontAlgn="ctr"/>
                      <a:r>
                        <a:rPr lang="en-US" sz="12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**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158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44.94%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9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24.21%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9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3.42%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9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370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26.49%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945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b="1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October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20.37%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</a:tr>
              <a:tr h="219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7.03%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</a:tr>
              <a:tr h="219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228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2.63%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</a:tr>
              <a:tr h="219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6.34%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</a:tr>
              <a:tr h="21945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b="1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November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18.18%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</a:tr>
              <a:tr h="219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6.85%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</a:tr>
              <a:tr h="219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1.56%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</a:tr>
              <a:tr h="219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287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4.18%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</a:tr>
              <a:tr h="21945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b="1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December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19.10%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</a:tr>
              <a:tr h="219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161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15.53%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</a:tr>
              <a:tr h="219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2.44%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</a:tr>
              <a:tr h="219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455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10.33%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033" marR="6033" marT="603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440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2018 Year to Date Notices – </a:t>
            </a:r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Total and Overdue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122514" y="762000"/>
            <a:ext cx="933450" cy="2392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00" b="1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Overdue </a:t>
            </a:r>
            <a:r>
              <a:rPr lang="en-US" sz="1100" b="1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timeframes: </a:t>
            </a:r>
            <a:endParaRPr lang="en-US" sz="1100" b="1" dirty="0" smtClean="0">
              <a:latin typeface="TradeGothic LT" panose="020B0506030503020504" pitchFamily="34" charset="0"/>
              <a:ea typeface="TradeGothic LT" panose="020B05060305030205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6-hour </a:t>
            </a:r>
            <a:r>
              <a:rPr lang="en-US" sz="1100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= Open over 12 </a:t>
            </a:r>
            <a:r>
              <a:rPr lang="en-US" sz="11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hours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12-hour </a:t>
            </a:r>
            <a:r>
              <a:rPr lang="en-US" sz="1100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= Open over 48 </a:t>
            </a:r>
            <a:r>
              <a:rPr lang="en-US" sz="11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hours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5-day </a:t>
            </a:r>
            <a:r>
              <a:rPr lang="en-US" sz="1100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= Open over 10 </a:t>
            </a:r>
            <a:r>
              <a:rPr lang="en-US" sz="11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days</a:t>
            </a:r>
            <a:endParaRPr lang="en-US" sz="1100" dirty="0">
              <a:effectLst/>
              <a:latin typeface="TradeGothic LT" panose="020B0506030503020504" pitchFamily="34" charset="0"/>
              <a:ea typeface="TradeGothic LT" panose="020B05060305030205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861916"/>
              </p:ext>
            </p:extLst>
          </p:nvPr>
        </p:nvGraphicFramePr>
        <p:xfrm>
          <a:off x="381000" y="762000"/>
          <a:ext cx="3657600" cy="3701083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47634"/>
                <a:gridCol w="673463"/>
                <a:gridCol w="673463"/>
                <a:gridCol w="673463"/>
                <a:gridCol w="789577"/>
              </a:tblGrid>
              <a:tr h="182880">
                <a:tc gridSpan="2">
                  <a:txBody>
                    <a:bodyPr/>
                    <a:lstStyle/>
                    <a:p>
                      <a:pPr algn="ctr" fontAlgn="ctr"/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Issued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Overdue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% Overdue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</a:tr>
              <a:tr h="219456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January</a:t>
                      </a:r>
                      <a:endParaRPr lang="en-US" sz="1200" b="1" i="0" u="sng" strike="noStrike" dirty="0" smtClean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18.66%</a:t>
                      </a:r>
                    </a:p>
                  </a:txBody>
                  <a:tcPr marL="9525" marR="9525" marT="9525" marB="0" anchor="b"/>
                </a:tc>
              </a:tr>
              <a:tr h="219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19.58%</a:t>
                      </a:r>
                    </a:p>
                  </a:txBody>
                  <a:tcPr marL="9525" marR="9525" marT="9525" marB="0" anchor="b"/>
                </a:tc>
              </a:tr>
              <a:tr h="219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5.84%</a:t>
                      </a:r>
                    </a:p>
                  </a:txBody>
                  <a:tcPr marL="9525" marR="9525" marT="9525" marB="0" anchor="b"/>
                </a:tc>
              </a:tr>
              <a:tr h="219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15.42%</a:t>
                      </a:r>
                    </a:p>
                  </a:txBody>
                  <a:tcPr marL="9525" marR="9525" marT="9525" marB="0" anchor="b"/>
                </a:tc>
              </a:tr>
              <a:tr h="21945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b="1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February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20.51%</a:t>
                      </a:r>
                    </a:p>
                  </a:txBody>
                  <a:tcPr marL="9525" marR="9525" marT="9525" marB="0" anchor="b"/>
                </a:tc>
              </a:tr>
              <a:tr h="219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16.44%</a:t>
                      </a:r>
                    </a:p>
                  </a:txBody>
                  <a:tcPr marL="9525" marR="9525" marT="9525" marB="0" anchor="b"/>
                </a:tc>
              </a:tr>
              <a:tr h="219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6.58%</a:t>
                      </a:r>
                    </a:p>
                  </a:txBody>
                  <a:tcPr marL="9525" marR="9525" marT="9525" marB="0" anchor="b"/>
                </a:tc>
              </a:tr>
              <a:tr h="219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12.59%</a:t>
                      </a:r>
                    </a:p>
                  </a:txBody>
                  <a:tcPr marL="9525" marR="9525" marT="9525" marB="0" anchor="b"/>
                </a:tc>
              </a:tr>
              <a:tr h="21945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b="1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March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16.67%</a:t>
                      </a:r>
                    </a:p>
                  </a:txBody>
                  <a:tcPr marL="9525" marR="9525" marT="9525" marB="0" anchor="b"/>
                </a:tc>
              </a:tr>
              <a:tr h="219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15.67%</a:t>
                      </a:r>
                    </a:p>
                  </a:txBody>
                  <a:tcPr marL="9525" marR="9525" marT="9525" marB="0" anchor="b"/>
                </a:tc>
              </a:tr>
              <a:tr h="219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2.55%</a:t>
                      </a:r>
                    </a:p>
                  </a:txBody>
                  <a:tcPr marL="9525" marR="9525" marT="9525" marB="0" anchor="b"/>
                </a:tc>
              </a:tr>
              <a:tr h="219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9.11%</a:t>
                      </a:r>
                    </a:p>
                  </a:txBody>
                  <a:tcPr marL="9525" marR="9525" marT="9525" marB="0" anchor="b"/>
                </a:tc>
              </a:tr>
              <a:tr h="21945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b="1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April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16.00%</a:t>
                      </a:r>
                    </a:p>
                  </a:txBody>
                  <a:tcPr marL="9525" marR="9525" marT="9525" marB="0" anchor="b"/>
                </a:tc>
              </a:tr>
              <a:tr h="219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18.03%</a:t>
                      </a:r>
                    </a:p>
                  </a:txBody>
                  <a:tcPr marL="9525" marR="9525" marT="9525" marB="0" anchor="b"/>
                </a:tc>
              </a:tr>
              <a:tr h="219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3.06%</a:t>
                      </a:r>
                    </a:p>
                  </a:txBody>
                  <a:tcPr marL="9525" marR="9525" marT="9525" marB="0" anchor="b"/>
                </a:tc>
              </a:tr>
              <a:tr h="219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11.11%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30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2017 and 2018 Overdue Totals</a:t>
            </a:r>
            <a:endParaRPr lang="en-US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670674"/>
              </p:ext>
            </p:extLst>
          </p:nvPr>
        </p:nvGraphicFramePr>
        <p:xfrm>
          <a:off x="381000" y="914400"/>
          <a:ext cx="4114800" cy="13716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05840"/>
                <a:gridCol w="731520"/>
                <a:gridCol w="731520"/>
                <a:gridCol w="731520"/>
                <a:gridCol w="914400"/>
              </a:tblGrid>
              <a:tr h="27432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400" b="1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2017 Total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Issued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Overdue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% Overdue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683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193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28.26%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1574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262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16.65%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2058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3.26%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4315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522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12.10%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527476"/>
              </p:ext>
            </p:extLst>
          </p:nvPr>
        </p:nvGraphicFramePr>
        <p:xfrm>
          <a:off x="4641588" y="2975769"/>
          <a:ext cx="4114800" cy="13716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05840"/>
                <a:gridCol w="731520"/>
                <a:gridCol w="731520"/>
                <a:gridCol w="731520"/>
                <a:gridCol w="914400"/>
              </a:tblGrid>
              <a:tr h="27432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400" b="1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2017 Total </a:t>
                      </a:r>
                      <a:r>
                        <a:rPr lang="en-US" sz="1400" b="1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w/o </a:t>
                      </a:r>
                      <a:r>
                        <a:rPr lang="en-US" sz="1400" b="1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Aug and Sep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Issued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Overdue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% Overdue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371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16.98%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1090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139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12.75%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1717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3.49%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3178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262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8.24%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35"/>
              </p:ext>
            </p:extLst>
          </p:nvPr>
        </p:nvGraphicFramePr>
        <p:xfrm>
          <a:off x="4641588" y="914400"/>
          <a:ext cx="4114800" cy="13716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05840"/>
                <a:gridCol w="731520"/>
                <a:gridCol w="731520"/>
                <a:gridCol w="731520"/>
                <a:gridCol w="914400"/>
              </a:tblGrid>
              <a:tr h="27432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400" b="1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2017 August </a:t>
                      </a:r>
                      <a:r>
                        <a:rPr lang="en-US" sz="1400" b="1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&amp; </a:t>
                      </a:r>
                      <a:r>
                        <a:rPr lang="en-US" sz="1400" b="1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September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Issued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Overdue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% Overdue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312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130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41.67%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484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25.41%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341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2.05%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1137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260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22.87%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883635"/>
              </p:ext>
            </p:extLst>
          </p:nvPr>
        </p:nvGraphicFramePr>
        <p:xfrm>
          <a:off x="379111" y="2975769"/>
          <a:ext cx="4114800" cy="13716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05840"/>
                <a:gridCol w="731520"/>
                <a:gridCol w="731520"/>
                <a:gridCol w="731520"/>
                <a:gridCol w="914400"/>
              </a:tblGrid>
              <a:tr h="27432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400" b="1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2018 </a:t>
                      </a:r>
                      <a:r>
                        <a:rPr lang="en-US" sz="1400" b="1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Year to Date</a:t>
                      </a:r>
                      <a:r>
                        <a:rPr lang="en-US" sz="1400" b="1" u="sng" strike="noStrike" baseline="0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 </a:t>
                      </a:r>
                      <a:r>
                        <a:rPr lang="en-US" sz="1400" b="1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Issued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Overdue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% Overdue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475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18.32%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797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143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17.94%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794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4.91%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2066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269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13.02%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324100" y="4661472"/>
            <a:ext cx="4572000" cy="15855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Overdue timeframes: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6-hour = Open over 12 hours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12-hour = Open over 48 hours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5-day = Open over 10 days</a:t>
            </a:r>
          </a:p>
        </p:txBody>
      </p:sp>
    </p:spTree>
    <p:extLst>
      <p:ext uri="{BB962C8B-B14F-4D97-AF65-F5344CB8AC3E}">
        <p14:creationId xmlns:p14="http://schemas.microsoft.com/office/powerpoint/2010/main" val="586416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Temporary Exemptions 2015 through 2017</a:t>
            </a:r>
            <a:endParaRPr lang="en-US" sz="24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341550"/>
              </p:ext>
            </p:extLst>
          </p:nvPr>
        </p:nvGraphicFramePr>
        <p:xfrm>
          <a:off x="381000" y="762000"/>
          <a:ext cx="5029200" cy="548729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57126"/>
                <a:gridCol w="849882"/>
                <a:gridCol w="849882"/>
                <a:gridCol w="849882"/>
                <a:gridCol w="937499"/>
                <a:gridCol w="884929"/>
              </a:tblGrid>
              <a:tr h="54610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Count of Average Temporary Exemption Duration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0-3 months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3-6 months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6-9 months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9-12 months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&gt;12 </a:t>
                      </a:r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months*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i="1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Totals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i="1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242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i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71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i="1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39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i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18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i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50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789945"/>
              </p:ext>
            </p:extLst>
          </p:nvPr>
        </p:nvGraphicFramePr>
        <p:xfrm>
          <a:off x="6237732" y="762000"/>
          <a:ext cx="1773936" cy="548640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86968"/>
                <a:gridCol w="886968"/>
              </a:tblGrid>
              <a:tr h="55515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Meter's not in </a:t>
                      </a:r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compliance </a:t>
                      </a:r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with </a:t>
                      </a:r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6.5.4(1)(k</a:t>
                      </a:r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) LOP on 1/1/2018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5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%*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</a:tr>
              <a:tr h="205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</a:tr>
              <a:tr h="205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F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</a:tr>
              <a:tr h="205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</a:tr>
              <a:tr h="205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</a:tr>
              <a:tr h="205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J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</a:tr>
              <a:tr h="205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</a:tr>
              <a:tr h="205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</a:tr>
              <a:tr h="205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</a:tr>
              <a:tr h="205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</a:tr>
              <a:tr h="205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</a:tr>
              <a:tr h="205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</a:tr>
              <a:tr h="205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</a:tr>
              <a:tr h="205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Q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7.7%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</a:tr>
              <a:tr h="205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15.0%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</a:tr>
              <a:tr h="205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i="1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Average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i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26.6%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</a:tr>
              <a:tr h="205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57.1%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</a:tr>
              <a:tr h="205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57.5%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</a:tr>
              <a:tr h="205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</a:tr>
              <a:tr h="205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</a:tr>
              <a:tr h="205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</a:tr>
              <a:tr h="205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</a:tr>
              <a:tr h="205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</a:tr>
              <a:tr h="205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B**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????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277" marR="6277" marT="6277" marB="0" anchor="b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8011668" y="5278826"/>
            <a:ext cx="10661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en-US" sz="700" dirty="0">
                <a:latin typeface="TradeGothic LT" panose="020B0506030503020504" pitchFamily="34" charset="0"/>
                <a:ea typeface="TradeGothic LT" panose="020B0506030503020504" pitchFamily="34" charset="0"/>
              </a:rPr>
              <a:t>**TDSP B has not provided any information on their status regarding 6.5.4(1)(k)</a:t>
            </a:r>
            <a:br>
              <a:rPr lang="en-US" sz="700" dirty="0">
                <a:latin typeface="TradeGothic LT" panose="020B0506030503020504" pitchFamily="34" charset="0"/>
                <a:ea typeface="TradeGothic LT" panose="020B0506030503020504" pitchFamily="34" charset="0"/>
              </a:rPr>
            </a:br>
            <a:r>
              <a:rPr lang="en-US" sz="700" dirty="0">
                <a:latin typeface="TradeGothic LT" panose="020B0506030503020504" pitchFamily="34" charset="0"/>
                <a:ea typeface="TradeGothic LT" panose="020B0506030503020504" pitchFamily="34" charset="0"/>
              </a:rPr>
              <a:t>All other TDSP have confirmed status and/or provided TEs</a:t>
            </a:r>
            <a:endParaRPr lang="en-US" sz="700" b="1" i="1" dirty="0">
              <a:solidFill>
                <a:srgbClr val="000000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38600" y="6246796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09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Annual Meter Test/Meter Reprogram – Initial Submittals</a:t>
            </a:r>
            <a:endParaRPr lang="en-US" sz="24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29730"/>
              </p:ext>
            </p:extLst>
          </p:nvPr>
        </p:nvGraphicFramePr>
        <p:xfrm>
          <a:off x="381000" y="762000"/>
          <a:ext cx="8458202" cy="5486391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31619"/>
                <a:gridCol w="631619"/>
                <a:gridCol w="631619"/>
                <a:gridCol w="631619"/>
                <a:gridCol w="988621"/>
                <a:gridCol w="988621"/>
                <a:gridCol w="988621"/>
                <a:gridCol w="988621"/>
                <a:gridCol w="988621"/>
                <a:gridCol w="988621"/>
              </a:tblGrid>
              <a:tr h="204092"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</a:rPr>
                        <a:t>Average Days to Receive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</a:rPr>
                        <a:t>Percentage of documents submitted within protocol timeline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4092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</a:rPr>
                        <a:t>2015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</a:rPr>
                        <a:t>2016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</a:rPr>
                        <a:t>2017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40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TDSP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2015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2016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2017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Received in ≤ 14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Received in &gt; 14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Received in ≤ 14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Received in &gt; 14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Received in ≤ 14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Received in &gt; 14 </a:t>
                      </a:r>
                      <a:r>
                        <a:rPr lang="en-US" sz="900" b="1" u="none" strike="noStrike" dirty="0" smtClean="0">
                          <a:effectLst/>
                        </a:rPr>
                        <a:t>Days*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J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I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96.3%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90.9%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9.1%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V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71.4%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28.6%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35.0%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65.0%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33.3%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66.7%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16.7%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83.3%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P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90.6%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9.4%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94.7%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98.4%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1.6%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95.1%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4.9%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U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97.1%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2.9%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91.7%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88.9%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11.1%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74.1%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25.9%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77.6%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22.4%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87.1%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12.9%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81.3%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18.8%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33.3%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66.7%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53.8%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46.2%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23.4%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76.6%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78.8%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21.2%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Q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78.6%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21.4%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 dirty="0">
                          <a:effectLst/>
                        </a:rPr>
                        <a:t>Average</a:t>
                      </a:r>
                      <a:endParaRPr lang="en-US" sz="9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 dirty="0">
                          <a:effectLst/>
                        </a:rPr>
                        <a:t>13</a:t>
                      </a:r>
                      <a:endParaRPr lang="en-US" sz="9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 dirty="0">
                          <a:effectLst/>
                        </a:rPr>
                        <a:t>19</a:t>
                      </a:r>
                      <a:endParaRPr lang="en-US" sz="9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>
                          <a:effectLst/>
                        </a:rPr>
                        <a:t>10</a:t>
                      </a:r>
                      <a:endParaRPr lang="en-US" sz="900" b="0" i="1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 dirty="0">
                          <a:effectLst/>
                        </a:rPr>
                        <a:t>64.7%</a:t>
                      </a:r>
                      <a:endParaRPr lang="en-US" sz="9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 dirty="0">
                          <a:effectLst/>
                        </a:rPr>
                        <a:t>35.3%</a:t>
                      </a:r>
                      <a:endParaRPr lang="en-US" sz="9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 dirty="0">
                          <a:effectLst/>
                        </a:rPr>
                        <a:t>54.7%</a:t>
                      </a:r>
                      <a:endParaRPr lang="en-US" sz="9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 dirty="0">
                          <a:effectLst/>
                        </a:rPr>
                        <a:t>45.3%</a:t>
                      </a:r>
                      <a:endParaRPr lang="en-US" sz="9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 dirty="0">
                          <a:effectLst/>
                        </a:rPr>
                        <a:t>74.4%</a:t>
                      </a:r>
                      <a:endParaRPr lang="en-US" sz="9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 dirty="0">
                          <a:effectLst/>
                        </a:rPr>
                        <a:t>25.6%</a:t>
                      </a:r>
                      <a:endParaRPr lang="en-US" sz="9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100.0%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0.0%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90.5%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73.9%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26.1%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B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89.3%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92.3%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42.1%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57.9%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K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34.2%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65.8%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75.0%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29.8%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70.2%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H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11.8%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88.2%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5.9%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94.1%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23.1%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76.9%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F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22.2%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77.8%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100.0%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76800" y="6265011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19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Annual Meter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Test/Meter Reprogram </a:t>
            </a:r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–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Resubmittals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853695"/>
              </p:ext>
            </p:extLst>
          </p:nvPr>
        </p:nvGraphicFramePr>
        <p:xfrm>
          <a:off x="381000" y="762000"/>
          <a:ext cx="8458202" cy="5486407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31619"/>
                <a:gridCol w="631619"/>
                <a:gridCol w="631619"/>
                <a:gridCol w="631619"/>
                <a:gridCol w="988621"/>
                <a:gridCol w="988621"/>
                <a:gridCol w="988621"/>
                <a:gridCol w="988621"/>
                <a:gridCol w="988621"/>
                <a:gridCol w="988621"/>
              </a:tblGrid>
              <a:tr h="196293"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</a:rPr>
                        <a:t>Average Days to Receive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900" b="1" u="sng" strike="noStrike" dirty="0" smtClean="0">
                          <a:effectLst/>
                        </a:rPr>
                        <a:t>Percentage of document</a:t>
                      </a:r>
                      <a:r>
                        <a:rPr lang="en-US" sz="900" b="1" u="sng" strike="noStrike" baseline="0" dirty="0" smtClean="0">
                          <a:effectLst/>
                        </a:rPr>
                        <a:t> resubmittals</a:t>
                      </a:r>
                      <a:r>
                        <a:rPr lang="en-US" sz="900" b="1" u="sng" strike="noStrike" dirty="0" smtClean="0">
                          <a:effectLst/>
                        </a:rPr>
                        <a:t> within a 14 day timeline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6293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</a:rPr>
                        <a:t>2015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</a:rPr>
                        <a:t>2016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</a:rPr>
                        <a:t>2017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94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TDSP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2015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2016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2017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Received in ≤ 14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Received in &gt; 14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Received in ≤ 14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Received in &gt; 14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Received in ≤ 14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Received in &gt; 14 </a:t>
                      </a:r>
                      <a:r>
                        <a:rPr lang="en-US" sz="900" b="1" u="none" strike="noStrike" dirty="0" smtClean="0">
                          <a:effectLst/>
                        </a:rPr>
                        <a:t>Days*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5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TDSP 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5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N/A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5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5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N/A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N/A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5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790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N/A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5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U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50.0%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5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F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5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5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I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57.1%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42.9%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85.7%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14.3%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5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P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5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Q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5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33.3%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66.7%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66.7%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33.3%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5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V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42.9%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57.1%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57.1%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42.9%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5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33.3%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66.7%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53.8%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46.2%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5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33.3%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66.7%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0.0%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47.1%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52.9%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5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J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33.3%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66.7%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0.0%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42.9%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57.1%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5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42.9%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57.1%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28.6%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71.4%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36.4%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63.6%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5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 dirty="0">
                          <a:effectLst/>
                        </a:rPr>
                        <a:t>Average</a:t>
                      </a:r>
                      <a:endParaRPr lang="en-US" sz="9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 dirty="0">
                          <a:effectLst/>
                        </a:rPr>
                        <a:t>90</a:t>
                      </a:r>
                      <a:endParaRPr lang="en-US" sz="9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>
                          <a:effectLst/>
                        </a:rPr>
                        <a:t>54</a:t>
                      </a:r>
                      <a:endParaRPr lang="en-US" sz="900" b="0" i="1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>
                          <a:effectLst/>
                        </a:rPr>
                        <a:t>37</a:t>
                      </a:r>
                      <a:endParaRPr lang="en-US" sz="900" b="0" i="1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>
                          <a:effectLst/>
                        </a:rPr>
                        <a:t>18.8%</a:t>
                      </a:r>
                      <a:endParaRPr lang="en-US" sz="900" b="0" i="1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 dirty="0">
                          <a:effectLst/>
                        </a:rPr>
                        <a:t>81.2%</a:t>
                      </a:r>
                      <a:endParaRPr lang="en-US" sz="9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 dirty="0">
                          <a:effectLst/>
                        </a:rPr>
                        <a:t>24.3%</a:t>
                      </a:r>
                      <a:endParaRPr lang="en-US" sz="9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 dirty="0">
                          <a:effectLst/>
                        </a:rPr>
                        <a:t>75.7%</a:t>
                      </a:r>
                      <a:endParaRPr lang="en-US" sz="9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 dirty="0">
                          <a:effectLst/>
                        </a:rPr>
                        <a:t>31.8%</a:t>
                      </a:r>
                      <a:endParaRPr lang="en-US" sz="9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 dirty="0">
                          <a:effectLst/>
                        </a:rPr>
                        <a:t>68.2%</a:t>
                      </a:r>
                      <a:endParaRPr lang="en-US" sz="9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5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B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150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0.0%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100.0%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100.0%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75.0%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5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K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5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100.0%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5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100.0%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0.0%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5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H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116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0.0%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0.0%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100.0%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76800" y="6265011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83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Site Certifications – </a:t>
            </a:r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Initial Submittals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190321"/>
              </p:ext>
            </p:extLst>
          </p:nvPr>
        </p:nvGraphicFramePr>
        <p:xfrm>
          <a:off x="381000" y="762000"/>
          <a:ext cx="8458202" cy="548639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31619"/>
                <a:gridCol w="631619"/>
                <a:gridCol w="631619"/>
                <a:gridCol w="631619"/>
                <a:gridCol w="988621"/>
                <a:gridCol w="988621"/>
                <a:gridCol w="988621"/>
                <a:gridCol w="988621"/>
                <a:gridCol w="988621"/>
                <a:gridCol w="988621"/>
              </a:tblGrid>
              <a:tr h="204145"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</a:rPr>
                        <a:t>Average Days to Receive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effectLst/>
                        </a:rPr>
                        <a:t>Percentage of documents submitted within protocol timeline</a:t>
                      </a:r>
                      <a:endParaRPr lang="en-US" sz="900" b="1" i="0" u="sng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4145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</a:rPr>
                        <a:t>2015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</a:rPr>
                        <a:t>2016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</a:rPr>
                        <a:t>2017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27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TDSP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2015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2016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2017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Received in ≤ 60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Received in &gt; 60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Received in ≤ 60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Received in &gt; 60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Received in ≤ 60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Received in &gt; 60 </a:t>
                      </a:r>
                      <a:r>
                        <a:rPr lang="en-US" sz="900" b="1" u="none" strike="noStrike" dirty="0" smtClean="0">
                          <a:effectLst/>
                        </a:rPr>
                        <a:t>Days*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N/A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107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P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113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U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I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J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N/A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Q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85.7%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14.3%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84.6%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15.4%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F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37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75.0%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81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21.4%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78.6%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55.6%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44.4%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B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41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55.6%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44.4%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66.7%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33.3%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84.6%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15.4%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152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12.5%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87.5%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 dirty="0">
                          <a:effectLst/>
                        </a:rPr>
                        <a:t>Average</a:t>
                      </a:r>
                      <a:endParaRPr lang="en-US" sz="9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 dirty="0">
                          <a:effectLst/>
                        </a:rPr>
                        <a:t>50</a:t>
                      </a:r>
                      <a:endParaRPr lang="en-US" sz="9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 dirty="0">
                          <a:effectLst/>
                        </a:rPr>
                        <a:t>51</a:t>
                      </a:r>
                      <a:endParaRPr lang="en-US" sz="9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>
                          <a:effectLst/>
                        </a:rPr>
                        <a:t>50</a:t>
                      </a:r>
                      <a:endParaRPr lang="en-US" sz="900" b="0" i="1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>
                          <a:effectLst/>
                        </a:rPr>
                        <a:t>74.1%</a:t>
                      </a:r>
                      <a:endParaRPr lang="en-US" sz="900" b="0" i="1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>
                          <a:effectLst/>
                        </a:rPr>
                        <a:t>25.9%</a:t>
                      </a:r>
                      <a:endParaRPr lang="en-US" sz="900" b="0" i="1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>
                          <a:effectLst/>
                        </a:rPr>
                        <a:t>73.8%</a:t>
                      </a:r>
                      <a:endParaRPr lang="en-US" sz="900" b="0" i="1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>
                          <a:effectLst/>
                        </a:rPr>
                        <a:t>26.2%</a:t>
                      </a:r>
                      <a:endParaRPr lang="en-US" sz="900" b="0" i="1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>
                          <a:effectLst/>
                        </a:rPr>
                        <a:t>78.6%</a:t>
                      </a:r>
                      <a:endParaRPr lang="en-US" sz="900" b="0" i="1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i="1" u="none" strike="noStrike" dirty="0">
                          <a:effectLst/>
                        </a:rPr>
                        <a:t>21.4%</a:t>
                      </a:r>
                      <a:endParaRPr lang="en-US" sz="9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K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34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71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78.3%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21.7%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84.9%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15.1%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72.7%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27.3%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85.7%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14.3%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66.7%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33.3%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H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198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49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75.0%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66.7%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33.3%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77.5%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22.5%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64.9%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35.1%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36.4%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63.6%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68.8%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31.3%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V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100.0%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66.7%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33.3%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50.0%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04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TDSP 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195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100.0%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98" marR="7798" marT="7798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76800" y="6265011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19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2465</TotalTime>
  <Words>3049</Words>
  <Application>Microsoft Office PowerPoint</Application>
  <PresentationFormat>On-screen Show (4:3)</PresentationFormat>
  <Paragraphs>1778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TradeGothic LT</vt:lpstr>
      <vt:lpstr>1_Custom Design</vt:lpstr>
      <vt:lpstr>Office Theme</vt:lpstr>
      <vt:lpstr>PowerPoint Presentation</vt:lpstr>
      <vt:lpstr>Notices issued January through April 2018</vt:lpstr>
      <vt:lpstr>2017 Notices – Total and Overdue</vt:lpstr>
      <vt:lpstr>2018 Year to Date Notices – Total and Overdue</vt:lpstr>
      <vt:lpstr>2017 and 2018 Overdue Totals</vt:lpstr>
      <vt:lpstr>Temporary Exemptions 2015 through 2017</vt:lpstr>
      <vt:lpstr>Annual Meter Test/Meter Reprogram – Initial Submittals</vt:lpstr>
      <vt:lpstr>Annual Meter Test/Meter Reprogram – Resubmittals</vt:lpstr>
      <vt:lpstr>Site Certifications – Initial Submittals</vt:lpstr>
      <vt:lpstr>Site Certifications – Resubmittals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ERCOT</cp:lastModifiedBy>
  <cp:revision>70</cp:revision>
  <cp:lastPrinted>2016-01-21T20:53:15Z</cp:lastPrinted>
  <dcterms:created xsi:type="dcterms:W3CDTF">2016-01-21T15:20:31Z</dcterms:created>
  <dcterms:modified xsi:type="dcterms:W3CDTF">2018-05-15T16:49:44Z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