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42"/>
  </p:notesMasterIdLst>
  <p:handoutMasterIdLst>
    <p:handoutMasterId r:id="rId43"/>
  </p:handoutMasterIdLst>
  <p:sldIdLst>
    <p:sldId id="260" r:id="rId7"/>
    <p:sldId id="258" r:id="rId8"/>
    <p:sldId id="263" r:id="rId9"/>
    <p:sldId id="272" r:id="rId10"/>
    <p:sldId id="262" r:id="rId11"/>
    <p:sldId id="264" r:id="rId12"/>
    <p:sldId id="291" r:id="rId13"/>
    <p:sldId id="265" r:id="rId14"/>
    <p:sldId id="271" r:id="rId15"/>
    <p:sldId id="273" r:id="rId16"/>
    <p:sldId id="274" r:id="rId17"/>
    <p:sldId id="266" r:id="rId18"/>
    <p:sldId id="275" r:id="rId19"/>
    <p:sldId id="267" r:id="rId20"/>
    <p:sldId id="278" r:id="rId21"/>
    <p:sldId id="279" r:id="rId22"/>
    <p:sldId id="268" r:id="rId23"/>
    <p:sldId id="280" r:id="rId24"/>
    <p:sldId id="281" r:id="rId25"/>
    <p:sldId id="269" r:id="rId26"/>
    <p:sldId id="282" r:id="rId27"/>
    <p:sldId id="283" r:id="rId28"/>
    <p:sldId id="270" r:id="rId29"/>
    <p:sldId id="284" r:id="rId30"/>
    <p:sldId id="285" r:id="rId31"/>
    <p:sldId id="295" r:id="rId32"/>
    <p:sldId id="286" r:id="rId33"/>
    <p:sldId id="293" r:id="rId34"/>
    <p:sldId id="287" r:id="rId35"/>
    <p:sldId id="288" r:id="rId36"/>
    <p:sldId id="305" r:id="rId37"/>
    <p:sldId id="289" r:id="rId38"/>
    <p:sldId id="297" r:id="rId39"/>
    <p:sldId id="298" r:id="rId40"/>
    <p:sldId id="290" r:id="rId4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214" autoAdjust="0"/>
  </p:normalViewPr>
  <p:slideViewPr>
    <p:cSldViewPr showGuides="1">
      <p:cViewPr varScale="1">
        <p:scale>
          <a:sx n="118" d="100"/>
          <a:sy n="118" d="100"/>
        </p:scale>
        <p:origin x="14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Min,Max</a:t>
            </a:r>
            <a:r>
              <a:rPr lang="en-US" dirty="0" smtClean="0"/>
              <a:t>,</a:t>
            </a:r>
            <a:r>
              <a:rPr lang="en-US" baseline="0" dirty="0" smtClean="0"/>
              <a:t> 10</a:t>
            </a:r>
            <a:r>
              <a:rPr lang="en-US" baseline="30000" dirty="0" smtClean="0"/>
              <a:t>th</a:t>
            </a:r>
            <a:r>
              <a:rPr lang="en-US" baseline="0" dirty="0" smtClean="0"/>
              <a:t>, 90</a:t>
            </a:r>
            <a:r>
              <a:rPr lang="en-US" baseline="30000" dirty="0" smtClean="0"/>
              <a:t>th</a:t>
            </a:r>
            <a:r>
              <a:rPr lang="en-US" baseline="0" dirty="0" smtClean="0"/>
              <a:t> percentile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3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>
            <a:lvl1pPr algn="l">
              <a:defRPr sz="3200" b="1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2057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20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Regulation Bias Analysis Post SCR-773</a:t>
            </a:r>
          </a:p>
          <a:p>
            <a:r>
              <a:rPr lang="en-US" dirty="0" smtClean="0"/>
              <a:t>January 2018</a:t>
            </a:r>
          </a:p>
          <a:p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r>
              <a:rPr lang="en-US" dirty="0" smtClean="0"/>
              <a:t>Operations Planning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PDCWG | February 14</a:t>
            </a:r>
            <a:r>
              <a:rPr lang="en-US" baseline="30000" dirty="0" smtClean="0"/>
              <a:t>th</a:t>
            </a:r>
            <a:r>
              <a:rPr lang="en-US" dirty="0" smtClean="0"/>
              <a:t>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2601" y="898525"/>
            <a:ext cx="8338797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6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2601" y="898525"/>
            <a:ext cx="8338797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2</a:t>
            </a:r>
            <a:r>
              <a:rPr lang="en-US" dirty="0"/>
              <a:t>: Total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</a:t>
            </a:r>
            <a:r>
              <a:rPr lang="en-US" u="sng" dirty="0"/>
              <a:t>50MW</a:t>
            </a:r>
            <a:r>
              <a:rPr lang="en-US" dirty="0"/>
              <a:t> for total regulation deployed by hour for peak </a:t>
            </a:r>
            <a:r>
              <a:rPr lang="en-US" dirty="0" smtClean="0"/>
              <a:t>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91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u="sng" dirty="0"/>
              <a:t>Metric 3</a:t>
            </a:r>
            <a:r>
              <a:rPr lang="en-US" sz="3200" dirty="0"/>
              <a:t>: 15-min Intervals Where Both REGUP/REGDN Were Deployed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85% for the number of intervals where regulation deployment was both up and </a:t>
            </a:r>
            <a:r>
              <a:rPr lang="en-US" dirty="0" smtClean="0"/>
              <a:t>down for peak 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“Zero” Crossing 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1292" y="838200"/>
            <a:ext cx="5581416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</a:t>
            </a:r>
            <a:r>
              <a:rPr lang="en-US" dirty="0" smtClean="0"/>
              <a:t>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265" y="2256737"/>
            <a:ext cx="8187470" cy="22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Metric 4: Regulation Exhaustion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Track the regulation exhaustion rate for all hours (not to exceed 1.2</a:t>
            </a:r>
            <a:r>
              <a:rPr lang="en-US" dirty="0" smtClean="0"/>
              <a:t>%.)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0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8568"/>
            <a:ext cx="8534400" cy="50605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1394032"/>
            <a:ext cx="2551781" cy="76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19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8568"/>
            <a:ext cx="8534400" cy="506053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1524000"/>
            <a:ext cx="2741363" cy="79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79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Discussion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Current GTBD </a:t>
            </a:r>
            <a:r>
              <a:rPr lang="en-US" sz="2000" dirty="0" smtClean="0"/>
              <a:t>Parameters &amp; References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Metric to measure Regulation bias and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comparison </a:t>
            </a:r>
            <a:r>
              <a:rPr lang="en-US" sz="2000" dirty="0" smtClean="0"/>
              <a:t>for last three months.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Total Regulation (net) Deployed Comparison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15-minute interval comparison by each hour for </a:t>
            </a:r>
            <a:r>
              <a:rPr lang="en-US" sz="2000" dirty="0" smtClean="0"/>
              <a:t>2015, 2016, </a:t>
            </a:r>
            <a:r>
              <a:rPr lang="en-US" sz="2000" dirty="0"/>
              <a:t>and </a:t>
            </a:r>
            <a:r>
              <a:rPr lang="en-US" sz="2000" dirty="0" smtClean="0"/>
              <a:t>2017 </a:t>
            </a:r>
            <a:r>
              <a:rPr lang="en-US" sz="2000" dirty="0"/>
              <a:t>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Exhaustion 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bias for consecutive 5-min SCED intervals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Time Error &amp; Contributing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5</a:t>
            </a:r>
            <a:r>
              <a:rPr lang="en-US" dirty="0"/>
              <a:t>: Stats on REGUP Bias for Consecutive 5-min Intervals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a 50MW filter, target 15 occurrences or less per month for regulation bias of six or more consecutive 5-minute intervals for peak </a:t>
            </a:r>
            <a:r>
              <a:rPr lang="en-US" dirty="0" smtClean="0"/>
              <a:t>hours.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3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993896"/>
            <a:ext cx="8534400" cy="480988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1676400"/>
            <a:ext cx="2346334" cy="79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3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971147"/>
            <a:ext cx="8534400" cy="485538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1600200"/>
            <a:ext cx="2367381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9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Error and Contributing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Accumulated Time Error, Load Ramp, Start-Up/Shut-Down Hours, STLF Error, </a:t>
            </a:r>
            <a:r>
              <a:rPr lang="en-US" dirty="0" smtClean="0"/>
              <a:t>and Expected </a:t>
            </a:r>
            <a:r>
              <a:rPr lang="en-US" dirty="0"/>
              <a:t>Generation </a:t>
            </a:r>
            <a:r>
              <a:rPr lang="en-US" dirty="0" smtClean="0"/>
              <a:t>Deviation.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6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Error Accumulation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0436" y="838200"/>
            <a:ext cx="8363127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13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6785"/>
            <a:ext cx="8534400" cy="5064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2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4999"/>
            <a:ext cx="8534400" cy="506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6923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Ramp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4999"/>
            <a:ext cx="8534400" cy="506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92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2655" y="838200"/>
            <a:ext cx="847869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806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Start-Up &amp; Shut-Down Hours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50623"/>
            <a:ext cx="8534400" cy="509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3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2000" y="889313"/>
            <a:ext cx="7000000" cy="50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0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Short-Term Load Forecast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52429"/>
            <a:ext cx="8534400" cy="509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8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STLF Error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65021" y="838200"/>
            <a:ext cx="8413958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4962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</a:t>
            </a:r>
            <a:r>
              <a:rPr lang="en-US" dirty="0"/>
              <a:t>G</a:t>
            </a:r>
            <a:r>
              <a:rPr lang="en-US" dirty="0" smtClean="0"/>
              <a:t>eneration Deviation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54232"/>
            <a:ext cx="8534400" cy="508921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371600"/>
            <a:ext cx="3401213" cy="605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6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5023" y="1304680"/>
            <a:ext cx="8333954" cy="418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8037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1974" y="1408321"/>
            <a:ext cx="8340051" cy="398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0668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4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3949" y="2294807"/>
            <a:ext cx="6296101" cy="220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9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Metrics </a:t>
            </a:r>
            <a:r>
              <a:rPr lang="en-US" b="1" dirty="0"/>
              <a:t>to Measure </a:t>
            </a:r>
            <a:r>
              <a:rPr lang="en-US" b="1" dirty="0" smtClean="0"/>
              <a:t>SCR-773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Trend and monitor the regulation deployed by </a:t>
            </a:r>
            <a:r>
              <a:rPr lang="en-US" sz="2000" dirty="0" smtClean="0"/>
              <a:t>hour.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50 MW for total regulation deployed by hour for 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Set </a:t>
            </a:r>
            <a:r>
              <a:rPr lang="en-US" sz="2000" dirty="0"/>
              <a:t>target of 85% for the number of  intervals where regulation deployment  was both up and down </a:t>
            </a:r>
            <a:r>
              <a:rPr lang="en-US" sz="2000" dirty="0" smtClean="0"/>
              <a:t>for </a:t>
            </a:r>
            <a:r>
              <a:rPr lang="en-US" sz="2000" dirty="0"/>
              <a:t>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Track </a:t>
            </a:r>
            <a:r>
              <a:rPr lang="en-US" sz="2000" dirty="0"/>
              <a:t>the Regulation exhaustion rate for all hours (not to exceed &lt;1.2</a:t>
            </a:r>
            <a:r>
              <a:rPr lang="en-US" sz="2000" dirty="0" smtClean="0"/>
              <a:t>%).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Using a 50MW filter, target 15 occurrences or less per month for regulation bias of six or more consecutive 5 minute intervals for peak </a:t>
            </a:r>
            <a:r>
              <a:rPr lang="en-US" sz="2000" dirty="0" smtClean="0"/>
              <a:t>hours.</a:t>
            </a:r>
            <a:endParaRPr lang="en-US" sz="2000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61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/>
              <a:t>Total Regulation Deployed Comparison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Total regulation deployed for the last three months.</a:t>
            </a:r>
          </a:p>
        </p:txBody>
      </p:sp>
    </p:spTree>
    <p:extLst>
      <p:ext uri="{BB962C8B-B14F-4D97-AF65-F5344CB8AC3E}">
        <p14:creationId xmlns:p14="http://schemas.microsoft.com/office/powerpoint/2010/main" val="81716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Total Regulation Deployed Comparison - Monthly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u="sng" dirty="0"/>
              <a:t>Metric 1</a:t>
            </a:r>
            <a:r>
              <a:rPr lang="en-US" b="1" dirty="0"/>
              <a:t>: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Trend and monitor the regulation deployed by hour.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3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2584" y="943322"/>
            <a:ext cx="6638832" cy="4911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7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elements/1.1/"/>
    <ds:schemaRef ds:uri="http://www.w3.org/XML/1998/namespace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17064</TotalTime>
  <Words>451</Words>
  <Application>Microsoft Office PowerPoint</Application>
  <PresentationFormat>On-screen Show (4:3)</PresentationFormat>
  <Paragraphs>90</Paragraphs>
  <Slides>35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Current GTBD Parameters</vt:lpstr>
      <vt:lpstr>References</vt:lpstr>
      <vt:lpstr>PowerPoint Presentation</vt:lpstr>
      <vt:lpstr>Total Regulation Deployed Comparison</vt:lpstr>
      <vt:lpstr>Total Regulation Deployed Comparison - Monthly</vt:lpstr>
      <vt:lpstr>Metric 1: Regulation Deployed Comparisons</vt:lpstr>
      <vt:lpstr>Regulation Deployed Comparison</vt:lpstr>
      <vt:lpstr>Regulation Deployed Comparison</vt:lpstr>
      <vt:lpstr>Regulation Deployed Comparison</vt:lpstr>
      <vt:lpstr>Metric 2: Total Regulation Deployed Comparisons</vt:lpstr>
      <vt:lpstr>Total Regulation Deployed Comparison</vt:lpstr>
      <vt:lpstr>Metric 3: 15-min Intervals Where Both REGUP/REGDN Were Deployed</vt:lpstr>
      <vt:lpstr>“Zero” Crossing Regulation</vt:lpstr>
      <vt:lpstr>“Zero” Crossing Regulation</vt:lpstr>
      <vt:lpstr>Metric 4: Regulation Exhaustion Rate</vt:lpstr>
      <vt:lpstr>Regulation Exhaustion Rate</vt:lpstr>
      <vt:lpstr>Regulation Exhaustion Rate</vt:lpstr>
      <vt:lpstr>Metric 5: Stats on REGUP Bias for Consecutive 5-min Intervals</vt:lpstr>
      <vt:lpstr>Regulation Bias for Consecutive SCED Intervals</vt:lpstr>
      <vt:lpstr>Regulation Bias for Consecutive SCED Intervals</vt:lpstr>
      <vt:lpstr>Time Error and Contributing Factors</vt:lpstr>
      <vt:lpstr>Time Error Accumulation</vt:lpstr>
      <vt:lpstr>Load Profile</vt:lpstr>
      <vt:lpstr>Net Load Profile</vt:lpstr>
      <vt:lpstr>Load Ramp</vt:lpstr>
      <vt:lpstr>Wind Profile</vt:lpstr>
      <vt:lpstr>Start-Up &amp; Shut-Down Hours</vt:lpstr>
      <vt:lpstr>Short-Term Load Forecast Error</vt:lpstr>
      <vt:lpstr>STLF Error Chart</vt:lpstr>
      <vt:lpstr>Expected Generation Deviation</vt:lpstr>
      <vt:lpstr>Expected Generation Deviation</vt:lpstr>
      <vt:lpstr>Expected Generation Deviation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Hinojosa, Jose Luis</cp:lastModifiedBy>
  <cp:revision>272</cp:revision>
  <cp:lastPrinted>2016-01-21T20:53:15Z</cp:lastPrinted>
  <dcterms:created xsi:type="dcterms:W3CDTF">2016-01-21T15:20:31Z</dcterms:created>
  <dcterms:modified xsi:type="dcterms:W3CDTF">2018-02-15T17:48:41Z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