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289" r:id="rId8"/>
    <p:sldId id="270" r:id="rId9"/>
    <p:sldId id="279" r:id="rId10"/>
    <p:sldId id="273" r:id="rId11"/>
    <p:sldId id="265" r:id="rId12"/>
    <p:sldId id="269" r:id="rId13"/>
    <p:sldId id="266" r:id="rId14"/>
    <p:sldId id="267" r:id="rId15"/>
    <p:sldId id="268" r:id="rId16"/>
    <p:sldId id="290" r:id="rId17"/>
    <p:sldId id="287" r:id="rId18"/>
    <p:sldId id="288" r:id="rId19"/>
    <p:sldId id="291" r:id="rId20"/>
    <p:sldId id="280" r:id="rId21"/>
    <p:sldId id="281" r:id="rId22"/>
    <p:sldId id="282" r:id="rId23"/>
    <p:sldId id="283" r:id="rId24"/>
    <p:sldId id="293" r:id="rId25"/>
    <p:sldId id="294" r:id="rId26"/>
    <p:sldId id="295" r:id="rId27"/>
    <p:sldId id="292" r:id="rId28"/>
    <p:sldId id="284" r:id="rId29"/>
    <p:sldId id="285" r:id="rId30"/>
    <p:sldId id="286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04" autoAdjust="0"/>
  </p:normalViewPr>
  <p:slideViewPr>
    <p:cSldViewPr showGuides="1">
      <p:cViewPr varScale="1">
        <p:scale>
          <a:sx n="103" d="100"/>
          <a:sy n="103" d="100"/>
        </p:scale>
        <p:origin x="185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Outliers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2/1/18 at 04:00</a:t>
            </a:r>
            <a:r>
              <a:rPr lang="en-US" baseline="0" dirty="0" smtClean="0"/>
              <a:t> - 42.9% - Large Down Wind Ramp Loss of 1500 MW over the hour and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exhausted. (~30 mins under 60Hz) and load on up ramp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2/10/18 at 10:00 – 84.7% - Large Down Wind Ramp Loss of 1700 MW over the hour and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exhausted. (~30 mins under 60Hz) and load on up ramp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2/16/18 at 12:00 – 96.5% - Large Down Wind Ramp Loss of 2400 MW over the hour and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exhausted. (~30 mins under 60Hz) and load on up ramp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2/16/18 at 13:00 – 87.1% - Large Down Wind Ramp Loss of 1096 MW over the hour and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exhausted. (~30 mins under 60Hz) and load on up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31,278,046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6,250,264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19.98%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Feb: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186,900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242,865 on Feb 22</a:t>
            </a:r>
            <a:r>
              <a:rPr lang="en-US" baseline="30000" dirty="0" smtClean="0"/>
              <a:t>nd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143,362 on Feb 1</a:t>
            </a:r>
            <a:r>
              <a:rPr lang="en-US" baseline="30000" dirty="0" smtClean="0"/>
              <a:t>st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</a:t>
            </a:r>
            <a:r>
              <a:rPr lang="en-US" baseline="0" smtClean="0"/>
              <a:t>is 14.50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14.50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12.92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</a:t>
            </a:r>
            <a:r>
              <a:rPr lang="en-US" baseline="0" smtClean="0"/>
              <a:t>: 18.15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5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Put in</a:t>
            </a:r>
            <a:r>
              <a:rPr lang="en-US" baseline="0" dirty="0" smtClean="0"/>
              <a:t> some history of what these values were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Updated quarterly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February 2018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March 7</a:t>
            </a:r>
            <a:r>
              <a:rPr lang="en-US" baseline="30000" dirty="0" smtClean="0"/>
              <a:t>th</a:t>
            </a:r>
            <a:r>
              <a:rPr lang="en-US" dirty="0" smtClean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5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Hours on Time Error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92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Time Error Corrections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382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25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BAL-003 Selected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9144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61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BAL-003 FRM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3058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1489" y="5879068"/>
            <a:ext cx="28392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Feb-18 CPS1 (%): 176.49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2 BAAL exceedances</a:t>
            </a:r>
          </a:p>
          <a:p>
            <a:pPr lvl="1"/>
            <a:r>
              <a:rPr lang="en-US" sz="2000" dirty="0" smtClean="0"/>
              <a:t>February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2018</a:t>
            </a:r>
          </a:p>
          <a:p>
            <a:pPr lvl="2"/>
            <a:r>
              <a:rPr lang="en-US" sz="1600" dirty="0" smtClean="0"/>
              <a:t>FME at 14:04:45</a:t>
            </a:r>
          </a:p>
          <a:p>
            <a:pPr lvl="2"/>
            <a:r>
              <a:rPr lang="en-US" sz="1600" dirty="0" smtClean="0"/>
              <a:t>Loss </a:t>
            </a:r>
            <a:r>
              <a:rPr lang="en-US" sz="1600" dirty="0" smtClean="0"/>
              <a:t>of 816 MW</a:t>
            </a:r>
          </a:p>
          <a:p>
            <a:pPr lvl="2"/>
            <a:r>
              <a:rPr lang="en-US" sz="1600" dirty="0" smtClean="0"/>
              <a:t>Less than 59.91 for 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32889" y="821556"/>
            <a:ext cx="28392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Feb-18 CPS1 (%): 176.49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914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175.86%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914400"/>
            <a:ext cx="8077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c34af464-7aa1-4edd-9be4-83dffc1cb926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12471</TotalTime>
  <Words>404</Words>
  <Application>Microsoft Office PowerPoint</Application>
  <PresentationFormat>On-screen Show (4:3)</PresentationFormat>
  <Paragraphs>97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Hours on Time Error Control</vt:lpstr>
      <vt:lpstr>Number of Time Error Corrections</vt:lpstr>
      <vt:lpstr>BAL-003 Performance</vt:lpstr>
      <vt:lpstr>BAL-003 Selected Events</vt:lpstr>
      <vt:lpstr>Current BAL-003 FRM Performance</vt:lpstr>
      <vt:lpstr>ERCOT Energy Statistics</vt:lpstr>
      <vt:lpstr>Total Energy</vt:lpstr>
      <vt:lpstr>Total Energy from Wind Generation</vt:lpstr>
      <vt:lpstr>% Energy from Wind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Hinojosa, Jose Luis</cp:lastModifiedBy>
  <cp:revision>235</cp:revision>
  <cp:lastPrinted>2016-01-21T20:53:15Z</cp:lastPrinted>
  <dcterms:created xsi:type="dcterms:W3CDTF">2016-01-21T15:20:31Z</dcterms:created>
  <dcterms:modified xsi:type="dcterms:W3CDTF">2018-05-14T17:54:23Z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