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275" r:id="rId8"/>
    <p:sldId id="288" r:id="rId9"/>
    <p:sldId id="298" r:id="rId10"/>
    <p:sldId id="303" r:id="rId11"/>
    <p:sldId id="295" r:id="rId12"/>
    <p:sldId id="296" r:id="rId13"/>
    <p:sldId id="305" r:id="rId14"/>
    <p:sldId id="306" r:id="rId15"/>
    <p:sldId id="307" r:id="rId16"/>
    <p:sldId id="309" r:id="rId17"/>
    <p:sldId id="310" r:id="rId18"/>
    <p:sldId id="257" r:id="rId19"/>
    <p:sldId id="304" r:id="rId20"/>
    <p:sldId id="293" r:id="rId21"/>
    <p:sldId id="282" r:id="rId22"/>
    <p:sldId id="290" r:id="rId23"/>
    <p:sldId id="291" r:id="rId24"/>
    <p:sldId id="294" r:id="rId25"/>
    <p:sldId id="297" r:id="rId26"/>
    <p:sldId id="261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9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1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May 16,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7" y="1264067"/>
            <a:ext cx="6657409" cy="38347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596" y="1245661"/>
            <a:ext cx="13525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18" y="990600"/>
            <a:ext cx="840278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3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5532" y="898963"/>
            <a:ext cx="7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 ICE forward price evolution for weekdays and weekends.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43" y="1313504"/>
            <a:ext cx="8230313" cy="423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1752600"/>
            <a:ext cx="74295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01239"/>
            <a:ext cx="74104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Apr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524000"/>
            <a:ext cx="71342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distribution-Apr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" y="1524000"/>
            <a:ext cx="78676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 smtClean="0">
                <a:cs typeface="Times New Roman" panose="02020603050405020304" pitchFamily="18" charset="0"/>
              </a:rPr>
              <a:t>Apr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96" y="1408478"/>
            <a:ext cx="7848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 smtClean="0">
                <a:cs typeface="Times New Roman" panose="02020603050405020304" pitchFamily="18" charset="0"/>
              </a:rPr>
              <a:t>Apr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75" y="1371600"/>
            <a:ext cx="83248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March and April 2018</a:t>
            </a:r>
            <a:endParaRPr lang="en-US" sz="20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Distribution in the Bottom Quintile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cs typeface="Times New Roman" panose="02020603050405020304" pitchFamily="18" charset="0"/>
              </a:rPr>
              <a:t>Apr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81125"/>
            <a:ext cx="8301037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April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2018 compared to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March 2018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398.7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to $312.9 million.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decreased 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$37.9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million for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“Load and Gen”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$28.9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“Load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Only”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$18.9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across all other 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collateral </a:t>
            </a:r>
            <a:r>
              <a:rPr lang="en-US" sz="1800" dirty="0" smtClean="0"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cs typeface="Times New Roman" panose="02020603050405020304" pitchFamily="18" charset="0"/>
              </a:rPr>
              <a:t>$</a:t>
            </a:r>
            <a:r>
              <a:rPr lang="en-US" sz="1800" dirty="0" smtClean="0">
                <a:cs typeface="Times New Roman" panose="02020603050405020304" pitchFamily="18" charset="0"/>
              </a:rPr>
              <a:t>1,833 </a:t>
            </a:r>
            <a:r>
              <a:rPr lang="en-US" sz="1800" dirty="0" smtClean="0">
                <a:cs typeface="Times New Roman" panose="02020603050405020304" pitchFamily="18" charset="0"/>
              </a:rPr>
              <a:t>million to $1,718 million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$103.28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“</a:t>
            </a:r>
            <a:r>
              <a:rPr lang="en-US" sz="1800" dirty="0" smtClean="0">
                <a:cs typeface="Times New Roman" panose="02020603050405020304" pitchFamily="18" charset="0"/>
              </a:rPr>
              <a:t>Load and Gen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 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$18.0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“</a:t>
            </a:r>
            <a:r>
              <a:rPr lang="en-US" sz="1800" dirty="0">
                <a:cs typeface="Times New Roman" panose="02020603050405020304" pitchFamily="18" charset="0"/>
              </a:rPr>
              <a:t>Gen Only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$6.0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across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all other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</a:t>
            </a:r>
            <a:r>
              <a:rPr lang="en-US" sz="1800" dirty="0" smtClean="0">
                <a:cs typeface="Times New Roman" panose="02020603050405020304" pitchFamily="18" charset="0"/>
              </a:rPr>
              <a:t>increased </a:t>
            </a:r>
            <a:r>
              <a:rPr lang="en-US" sz="1800" dirty="0"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cs typeface="Times New Roman" panose="02020603050405020304" pitchFamily="18" charset="0"/>
              </a:rPr>
              <a:t>219 to 222.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620000" cy="467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077199" cy="472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7785267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7760881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077199" cy="448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33" y="1282924"/>
            <a:ext cx="6665445" cy="38712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9950" y="1273780"/>
            <a:ext cx="16573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6550</TotalTime>
  <Words>431</Words>
  <Application>Microsoft Office PowerPoint</Application>
  <PresentationFormat>On-screen Show (4:3)</PresentationFormat>
  <Paragraphs>107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ICE Forward Curves April – August 2018</vt:lpstr>
      <vt:lpstr>ICE Forward Curves April – August 2018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201</cp:revision>
  <cp:lastPrinted>2018-04-18T15:18:33Z</cp:lastPrinted>
  <dcterms:created xsi:type="dcterms:W3CDTF">2016-01-21T15:20:31Z</dcterms:created>
  <dcterms:modified xsi:type="dcterms:W3CDTF">2018-05-14T13:09:01Z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