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6" r:id="rId9"/>
    <p:sldId id="26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177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5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od.ercot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texasrenewables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May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April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April, May 2018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04/08/18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04/08/18 </a:t>
            </a:r>
            <a:r>
              <a:rPr lang="en-US" sz="1600" kern="0" dirty="0">
                <a:solidFill>
                  <a:srgbClr val="000000"/>
                </a:solidFill>
              </a:rPr>
              <a:t>– ERCOT experienced </a:t>
            </a:r>
            <a:r>
              <a:rPr lang="en-US" sz="1600" kern="0" dirty="0" smtClean="0">
                <a:solidFill>
                  <a:srgbClr val="000000"/>
                </a:solidFill>
              </a:rPr>
              <a:t>an issue </a:t>
            </a:r>
            <a:r>
              <a:rPr lang="en-US" sz="1600" kern="0" dirty="0">
                <a:solidFill>
                  <a:srgbClr val="000000"/>
                </a:solidFill>
              </a:rPr>
              <a:t>with the service that passes 867_03 transactions to the Settlement System from </a:t>
            </a:r>
            <a:r>
              <a:rPr lang="en-US" sz="1600" kern="0" dirty="0" smtClean="0">
                <a:solidFill>
                  <a:srgbClr val="000000"/>
                </a:solidFill>
              </a:rPr>
              <a:t>04/08/18 </a:t>
            </a:r>
            <a:r>
              <a:rPr lang="en-US" sz="1600" kern="0" dirty="0">
                <a:solidFill>
                  <a:srgbClr val="000000"/>
                </a:solidFill>
              </a:rPr>
              <a:t>at approximately </a:t>
            </a:r>
            <a:r>
              <a:rPr lang="en-US" sz="1600" kern="0" dirty="0" smtClean="0">
                <a:solidFill>
                  <a:srgbClr val="000000"/>
                </a:solidFill>
              </a:rPr>
              <a:t>1:30 </a:t>
            </a:r>
            <a:r>
              <a:rPr lang="en-US" sz="1600" kern="0" dirty="0">
                <a:solidFill>
                  <a:srgbClr val="000000"/>
                </a:solidFill>
              </a:rPr>
              <a:t>pm to </a:t>
            </a:r>
            <a:r>
              <a:rPr lang="en-US" sz="1600" kern="0" dirty="0" smtClean="0">
                <a:solidFill>
                  <a:srgbClr val="000000"/>
                </a:solidFill>
              </a:rPr>
              <a:t>04/10/18 at </a:t>
            </a:r>
            <a:r>
              <a:rPr lang="en-US" sz="1600" kern="0" dirty="0">
                <a:solidFill>
                  <a:srgbClr val="000000"/>
                </a:solidFill>
              </a:rPr>
              <a:t>9:15 </a:t>
            </a:r>
            <a:r>
              <a:rPr lang="en-US" sz="1600" kern="0" dirty="0" smtClean="0">
                <a:solidFill>
                  <a:srgbClr val="000000"/>
                </a:solidFill>
              </a:rPr>
              <a:t>am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>
                <a:solidFill>
                  <a:srgbClr val="000000"/>
                </a:solidFill>
              </a:rPr>
              <a:t>All transactions submitted during the affected period  processed on </a:t>
            </a:r>
            <a:r>
              <a:rPr lang="en-US" sz="1400" kern="0" dirty="0" smtClean="0">
                <a:solidFill>
                  <a:srgbClr val="000000"/>
                </a:solidFill>
              </a:rPr>
              <a:t>04/10/18 </a:t>
            </a:r>
            <a:r>
              <a:rPr lang="en-US" sz="1400" kern="0" dirty="0">
                <a:solidFill>
                  <a:srgbClr val="000000"/>
                </a:solidFill>
              </a:rPr>
              <a:t>during the 3:00 pm data loading run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05/01/18 </a:t>
            </a:r>
            <a:r>
              <a:rPr lang="en-US" sz="1600" kern="0" dirty="0">
                <a:solidFill>
                  <a:srgbClr val="000000"/>
                </a:solidFill>
              </a:rPr>
              <a:t>–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>
                <a:solidFill>
                  <a:srgbClr val="000000"/>
                </a:solidFill>
              </a:rPr>
              <a:t>ERCOT experienced an issue impacting inbound retail transaction processing from </a:t>
            </a:r>
            <a:r>
              <a:rPr lang="en-US" sz="1600" kern="0" dirty="0" err="1">
                <a:solidFill>
                  <a:srgbClr val="000000"/>
                </a:solidFill>
              </a:rPr>
              <a:t>Centerpoint</a:t>
            </a:r>
            <a:r>
              <a:rPr lang="en-US" sz="1600" kern="0" dirty="0">
                <a:solidFill>
                  <a:srgbClr val="000000"/>
                </a:solidFill>
              </a:rPr>
              <a:t> Energy and </a:t>
            </a:r>
            <a:r>
              <a:rPr lang="en-US" sz="1600" kern="0" dirty="0" err="1">
                <a:solidFill>
                  <a:srgbClr val="000000"/>
                </a:solidFill>
              </a:rPr>
              <a:t>Oncor</a:t>
            </a:r>
            <a:r>
              <a:rPr lang="en-US" sz="1600" kern="0" dirty="0">
                <a:solidFill>
                  <a:srgbClr val="000000"/>
                </a:solidFill>
              </a:rPr>
              <a:t> Electric Delivery Company LLC (</a:t>
            </a:r>
            <a:r>
              <a:rPr lang="en-US" sz="1600" kern="0" dirty="0" err="1">
                <a:solidFill>
                  <a:srgbClr val="000000"/>
                </a:solidFill>
              </a:rPr>
              <a:t>Oncor</a:t>
            </a:r>
            <a:r>
              <a:rPr lang="en-US" sz="1600" kern="0" dirty="0">
                <a:solidFill>
                  <a:srgbClr val="000000"/>
                </a:solidFill>
              </a:rPr>
              <a:t>) from </a:t>
            </a:r>
            <a:r>
              <a:rPr lang="en-US" sz="1600" kern="0" dirty="0" smtClean="0">
                <a:solidFill>
                  <a:srgbClr val="000000"/>
                </a:solidFill>
              </a:rPr>
              <a:t>05/01/18 </a:t>
            </a:r>
            <a:r>
              <a:rPr lang="en-US" sz="1600" kern="0" dirty="0">
                <a:solidFill>
                  <a:srgbClr val="000000"/>
                </a:solidFill>
              </a:rPr>
              <a:t>at 2:36 PM to </a:t>
            </a:r>
            <a:r>
              <a:rPr lang="en-US" sz="1600" kern="0" dirty="0" smtClean="0">
                <a:solidFill>
                  <a:srgbClr val="000000"/>
                </a:solidFill>
              </a:rPr>
              <a:t>05/02/18 </a:t>
            </a:r>
            <a:r>
              <a:rPr lang="en-US" sz="1600" kern="0" dirty="0">
                <a:solidFill>
                  <a:srgbClr val="000000"/>
                </a:solidFill>
              </a:rPr>
              <a:t>at 10:55 AM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No </a:t>
            </a:r>
            <a:r>
              <a:rPr lang="en-US" sz="1400" kern="0" dirty="0">
                <a:solidFill>
                  <a:srgbClr val="000000"/>
                </a:solidFill>
              </a:rPr>
              <a:t>data was lost and processing backlogs were cleared by 3:30 PM on </a:t>
            </a:r>
            <a:r>
              <a:rPr lang="en-US" sz="1400" kern="0" dirty="0" smtClean="0">
                <a:solidFill>
                  <a:srgbClr val="000000"/>
                </a:solidFill>
              </a:rPr>
              <a:t>05/02/18</a:t>
            </a:r>
            <a:endParaRPr lang="en-US" sz="14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>
              <a:solidFill>
                <a:srgbClr val="000000"/>
              </a:solidFill>
            </a:endParaRPr>
          </a:p>
          <a:p>
            <a:pPr marL="457200" lvl="1" indent="0" eaLnBrk="0" fontAlgn="base" hangingPunct="0">
              <a:spcAft>
                <a:spcPct val="0"/>
              </a:spcAft>
              <a:buNone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April </a:t>
            </a:r>
            <a:r>
              <a:rPr lang="en-US" sz="1600" b="1" kern="0" dirty="0">
                <a:solidFill>
                  <a:srgbClr val="000000"/>
                </a:solidFill>
              </a:rPr>
              <a:t>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04/02/18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04/02/18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04/03/18 </a:t>
            </a:r>
            <a:r>
              <a:rPr lang="en-US" sz="1600" dirty="0"/>
              <a:t>– Planned Maintenance (Site Failover – MIS</a:t>
            </a:r>
            <a:r>
              <a:rPr lang="en-US" sz="1600" dirty="0" smtClean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04/17/18 – Planned Maintenance impacting the following ERCOT Internet services: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smtClean="0"/>
              <a:t>Retail Testing Website – </a:t>
            </a:r>
            <a:r>
              <a:rPr lang="en-US" sz="1200" dirty="0" smtClean="0">
                <a:hlinkClick r:id="rId3"/>
              </a:rPr>
              <a:t>etod.ercot.com</a:t>
            </a:r>
            <a:endParaRPr lang="en-US" sz="1200" dirty="0" smtClean="0"/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smtClean="0"/>
              <a:t>Texas Renewables – </a:t>
            </a:r>
            <a:r>
              <a:rPr lang="en-US" sz="1200" dirty="0" smtClean="0">
                <a:hlinkClick r:id="rId4"/>
              </a:rPr>
              <a:t>www.texasrenewables.com</a:t>
            </a:r>
            <a:endParaRPr lang="en-US" sz="1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04/18/18 – Planned Maintenance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/>
              <a:t>ERCOT’s production Market Information System (MIS.ERCOT.COM) secure website </a:t>
            </a:r>
            <a:r>
              <a:rPr lang="en-US" sz="1200" dirty="0" smtClean="0"/>
              <a:t>was configured </a:t>
            </a:r>
            <a:r>
              <a:rPr lang="en-US" sz="1200" dirty="0"/>
              <a:t>with a new </a:t>
            </a:r>
            <a:r>
              <a:rPr lang="en-US" sz="1200" dirty="0" err="1"/>
              <a:t>DigiCert</a:t>
            </a:r>
            <a:r>
              <a:rPr lang="en-US" sz="1200" dirty="0"/>
              <a:t> SSL server certificate</a:t>
            </a:r>
            <a:endParaRPr lang="en-US" sz="1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04/19/18 – Planned Maintenance impacting the following ERCOT Internet services: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smtClean="0"/>
              <a:t>ERCOT.com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smtClean="0"/>
              <a:t>Retail Outage Notification Flag on ERCOT.com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8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981200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</TotalTime>
  <Words>262</Words>
  <Application>Microsoft Office PowerPoint</Application>
  <PresentationFormat>On-screen Show (4:3)</PresentationFormat>
  <Paragraphs>39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118</cp:revision>
  <cp:lastPrinted>2016-01-21T20:53:15Z</cp:lastPrinted>
  <dcterms:created xsi:type="dcterms:W3CDTF">2016-01-21T15:20:31Z</dcterms:created>
  <dcterms:modified xsi:type="dcterms:W3CDTF">2018-05-14T16:15:48Z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