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Lst>
  <p:notesMasterIdLst>
    <p:notesMasterId r:id="rId9"/>
  </p:notesMasterIdLst>
  <p:sldIdLst>
    <p:sldId id="258" r:id="rId3"/>
    <p:sldId id="259" r:id="rId4"/>
    <p:sldId id="260" r:id="rId5"/>
    <p:sldId id="261" r:id="rId6"/>
    <p:sldId id="262"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0" autoAdjust="0"/>
    <p:restoredTop sz="96238" autoAdjust="0"/>
  </p:normalViewPr>
  <p:slideViewPr>
    <p:cSldViewPr snapToGrid="0">
      <p:cViewPr varScale="1">
        <p:scale>
          <a:sx n="87" d="100"/>
          <a:sy n="87" d="100"/>
        </p:scale>
        <p:origin x="84" y="6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5185B5-296E-4FAD-83F3-B5613900C77B}" type="datetimeFigureOut">
              <a:rPr lang="en-US" smtClean="0"/>
              <a:t>5/11/2018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91D140-2A33-4A16-935F-DFA489C44824}" type="slidenum">
              <a:rPr lang="en-US" smtClean="0"/>
              <a:t>‹#›</a:t>
            </a:fld>
            <a:endParaRPr lang="en-US"/>
          </a:p>
        </p:txBody>
      </p:sp>
    </p:spTree>
    <p:extLst>
      <p:ext uri="{BB962C8B-B14F-4D97-AF65-F5344CB8AC3E}">
        <p14:creationId xmlns:p14="http://schemas.microsoft.com/office/powerpoint/2010/main" val="15333933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26982057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14759737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40713424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32642012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7150" lvl="0" indent="0">
              <a:buNone/>
            </a:pPr>
            <a:r>
              <a:rPr lang="en-US" sz="1800" b="1" dirty="0" smtClean="0"/>
              <a:t>(a) For </a:t>
            </a:r>
            <a:r>
              <a:rPr lang="en-US" sz="1800" b="1" dirty="0" err="1" smtClean="0"/>
              <a:t>Reg</a:t>
            </a:r>
            <a:r>
              <a:rPr lang="en-US" sz="1800" b="1" dirty="0" smtClean="0"/>
              <a:t>-Up, if applicable:</a:t>
            </a:r>
          </a:p>
          <a:p>
            <a:pPr marL="914400" lvl="2" indent="0">
              <a:buNone/>
            </a:pPr>
            <a:r>
              <a:rPr lang="en-US" sz="1600" b="1" dirty="0" smtClean="0"/>
              <a:t>RTAURUAMT </a:t>
            </a:r>
            <a:r>
              <a:rPr lang="en-US" sz="1600" b="1" dirty="0" err="1" smtClean="0"/>
              <a:t>q,r,p,i</a:t>
            </a:r>
            <a:r>
              <a:rPr lang="en-US" sz="1600" b="1" dirty="0" smtClean="0"/>
              <a:t> =(-1) * 1/4 * RTAURUR </a:t>
            </a:r>
            <a:r>
              <a:rPr lang="en-US" sz="1600" b="1" dirty="0" err="1" smtClean="0"/>
              <a:t>q,r,p</a:t>
            </a:r>
            <a:r>
              <a:rPr lang="en-US" sz="1600" b="1" dirty="0" smtClean="0"/>
              <a:t> * (</a:t>
            </a:r>
            <a:r>
              <a:rPr lang="en-US" sz="1600" b="1" dirty="0" err="1" smtClean="0"/>
              <a:t>RTSPPp,i</a:t>
            </a:r>
            <a:r>
              <a:rPr lang="en-US" sz="1600" b="1" dirty="0" smtClean="0"/>
              <a:t> - RTRSVPOR)</a:t>
            </a:r>
          </a:p>
          <a:p>
            <a:endParaRPr lang="en-US" sz="1400" dirty="0" smtClean="0"/>
          </a:p>
          <a:p>
            <a:pPr marL="0" indent="0">
              <a:buNone/>
            </a:pPr>
            <a:r>
              <a:rPr lang="en-US" sz="1600" b="1" dirty="0" smtClean="0"/>
              <a:t>(b) For RRS Service, if applicable:</a:t>
            </a:r>
          </a:p>
          <a:p>
            <a:pPr marL="0" indent="0">
              <a:buNone/>
            </a:pPr>
            <a:r>
              <a:rPr lang="en-US" sz="1600" b="1" dirty="0" smtClean="0"/>
              <a:t>	RTAURRAMT q </a:t>
            </a:r>
            <a:r>
              <a:rPr lang="en-US" sz="1600" b="1" dirty="0" err="1" smtClean="0"/>
              <a:t>r,p,i</a:t>
            </a:r>
            <a:r>
              <a:rPr lang="en-US" sz="1600" b="1" dirty="0" smtClean="0"/>
              <a:t> = (-1) * 1/4 * RTAURRR q, </a:t>
            </a:r>
            <a:r>
              <a:rPr lang="en-US" sz="1600" b="1" dirty="0" err="1" smtClean="0"/>
              <a:t>r,p</a:t>
            </a:r>
            <a:r>
              <a:rPr lang="en-US" sz="1600" b="1" dirty="0" smtClean="0"/>
              <a:t> * (</a:t>
            </a:r>
            <a:r>
              <a:rPr lang="en-US" sz="1600" b="1" dirty="0" err="1" smtClean="0"/>
              <a:t>RTSPPp,i</a:t>
            </a:r>
            <a:r>
              <a:rPr lang="en-US" sz="1600" b="1" dirty="0" smtClean="0"/>
              <a:t> – RTRSVPOR)</a:t>
            </a:r>
          </a:p>
          <a:p>
            <a:endParaRPr lang="en-US" sz="1400" dirty="0" smtClean="0"/>
          </a:p>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4844885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26692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solidFill>
                  <a:prstClr val="black">
                    <a:tint val="75000"/>
                  </a:prstClr>
                </a:solidFill>
              </a:rPr>
              <a:t>Footer text goes here.</a:t>
            </a:r>
            <a:endParaRPr lang="en-US">
              <a:solidFill>
                <a:prstClr val="black">
                  <a:tint val="75000"/>
                </a:prstClr>
              </a:solidFill>
            </a:endParaRP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3999825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r>
              <a:rPr lang="en-US" smtClean="0">
                <a:solidFill>
                  <a:prstClr val="black">
                    <a:tint val="75000"/>
                  </a:prstClr>
                </a:solidFill>
              </a:rPr>
              <a:t>Footer text goes here.</a:t>
            </a:r>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281930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solidFill>
                  <a:prstClr val="black">
                    <a:tint val="75000"/>
                  </a:prstClr>
                </a:solidFill>
              </a:rPr>
              <a:t>Footer text goes here.</a:t>
            </a:r>
            <a:endParaRPr lang="en-US" dirty="0">
              <a:solidFill>
                <a:prstClr val="black">
                  <a:tint val="75000"/>
                </a:prstClr>
              </a:solidFill>
            </a:endParaRPr>
          </a:p>
        </p:txBody>
      </p:sp>
      <p:sp>
        <p:nvSpPr>
          <p:cNvPr id="4" name="Slide Number Placeholder 3"/>
          <p:cNvSpPr>
            <a:spLocks noGrp="1"/>
          </p:cNvSpPr>
          <p:nvPr>
            <p:ph type="sldNum" sz="quarter" idx="11"/>
          </p:nvPr>
        </p:nvSpPr>
        <p:spPr/>
        <p:txBody>
          <a:body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6389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7085" y="2876278"/>
            <a:ext cx="3810115" cy="1105445"/>
          </a:xfrm>
          <a:prstGeom prst="rect">
            <a:avLst/>
          </a:prstGeom>
        </p:spPr>
      </p:pic>
    </p:spTree>
    <p:extLst>
      <p:ext uri="{BB962C8B-B14F-4D97-AF65-F5344CB8AC3E}">
        <p14:creationId xmlns:p14="http://schemas.microsoft.com/office/powerpoint/2010/main" val="3776537112"/>
      </p:ext>
    </p:extLst>
  </p:cSld>
  <p:clrMap bg1="lt1" tx1="dk1" bg2="lt2" tx2="dk2" accent1="accent1" accent2="accent2" accent3="accent3" accent4="accent4" accent5="accent5" accent6="accent6" hlink="hlink" folHlink="folHlink"/>
  <p:sldLayoutIdLst>
    <p:sldLayoutId id="214748366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solidFill>
                  <a:prstClr val="black">
                    <a:tint val="75000"/>
                  </a:prstClr>
                </a:solidFill>
              </a:rPr>
              <a:t>Footer text goes here.</a:t>
            </a:r>
            <a:endParaRPr lang="en-US" dirty="0">
              <a:solidFill>
                <a:prstClr val="black">
                  <a:tint val="75000"/>
                </a:prstClr>
              </a:solidFill>
            </a:endParaRPr>
          </a:p>
        </p:txBody>
      </p:sp>
      <p:cxnSp>
        <p:nvCxnSpPr>
          <p:cNvPr id="7" name="Straight Connector 6"/>
          <p:cNvCxnSpPr/>
          <p:nvPr userDrawn="1"/>
        </p:nvCxnSpPr>
        <p:spPr>
          <a:xfrm>
            <a:off x="101600" y="6477000"/>
            <a:ext cx="792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926080" y="6477001"/>
            <a:ext cx="9144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117600" y="6248400"/>
            <a:ext cx="1575824"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r>
              <a:rPr lang="en-US" sz="1000" b="1" dirty="0">
                <a:solidFill>
                  <a:srgbClr val="5B6770"/>
                </a:solidFill>
              </a:rPr>
              <a:t>PUBLIC</a:t>
            </a: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8803740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334000" y="2105562"/>
            <a:ext cx="5646034" cy="2369880"/>
          </a:xfrm>
          <a:prstGeom prst="rect">
            <a:avLst/>
          </a:prstGeom>
          <a:noFill/>
        </p:spPr>
        <p:txBody>
          <a:bodyPr wrap="square" rtlCol="0">
            <a:spAutoFit/>
          </a:bodyPr>
          <a:lstStyle/>
          <a:p>
            <a:r>
              <a:rPr lang="en-US" sz="2000" b="1" dirty="0" smtClean="0">
                <a:solidFill>
                  <a:srgbClr val="5B6770"/>
                </a:solidFill>
              </a:rPr>
              <a:t>Settlement – Ancillary Services During Insufficiency</a:t>
            </a:r>
            <a:endParaRPr lang="en-US" sz="2000" b="1" dirty="0">
              <a:solidFill>
                <a:srgbClr val="5B6770"/>
              </a:solidFill>
            </a:endParaRPr>
          </a:p>
          <a:p>
            <a:r>
              <a:rPr lang="en-US" dirty="0" smtClean="0">
                <a:solidFill>
                  <a:srgbClr val="5B6770"/>
                </a:solidFill>
              </a:rPr>
              <a:t>QSE Managers Working Group(QMWG)</a:t>
            </a:r>
            <a:endParaRPr lang="en-US" dirty="0">
              <a:solidFill>
                <a:srgbClr val="5B6770"/>
              </a:solidFill>
            </a:endParaRPr>
          </a:p>
          <a:p>
            <a:endParaRPr lang="en-US" dirty="0">
              <a:solidFill>
                <a:srgbClr val="5B6770"/>
              </a:solidFill>
            </a:endParaRPr>
          </a:p>
          <a:p>
            <a:endParaRPr lang="en-US" dirty="0">
              <a:solidFill>
                <a:srgbClr val="5B6770"/>
              </a:solidFill>
            </a:endParaRPr>
          </a:p>
          <a:p>
            <a:r>
              <a:rPr lang="en-US" dirty="0">
                <a:solidFill>
                  <a:srgbClr val="5B6770"/>
                </a:solidFill>
              </a:rPr>
              <a:t>ERCOT</a:t>
            </a:r>
          </a:p>
          <a:p>
            <a:endParaRPr lang="en-US" dirty="0">
              <a:solidFill>
                <a:srgbClr val="5B6770"/>
              </a:solidFill>
            </a:endParaRPr>
          </a:p>
          <a:p>
            <a:r>
              <a:rPr lang="en-US" dirty="0">
                <a:solidFill>
                  <a:srgbClr val="5B6770"/>
                </a:solidFill>
              </a:rPr>
              <a:t>May </a:t>
            </a:r>
            <a:r>
              <a:rPr lang="en-US" dirty="0" smtClean="0">
                <a:solidFill>
                  <a:srgbClr val="5B6770"/>
                </a:solidFill>
              </a:rPr>
              <a:t>14, </a:t>
            </a:r>
            <a:r>
              <a:rPr lang="en-US" dirty="0">
                <a:solidFill>
                  <a:srgbClr val="5B6770"/>
                </a:solidFill>
              </a:rPr>
              <a:t>2018</a:t>
            </a:r>
          </a:p>
        </p:txBody>
      </p:sp>
    </p:spTree>
    <p:extLst>
      <p:ext uri="{BB962C8B-B14F-4D97-AF65-F5344CB8AC3E}">
        <p14:creationId xmlns:p14="http://schemas.microsoft.com/office/powerpoint/2010/main" val="29429209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50000"/>
              </a:lnSpc>
            </a:pPr>
            <a:r>
              <a:rPr lang="en-US" dirty="0" smtClean="0"/>
              <a:t>Insufficient AS Offers in DAM</a:t>
            </a:r>
            <a:endParaRPr lang="en-US" dirty="0">
              <a:solidFill>
                <a:schemeClr val="tx2"/>
              </a:solidFill>
            </a:endParaRPr>
          </a:p>
        </p:txBody>
      </p:sp>
      <p:sp>
        <p:nvSpPr>
          <p:cNvPr id="3" name="Content Placeholder 2"/>
          <p:cNvSpPr>
            <a:spLocks noGrp="1"/>
          </p:cNvSpPr>
          <p:nvPr>
            <p:ph idx="1"/>
          </p:nvPr>
        </p:nvSpPr>
        <p:spPr>
          <a:xfrm>
            <a:off x="1790700" y="838200"/>
            <a:ext cx="8534400" cy="5257800"/>
          </a:xfrm>
        </p:spPr>
        <p:txBody>
          <a:bodyPr/>
          <a:lstStyle/>
          <a:p>
            <a:pPr lvl="1"/>
            <a:r>
              <a:rPr lang="en-US" sz="1600" dirty="0"/>
              <a:t>IF this happened (not enough offers), what is ERCOT’s Ancillary Service procurement process?</a:t>
            </a:r>
          </a:p>
          <a:p>
            <a:pPr marL="914400" lvl="2" indent="0">
              <a:buNone/>
            </a:pPr>
            <a:endParaRPr lang="en-US" sz="1200" dirty="0"/>
          </a:p>
          <a:p>
            <a:pPr marL="914400" lvl="2" indent="0">
              <a:buNone/>
            </a:pPr>
            <a:r>
              <a:rPr lang="en-US" sz="1400" dirty="0"/>
              <a:t>4.5.2 Ancillary Service Insufficiency</a:t>
            </a:r>
          </a:p>
          <a:p>
            <a:pPr marL="914400" lvl="2" indent="0">
              <a:buNone/>
            </a:pPr>
            <a:r>
              <a:rPr lang="en-US" sz="1400" dirty="0"/>
              <a:t>(2) ERCOT shall procure the difference in capacity between the Day-Ahead Ancillary Service Plan and the DAM-reduced Ancillary Service Plan amounts using the </a:t>
            </a:r>
          </a:p>
          <a:p>
            <a:pPr marL="914400" lvl="2" indent="0">
              <a:buNone/>
            </a:pPr>
            <a:r>
              <a:rPr lang="en-US" sz="1400" b="1" dirty="0"/>
              <a:t>1. </a:t>
            </a:r>
            <a:r>
              <a:rPr lang="en-US" sz="1400" dirty="0"/>
              <a:t>Supplemental Ancillary Service Market (SASM) process in accordance with Section 6.4.9.2.2, SASM Clearing Process.</a:t>
            </a:r>
          </a:p>
          <a:p>
            <a:pPr marL="1257300" lvl="2" indent="-342900">
              <a:buAutoNum type="arabicPeriod"/>
            </a:pPr>
            <a:endParaRPr lang="en-US" sz="1400" dirty="0"/>
          </a:p>
          <a:p>
            <a:pPr marL="914400" lvl="2" indent="0">
              <a:buNone/>
            </a:pPr>
            <a:r>
              <a:rPr lang="en-US" sz="1400" b="1" dirty="0"/>
              <a:t>2</a:t>
            </a:r>
            <a:r>
              <a:rPr lang="en-US" sz="1400" dirty="0"/>
              <a:t>. If the SASM process is insufficient, then ERCOT may acquire the insufficient amount of Ancillary Services from Hourly Reliability Unit Commitment (HRUC) Resources that are qualified to provide the needed Ancillary Service.</a:t>
            </a:r>
          </a:p>
          <a:p>
            <a:pPr marL="914400" lvl="2" indent="0">
              <a:buNone/>
            </a:pPr>
            <a:endParaRPr lang="en-US" sz="1400" dirty="0"/>
          </a:p>
          <a:p>
            <a:pPr marL="914400" lvl="2" indent="0">
              <a:buNone/>
            </a:pPr>
            <a:r>
              <a:rPr lang="en-US" sz="1400" b="1" dirty="0"/>
              <a:t>3</a:t>
            </a:r>
            <a:r>
              <a:rPr lang="en-US" sz="1400" dirty="0"/>
              <a:t>. ERCOT may also issue a Watch and procure Ancillary Services in accordance with Section 6.5.9.3.3.    </a:t>
            </a:r>
          </a:p>
          <a:p>
            <a:pPr marL="914400" lvl="2" indent="0">
              <a:buNone/>
            </a:pPr>
            <a:endParaRPr lang="en-US" sz="1400" dirty="0"/>
          </a:p>
          <a:p>
            <a:pPr marL="914400" lvl="2" indent="0">
              <a:buNone/>
            </a:pPr>
            <a:r>
              <a:rPr lang="en-US" sz="1400" dirty="0"/>
              <a:t> 6.5.9.3.3 Watch</a:t>
            </a:r>
          </a:p>
          <a:p>
            <a:pPr marL="914400" lvl="2" indent="0">
              <a:buNone/>
            </a:pPr>
            <a:r>
              <a:rPr lang="en-US" sz="1400" dirty="0"/>
              <a:t>(c) If the insufficiency arose due to insufficient Ancillary Service Offers received in the DAM or ERCOT needs to increase the Ancillary Service requirements after DAM clearing, ERCOT may assign the insufficient amounts of Ancillary Service(s) to QSEs with planned On-Line Resources qualified to provide the insufficient Ancillary Service(s), even if there are no existing Ancillary Service Offers for those QSEs’ Resources.       </a:t>
            </a:r>
          </a:p>
          <a:p>
            <a:pPr marL="914400" lvl="2" indent="0">
              <a:buNone/>
            </a:pPr>
            <a:r>
              <a:rPr lang="en-US" sz="1400" dirty="0"/>
              <a:t> </a:t>
            </a:r>
          </a:p>
          <a:p>
            <a:pPr marL="914400" lvl="2" indent="0">
              <a:buNone/>
            </a:pPr>
            <a:endParaRPr lang="en-US" sz="1400" dirty="0"/>
          </a:p>
          <a:p>
            <a:endParaRPr lang="en-US" sz="1400"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2</a:t>
            </a:fld>
            <a:endParaRPr lang="en-US">
              <a:solidFill>
                <a:prstClr val="black">
                  <a:tint val="75000"/>
                </a:prstClr>
              </a:solidFill>
            </a:endParaRPr>
          </a:p>
        </p:txBody>
      </p:sp>
      <p:sp>
        <p:nvSpPr>
          <p:cNvPr id="5" name="Rectangle 2"/>
          <p:cNvSpPr>
            <a:spLocks noChangeArrowheads="1"/>
          </p:cNvSpPr>
          <p:nvPr/>
        </p:nvSpPr>
        <p:spPr bwMode="auto">
          <a:xfrm>
            <a:off x="1524001"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7" name="Rectangle 4"/>
          <p:cNvSpPr>
            <a:spLocks noChangeArrowheads="1"/>
          </p:cNvSpPr>
          <p:nvPr/>
        </p:nvSpPr>
        <p:spPr bwMode="auto">
          <a:xfrm>
            <a:off x="3657601" y="5011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Tree>
    <p:extLst>
      <p:ext uri="{BB962C8B-B14F-4D97-AF65-F5344CB8AC3E}">
        <p14:creationId xmlns:p14="http://schemas.microsoft.com/office/powerpoint/2010/main" val="13254302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50000"/>
              </a:lnSpc>
            </a:pPr>
            <a:r>
              <a:rPr lang="en-US" dirty="0" smtClean="0"/>
              <a:t>Insufficient AS Offers in DAM – Step 1 SASM</a:t>
            </a:r>
            <a:endParaRPr lang="en-US" dirty="0">
              <a:solidFill>
                <a:schemeClr val="tx2"/>
              </a:solidFill>
            </a:endParaRPr>
          </a:p>
        </p:txBody>
      </p:sp>
      <p:sp>
        <p:nvSpPr>
          <p:cNvPr id="3" name="Content Placeholder 2"/>
          <p:cNvSpPr>
            <a:spLocks noGrp="1"/>
          </p:cNvSpPr>
          <p:nvPr>
            <p:ph idx="1"/>
          </p:nvPr>
        </p:nvSpPr>
        <p:spPr>
          <a:xfrm>
            <a:off x="1790700" y="838200"/>
            <a:ext cx="8534400" cy="5257800"/>
          </a:xfrm>
        </p:spPr>
        <p:txBody>
          <a:bodyPr/>
          <a:lstStyle/>
          <a:p>
            <a:pPr marL="914400" lvl="2" indent="0">
              <a:buNone/>
            </a:pPr>
            <a:endParaRPr lang="en-US" sz="1200" dirty="0"/>
          </a:p>
          <a:p>
            <a:pPr marL="514350" lvl="1" indent="0">
              <a:buNone/>
            </a:pPr>
            <a:r>
              <a:rPr lang="en-US" sz="1600" dirty="0"/>
              <a:t>4.5.2 Ancillary Service Insufficiency</a:t>
            </a:r>
          </a:p>
          <a:p>
            <a:pPr marL="514350" lvl="1" indent="0">
              <a:buNone/>
            </a:pPr>
            <a:r>
              <a:rPr lang="en-US" sz="1600" dirty="0"/>
              <a:t>(2) ERCOT shall procure the difference in capacity between the Day-Ahead Ancillary Service Plan and the DAM-reduced Ancillary Service Plan amounts using </a:t>
            </a:r>
            <a:r>
              <a:rPr lang="en-US" sz="1600" dirty="0" smtClean="0"/>
              <a:t>the: </a:t>
            </a:r>
            <a:endParaRPr lang="en-US" sz="1600" dirty="0"/>
          </a:p>
          <a:p>
            <a:pPr marL="514350" lvl="1" indent="0">
              <a:buNone/>
            </a:pPr>
            <a:endParaRPr lang="en-US" sz="1600" b="1" dirty="0" smtClean="0"/>
          </a:p>
          <a:p>
            <a:pPr marL="514350" lvl="1" indent="0">
              <a:buNone/>
            </a:pPr>
            <a:r>
              <a:rPr lang="en-US" sz="1600" b="1" dirty="0" smtClean="0"/>
              <a:t>1</a:t>
            </a:r>
            <a:r>
              <a:rPr lang="en-US" sz="1600" b="1" dirty="0"/>
              <a:t>. </a:t>
            </a:r>
            <a:r>
              <a:rPr lang="en-US" sz="1600" dirty="0"/>
              <a:t>Supplemental Ancillary Service Market (SASM) process in accordance with Section 6.4.9.2.2, SASM Clearing Process.</a:t>
            </a:r>
          </a:p>
          <a:p>
            <a:pPr marL="514350" lvl="1" indent="0">
              <a:buNone/>
            </a:pPr>
            <a:endParaRPr lang="en-US" sz="1600" dirty="0"/>
          </a:p>
          <a:p>
            <a:pPr lvl="1"/>
            <a:r>
              <a:rPr lang="en-US" sz="1600" dirty="0" smtClean="0"/>
              <a:t>SASM awards are paid the SASM MCPC</a:t>
            </a:r>
          </a:p>
          <a:p>
            <a:pPr lvl="1"/>
            <a:r>
              <a:rPr lang="en-US" sz="1600" dirty="0" smtClean="0"/>
              <a:t>SASM award will be included in the AS Responsibility check and flow to AS Imbalance calculation (</a:t>
            </a:r>
            <a:r>
              <a:rPr lang="en-US" sz="1600" dirty="0" err="1" smtClean="0"/>
              <a:t>clawback</a:t>
            </a:r>
            <a:r>
              <a:rPr lang="en-US" sz="1600" dirty="0" smtClean="0"/>
              <a:t> of adders from online capacity)</a:t>
            </a: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3</a:t>
            </a:fld>
            <a:endParaRPr lang="en-US">
              <a:solidFill>
                <a:prstClr val="black">
                  <a:tint val="75000"/>
                </a:prstClr>
              </a:solidFill>
            </a:endParaRPr>
          </a:p>
        </p:txBody>
      </p:sp>
      <p:sp>
        <p:nvSpPr>
          <p:cNvPr id="5" name="Rectangle 2"/>
          <p:cNvSpPr>
            <a:spLocks noChangeArrowheads="1"/>
          </p:cNvSpPr>
          <p:nvPr/>
        </p:nvSpPr>
        <p:spPr bwMode="auto">
          <a:xfrm>
            <a:off x="1524001"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7" name="Rectangle 4"/>
          <p:cNvSpPr>
            <a:spLocks noChangeArrowheads="1"/>
          </p:cNvSpPr>
          <p:nvPr/>
        </p:nvSpPr>
        <p:spPr bwMode="auto">
          <a:xfrm>
            <a:off x="3657601" y="5011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Tree>
    <p:extLst>
      <p:ext uri="{BB962C8B-B14F-4D97-AF65-F5344CB8AC3E}">
        <p14:creationId xmlns:p14="http://schemas.microsoft.com/office/powerpoint/2010/main" val="30617699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50000"/>
              </a:lnSpc>
            </a:pPr>
            <a:r>
              <a:rPr lang="en-US" dirty="0" smtClean="0"/>
              <a:t>Insufficient AS Offers in DAM – Step 2 RUC</a:t>
            </a:r>
            <a:endParaRPr lang="en-US" dirty="0">
              <a:solidFill>
                <a:schemeClr val="tx2"/>
              </a:solidFill>
            </a:endParaRPr>
          </a:p>
        </p:txBody>
      </p:sp>
      <p:sp>
        <p:nvSpPr>
          <p:cNvPr id="3" name="Content Placeholder 2"/>
          <p:cNvSpPr>
            <a:spLocks noGrp="1"/>
          </p:cNvSpPr>
          <p:nvPr>
            <p:ph idx="1"/>
          </p:nvPr>
        </p:nvSpPr>
        <p:spPr>
          <a:xfrm>
            <a:off x="1790700" y="838200"/>
            <a:ext cx="8534400" cy="5257800"/>
          </a:xfrm>
        </p:spPr>
        <p:txBody>
          <a:bodyPr/>
          <a:lstStyle/>
          <a:p>
            <a:pPr marL="914400" lvl="2" indent="0">
              <a:buNone/>
            </a:pPr>
            <a:endParaRPr lang="en-US" sz="1200" dirty="0"/>
          </a:p>
          <a:p>
            <a:pPr marL="914400" lvl="2" indent="0">
              <a:buNone/>
            </a:pPr>
            <a:endParaRPr lang="en-US" sz="1600" dirty="0"/>
          </a:p>
          <a:p>
            <a:pPr marL="914400" lvl="2" indent="0">
              <a:buNone/>
            </a:pPr>
            <a:r>
              <a:rPr lang="en-US" sz="1600" dirty="0"/>
              <a:t>2. If the SASM process is insufficient, then ERCOT may acquire the insufficient amount of Ancillary Services from Hourly Reliability Unit Commitment (HRUC) Resources that are qualified to provide the needed Ancillary Service.</a:t>
            </a:r>
          </a:p>
          <a:p>
            <a:pPr marL="914400" lvl="2" indent="0">
              <a:buNone/>
            </a:pPr>
            <a:endParaRPr lang="en-US" sz="1600" dirty="0"/>
          </a:p>
          <a:p>
            <a:pPr lvl="1"/>
            <a:r>
              <a:rPr lang="en-US" sz="1600" dirty="0" smtClean="0"/>
              <a:t>A Unit </a:t>
            </a:r>
            <a:r>
              <a:rPr lang="en-US" sz="1600" dirty="0" err="1" smtClean="0"/>
              <a:t>RUC’d</a:t>
            </a:r>
            <a:r>
              <a:rPr lang="en-US" sz="1600" dirty="0" smtClean="0"/>
              <a:t> for AS  that does not opt out will go through RUC settlement.</a:t>
            </a:r>
            <a:endParaRPr lang="en-US" sz="1600" dirty="0"/>
          </a:p>
          <a:p>
            <a:pPr lvl="1"/>
            <a:r>
              <a:rPr lang="en-US" sz="1600" dirty="0" smtClean="0"/>
              <a:t>A Unit </a:t>
            </a:r>
            <a:r>
              <a:rPr lang="en-US" sz="1600" dirty="0" err="1" smtClean="0"/>
              <a:t>RUC’d</a:t>
            </a:r>
            <a:r>
              <a:rPr lang="en-US" sz="1600" dirty="0" smtClean="0"/>
              <a:t> for AS that Opt Out of RUC settlement will </a:t>
            </a:r>
            <a:r>
              <a:rPr lang="en-US" sz="1600" dirty="0"/>
              <a:t>be included in the AS Responsibility check and flow to AS Imbalance calculation (</a:t>
            </a:r>
            <a:r>
              <a:rPr lang="en-US" sz="1600" dirty="0" err="1"/>
              <a:t>clawback</a:t>
            </a:r>
            <a:r>
              <a:rPr lang="en-US" sz="1600" dirty="0"/>
              <a:t> of adders from online capacity</a:t>
            </a:r>
            <a:r>
              <a:rPr lang="en-US" sz="1600" dirty="0" smtClean="0"/>
              <a:t>)</a:t>
            </a:r>
          </a:p>
          <a:p>
            <a:pPr lvl="1"/>
            <a:r>
              <a:rPr lang="en-US" sz="1600" dirty="0" smtClean="0"/>
              <a:t>However, there is a separate settlement for RUC AS awards to receive the ORDC and RT Deployment price adder</a:t>
            </a:r>
          </a:p>
          <a:p>
            <a:pPr lvl="2"/>
            <a:r>
              <a:rPr lang="en-US" sz="1400" dirty="0"/>
              <a:t>6.7.5	Real-Time Ancillary Service Imbalance Payment or </a:t>
            </a:r>
            <a:r>
              <a:rPr lang="en-US" sz="1400" dirty="0" smtClean="0"/>
              <a:t>Charge (8)</a:t>
            </a:r>
            <a:endParaRPr lang="en-US" sz="1400" dirty="0"/>
          </a:p>
          <a:p>
            <a:pPr marL="914400" lvl="2" indent="0">
              <a:buNone/>
            </a:pPr>
            <a:endParaRPr lang="en-US" sz="1400" dirty="0"/>
          </a:p>
          <a:p>
            <a:endParaRPr lang="en-US" sz="1400"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4</a:t>
            </a:fld>
            <a:endParaRPr lang="en-US">
              <a:solidFill>
                <a:prstClr val="black">
                  <a:tint val="75000"/>
                </a:prstClr>
              </a:solidFill>
            </a:endParaRPr>
          </a:p>
        </p:txBody>
      </p:sp>
      <p:sp>
        <p:nvSpPr>
          <p:cNvPr id="5" name="Rectangle 2"/>
          <p:cNvSpPr>
            <a:spLocks noChangeArrowheads="1"/>
          </p:cNvSpPr>
          <p:nvPr/>
        </p:nvSpPr>
        <p:spPr bwMode="auto">
          <a:xfrm>
            <a:off x="1524001"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7" name="Rectangle 4"/>
          <p:cNvSpPr>
            <a:spLocks noChangeArrowheads="1"/>
          </p:cNvSpPr>
          <p:nvPr/>
        </p:nvSpPr>
        <p:spPr bwMode="auto">
          <a:xfrm>
            <a:off x="3657601" y="5011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Tree>
    <p:extLst>
      <p:ext uri="{BB962C8B-B14F-4D97-AF65-F5344CB8AC3E}">
        <p14:creationId xmlns:p14="http://schemas.microsoft.com/office/powerpoint/2010/main" val="20225811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50000"/>
              </a:lnSpc>
            </a:pPr>
            <a:r>
              <a:rPr lang="en-US" dirty="0" smtClean="0"/>
              <a:t>Insufficient AS Offers in DAM – Step 3 Assignment</a:t>
            </a:r>
            <a:endParaRPr lang="en-US" dirty="0">
              <a:solidFill>
                <a:schemeClr val="tx2"/>
              </a:solidFill>
            </a:endParaRPr>
          </a:p>
        </p:txBody>
      </p:sp>
      <p:sp>
        <p:nvSpPr>
          <p:cNvPr id="3" name="Content Placeholder 2"/>
          <p:cNvSpPr>
            <a:spLocks noGrp="1"/>
          </p:cNvSpPr>
          <p:nvPr>
            <p:ph idx="1"/>
          </p:nvPr>
        </p:nvSpPr>
        <p:spPr>
          <a:xfrm>
            <a:off x="1228840" y="870466"/>
            <a:ext cx="8534400" cy="5257800"/>
          </a:xfrm>
        </p:spPr>
        <p:txBody>
          <a:bodyPr/>
          <a:lstStyle/>
          <a:p>
            <a:pPr marL="914400" lvl="2" indent="0">
              <a:buNone/>
            </a:pPr>
            <a:endParaRPr lang="en-US" sz="1200" dirty="0"/>
          </a:p>
          <a:p>
            <a:pPr marL="914400" lvl="2" indent="0">
              <a:buNone/>
            </a:pPr>
            <a:r>
              <a:rPr lang="en-US" sz="1600" b="1" dirty="0" smtClean="0"/>
              <a:t>3</a:t>
            </a:r>
            <a:r>
              <a:rPr lang="en-US" sz="1600" dirty="0"/>
              <a:t>. ERCOT may also issue a Watch and procure Ancillary Services in accordance with Section 6.5.9.3.3.    </a:t>
            </a:r>
          </a:p>
          <a:p>
            <a:pPr marL="914400" lvl="2" indent="0">
              <a:buNone/>
            </a:pPr>
            <a:endParaRPr lang="en-US" sz="1600" dirty="0"/>
          </a:p>
          <a:p>
            <a:pPr marL="914400" lvl="2" indent="0">
              <a:buNone/>
            </a:pPr>
            <a:r>
              <a:rPr lang="en-US" sz="1600" dirty="0"/>
              <a:t> 6.5.9.3.3 Watch</a:t>
            </a:r>
          </a:p>
          <a:p>
            <a:pPr marL="914400" lvl="2" indent="0">
              <a:buNone/>
            </a:pPr>
            <a:r>
              <a:rPr lang="en-US" sz="1600" dirty="0"/>
              <a:t>(c) If the insufficiency arose due to insufficient Ancillary Service Offers received in the DAM or ERCOT needs to increase the Ancillary Service requirements after DAM clearing, ERCOT may assign the insufficient amounts of Ancillary Service(s) to QSEs with planned On-Line Resources qualified to provide the insufficient Ancillary Service(s), even if there are no existing Ancillary Service Offers for those QSEs’ Resources.       </a:t>
            </a:r>
          </a:p>
          <a:p>
            <a:pPr marL="914400" lvl="2" indent="0">
              <a:buNone/>
            </a:pPr>
            <a:endParaRPr lang="en-US" sz="1600" dirty="0"/>
          </a:p>
          <a:p>
            <a:pPr lvl="1"/>
            <a:r>
              <a:rPr lang="en-US" sz="1600" dirty="0" smtClean="0"/>
              <a:t>A Unit assigned AS does not get paid an AS award</a:t>
            </a:r>
            <a:endParaRPr lang="en-US" sz="1600" dirty="0"/>
          </a:p>
          <a:p>
            <a:pPr lvl="1"/>
            <a:r>
              <a:rPr lang="en-US" sz="1600" dirty="0" smtClean="0"/>
              <a:t>A Unit assigned AS will NOT be </a:t>
            </a:r>
            <a:r>
              <a:rPr lang="en-US" sz="1600" dirty="0"/>
              <a:t>included in the AS Responsibility check </a:t>
            </a:r>
            <a:r>
              <a:rPr lang="en-US" sz="1600" dirty="0" smtClean="0"/>
              <a:t>(NO </a:t>
            </a:r>
            <a:r>
              <a:rPr lang="en-US" sz="1600" dirty="0" err="1" smtClean="0"/>
              <a:t>clawback</a:t>
            </a:r>
            <a:r>
              <a:rPr lang="en-US" sz="1600" dirty="0" smtClean="0"/>
              <a:t> </a:t>
            </a:r>
            <a:r>
              <a:rPr lang="en-US" sz="1600" dirty="0"/>
              <a:t>of adders from online capacity</a:t>
            </a:r>
            <a:r>
              <a:rPr lang="en-US" sz="1600" dirty="0" smtClean="0"/>
              <a:t>)</a:t>
            </a:r>
          </a:p>
          <a:p>
            <a:pPr lvl="1"/>
            <a:r>
              <a:rPr lang="en-US" sz="1600" dirty="0" smtClean="0"/>
              <a:t>Additionally, there is a separate settlement for Units assigned AS that will pay by </a:t>
            </a:r>
            <a:r>
              <a:rPr lang="en-US" sz="1600" b="1" u="sng" dirty="0" smtClean="0"/>
              <a:t>dispute</a:t>
            </a:r>
            <a:r>
              <a:rPr lang="en-US" sz="1600" dirty="0" smtClean="0"/>
              <a:t> to receive RTSPP if dispatched up to HASL</a:t>
            </a:r>
          </a:p>
          <a:p>
            <a:pPr lvl="2"/>
            <a:r>
              <a:rPr lang="en-US" sz="1600" dirty="0"/>
              <a:t>6.7.2	Payments for Ancillary Service Capacity Assigned in Real-Time Operations</a:t>
            </a:r>
          </a:p>
          <a:p>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5</a:t>
            </a:fld>
            <a:endParaRPr lang="en-US">
              <a:solidFill>
                <a:prstClr val="black">
                  <a:tint val="75000"/>
                </a:prstClr>
              </a:solidFill>
            </a:endParaRPr>
          </a:p>
        </p:txBody>
      </p:sp>
      <p:sp>
        <p:nvSpPr>
          <p:cNvPr id="5" name="Rectangle 2"/>
          <p:cNvSpPr>
            <a:spLocks noChangeArrowheads="1"/>
          </p:cNvSpPr>
          <p:nvPr/>
        </p:nvSpPr>
        <p:spPr bwMode="auto">
          <a:xfrm>
            <a:off x="1524001"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7" name="Rectangle 4"/>
          <p:cNvSpPr>
            <a:spLocks noChangeArrowheads="1"/>
          </p:cNvSpPr>
          <p:nvPr/>
        </p:nvSpPr>
        <p:spPr bwMode="auto">
          <a:xfrm>
            <a:off x="3657601" y="5011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Tree>
    <p:extLst>
      <p:ext uri="{BB962C8B-B14F-4D97-AF65-F5344CB8AC3E}">
        <p14:creationId xmlns:p14="http://schemas.microsoft.com/office/powerpoint/2010/main" val="28881120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50000"/>
              </a:lnSpc>
            </a:pPr>
            <a:r>
              <a:rPr lang="en-US" dirty="0" smtClean="0"/>
              <a:t>Insufficient AS Offers in DAM – Step 3 Assignment</a:t>
            </a:r>
            <a:endParaRPr lang="en-US" dirty="0">
              <a:solidFill>
                <a:schemeClr val="tx2"/>
              </a:solidFill>
            </a:endParaRPr>
          </a:p>
        </p:txBody>
      </p:sp>
      <p:sp>
        <p:nvSpPr>
          <p:cNvPr id="3" name="Content Placeholder 2"/>
          <p:cNvSpPr>
            <a:spLocks noGrp="1"/>
          </p:cNvSpPr>
          <p:nvPr>
            <p:ph idx="1"/>
          </p:nvPr>
        </p:nvSpPr>
        <p:spPr>
          <a:xfrm>
            <a:off x="606136" y="878487"/>
            <a:ext cx="9628534" cy="5257800"/>
          </a:xfrm>
        </p:spPr>
        <p:txBody>
          <a:bodyPr/>
          <a:lstStyle/>
          <a:p>
            <a:pPr marL="914400" lvl="2" indent="0">
              <a:buNone/>
            </a:pPr>
            <a:endParaRPr lang="en-US" sz="1200" dirty="0"/>
          </a:p>
          <a:p>
            <a:pPr marL="914400" lvl="2" indent="0">
              <a:buNone/>
            </a:pPr>
            <a:r>
              <a:rPr lang="en-US" sz="1800" b="1" dirty="0"/>
              <a:t>Protocols payment by Dispute only:</a:t>
            </a:r>
          </a:p>
          <a:p>
            <a:pPr marL="914400" lvl="2" indent="0">
              <a:buNone/>
            </a:pPr>
            <a:r>
              <a:rPr lang="en-US" sz="1800" b="1" dirty="0"/>
              <a:t>6.7.2	Payments for Ancillary Service Capacity Assigned in Real-Time Operations</a:t>
            </a:r>
          </a:p>
          <a:p>
            <a:pPr marL="914400" lvl="2" indent="0">
              <a:buNone/>
            </a:pPr>
            <a:endParaRPr lang="en-US" sz="1800" b="1" dirty="0" smtClean="0"/>
          </a:p>
          <a:p>
            <a:pPr marL="914400" lvl="2" indent="0">
              <a:buNone/>
            </a:pPr>
            <a:r>
              <a:rPr lang="en-US" sz="1800" b="1" dirty="0" smtClean="0"/>
              <a:t>Payment if Base Point equals HASL for any SCED interval in a 15 minute interval:</a:t>
            </a:r>
          </a:p>
          <a:p>
            <a:pPr marL="514350" lvl="1" indent="0">
              <a:buNone/>
            </a:pPr>
            <a:r>
              <a:rPr lang="en-US" sz="1800" b="1" dirty="0"/>
              <a:t>	</a:t>
            </a:r>
            <a:endParaRPr lang="en-US" sz="1800" b="1" dirty="0" smtClean="0"/>
          </a:p>
          <a:p>
            <a:pPr marL="514350" lvl="1" indent="0">
              <a:buNone/>
            </a:pPr>
            <a:r>
              <a:rPr lang="en-US" sz="1800" b="1" dirty="0"/>
              <a:t>	</a:t>
            </a:r>
            <a:r>
              <a:rPr lang="en-US" sz="1800" b="1" dirty="0" smtClean="0"/>
              <a:t>Regulation UP MW x (RTSPP – Online Price Adder)</a:t>
            </a:r>
          </a:p>
          <a:p>
            <a:pPr marL="514350" lvl="1" indent="0">
              <a:buNone/>
            </a:pPr>
            <a:r>
              <a:rPr lang="en-US" sz="1800" b="1" dirty="0"/>
              <a:t>	</a:t>
            </a:r>
            <a:r>
              <a:rPr lang="en-US" sz="1800" b="1" dirty="0" smtClean="0"/>
              <a:t>**need correction here to remove RT Deployment price adder</a:t>
            </a:r>
          </a:p>
          <a:p>
            <a:pPr marL="514350" lvl="1" indent="0">
              <a:buNone/>
            </a:pPr>
            <a:r>
              <a:rPr lang="en-US" sz="1800" b="1" dirty="0" smtClean="0"/>
              <a:t>	</a:t>
            </a:r>
          </a:p>
          <a:p>
            <a:pPr marL="914400" lvl="2" indent="0">
              <a:buNone/>
            </a:pPr>
            <a:r>
              <a:rPr lang="en-US" sz="1800" b="1" dirty="0" smtClean="0"/>
              <a:t>Responsive Reserve MW </a:t>
            </a:r>
            <a:r>
              <a:rPr lang="en-US" sz="1800" b="1" dirty="0"/>
              <a:t>x (RTSPP – Online Price Adder)</a:t>
            </a:r>
          </a:p>
          <a:p>
            <a:pPr marL="514350" lvl="1" indent="0">
              <a:buNone/>
            </a:pPr>
            <a:r>
              <a:rPr lang="en-US" sz="1800" b="1" dirty="0"/>
              <a:t>	**need correction here to </a:t>
            </a:r>
            <a:r>
              <a:rPr lang="en-US" sz="1800" b="1" dirty="0" smtClean="0"/>
              <a:t>remove </a:t>
            </a:r>
            <a:r>
              <a:rPr lang="en-US" sz="1800" b="1" dirty="0"/>
              <a:t>RT Deployment price </a:t>
            </a:r>
            <a:r>
              <a:rPr lang="en-US" sz="1800" b="1" dirty="0" smtClean="0"/>
              <a:t>adder</a:t>
            </a:r>
            <a:endParaRPr lang="en-US" sz="1800" b="1" dirty="0"/>
          </a:p>
          <a:p>
            <a:pPr marL="514350" lvl="1" indent="0">
              <a:buNone/>
            </a:pPr>
            <a:endParaRPr lang="en-US" sz="1800" b="1" dirty="0"/>
          </a:p>
          <a:p>
            <a:pPr marL="514350" lvl="1" indent="0">
              <a:buNone/>
            </a:pPr>
            <a:r>
              <a:rPr lang="en-US" sz="1800" b="1" dirty="0" smtClean="0"/>
              <a:t>**The AS Imbalance calculation will pay the ORDC and the RT Deployment price adder if not removed here it would be duplicate payment</a:t>
            </a:r>
            <a:r>
              <a:rPr lang="en-US" sz="1800" b="1" dirty="0" smtClean="0"/>
              <a:t>. </a:t>
            </a:r>
            <a:r>
              <a:rPr lang="en-US" sz="1800" b="1" smtClean="0"/>
              <a:t>Future NPRR.</a:t>
            </a:r>
            <a:endParaRPr lang="en-US" sz="1800" b="1" dirty="0"/>
          </a:p>
          <a:p>
            <a:pPr marL="514350" lvl="1" indent="0">
              <a:buNone/>
            </a:pPr>
            <a:endParaRPr lang="en-US" sz="1800" b="1"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6</a:t>
            </a:fld>
            <a:endParaRPr lang="en-US">
              <a:solidFill>
                <a:prstClr val="black">
                  <a:tint val="75000"/>
                </a:prstClr>
              </a:solidFill>
            </a:endParaRPr>
          </a:p>
        </p:txBody>
      </p:sp>
      <p:sp>
        <p:nvSpPr>
          <p:cNvPr id="5" name="Rectangle 2"/>
          <p:cNvSpPr>
            <a:spLocks noChangeArrowheads="1"/>
          </p:cNvSpPr>
          <p:nvPr/>
        </p:nvSpPr>
        <p:spPr bwMode="auto">
          <a:xfrm>
            <a:off x="1524001"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7" name="Rectangle 4"/>
          <p:cNvSpPr>
            <a:spLocks noChangeArrowheads="1"/>
          </p:cNvSpPr>
          <p:nvPr/>
        </p:nvSpPr>
        <p:spPr bwMode="auto">
          <a:xfrm>
            <a:off x="3657601" y="5011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Tree>
    <p:extLst>
      <p:ext uri="{BB962C8B-B14F-4D97-AF65-F5344CB8AC3E}">
        <p14:creationId xmlns:p14="http://schemas.microsoft.com/office/powerpoint/2010/main" val="250403382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1367</TotalTime>
  <Words>437</Words>
  <Application>Microsoft Office PowerPoint</Application>
  <PresentationFormat>Widescreen</PresentationFormat>
  <Paragraphs>79</Paragraphs>
  <Slides>6</Slides>
  <Notes>5</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6</vt:i4>
      </vt:variant>
    </vt:vector>
  </HeadingPairs>
  <TitlesOfParts>
    <vt:vector size="10" baseType="lpstr">
      <vt:lpstr>Arial</vt:lpstr>
      <vt:lpstr>Calibri</vt:lpstr>
      <vt:lpstr>1_Custom Design</vt:lpstr>
      <vt:lpstr>Office Theme</vt:lpstr>
      <vt:lpstr>PowerPoint Presentation</vt:lpstr>
      <vt:lpstr>Insufficient AS Offers in DAM</vt:lpstr>
      <vt:lpstr>Insufficient AS Offers in DAM – Step 1 SASM</vt:lpstr>
      <vt:lpstr>Insufficient AS Offers in DAM – Step 2 RUC</vt:lpstr>
      <vt:lpstr>Insufficient AS Offers in DAM – Step 3 Assignment</vt:lpstr>
      <vt:lpstr>Insufficient AS Offers in DAM – Step 3 Assignment</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ps</dc:creator>
  <cp:lastModifiedBy>ps</cp:lastModifiedBy>
  <cp:revision>10</cp:revision>
  <dcterms:created xsi:type="dcterms:W3CDTF">2018-05-09T21:24:59Z</dcterms:created>
  <dcterms:modified xsi:type="dcterms:W3CDTF">2018-05-11T16:46:20Z</dcterms:modified>
</cp:coreProperties>
</file>