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30"/>
  </p:notesMasterIdLst>
  <p:handoutMasterIdLst>
    <p:handoutMasterId r:id="rId31"/>
  </p:handoutMasterIdLst>
  <p:sldIdLst>
    <p:sldId id="260" r:id="rId7"/>
    <p:sldId id="265" r:id="rId8"/>
    <p:sldId id="291" r:id="rId9"/>
    <p:sldId id="263" r:id="rId10"/>
    <p:sldId id="266" r:id="rId11"/>
    <p:sldId id="267" r:id="rId12"/>
    <p:sldId id="269" r:id="rId13"/>
    <p:sldId id="268" r:id="rId14"/>
    <p:sldId id="277" r:id="rId15"/>
    <p:sldId id="278" r:id="rId16"/>
    <p:sldId id="275" r:id="rId17"/>
    <p:sldId id="276" r:id="rId18"/>
    <p:sldId id="286" r:id="rId19"/>
    <p:sldId id="287" r:id="rId20"/>
    <p:sldId id="288" r:id="rId21"/>
    <p:sldId id="289" r:id="rId22"/>
    <p:sldId id="279" r:id="rId23"/>
    <p:sldId id="281" r:id="rId24"/>
    <p:sldId id="290" r:id="rId25"/>
    <p:sldId id="292" r:id="rId26"/>
    <p:sldId id="293" r:id="rId27"/>
    <p:sldId id="294" r:id="rId28"/>
    <p:sldId id="285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 Giarratano" initials="AMG" lastIdx="2" clrIdx="0">
    <p:extLst>
      <p:ext uri="{19B8F6BF-5375-455C-9EA6-DF929625EA0E}">
        <p15:presenceInfo xmlns:p15="http://schemas.microsoft.com/office/powerpoint/2012/main" userId="Alex Giarratan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669" autoAdjust="0"/>
  </p:normalViewPr>
  <p:slideViewPr>
    <p:cSldViewPr showGuides="1">
      <p:cViewPr varScale="1">
        <p:scale>
          <a:sx n="88" d="100"/>
          <a:sy n="88" d="100"/>
        </p:scale>
        <p:origin x="219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data from timestamps…</a:t>
            </a:r>
          </a:p>
          <a:p>
            <a:endParaRPr lang="en-US" dirty="0" smtClean="0"/>
          </a:p>
          <a:p>
            <a:r>
              <a:rPr lang="en-US" dirty="0" smtClean="0"/>
              <a:t>Timestamp                   Load Ramp   IRR Ramp</a:t>
            </a:r>
          </a:p>
          <a:p>
            <a:r>
              <a:rPr lang="en-US" dirty="0" smtClean="0"/>
              <a:t>02-May-15 11:35:00         106     </a:t>
            </a:r>
            <a:r>
              <a:rPr lang="en-US" baseline="0" dirty="0" smtClean="0"/>
              <a:t>           166</a:t>
            </a:r>
            <a:endParaRPr lang="en-US" dirty="0" smtClean="0"/>
          </a:p>
          <a:p>
            <a:r>
              <a:rPr lang="en-US" dirty="0" smtClean="0"/>
              <a:t>01-May-15 11:55:00         104                19</a:t>
            </a:r>
          </a:p>
          <a:p>
            <a:r>
              <a:rPr lang="en-US" dirty="0" smtClean="0"/>
              <a:t>04-Apr-17 06:50:00          130               -39</a:t>
            </a:r>
          </a:p>
          <a:p>
            <a:r>
              <a:rPr lang="en-US" dirty="0" smtClean="0"/>
              <a:t>02-May-15 00:50:00      </a:t>
            </a:r>
            <a:r>
              <a:rPr lang="en-US" baseline="0" dirty="0" smtClean="0"/>
              <a:t> </a:t>
            </a:r>
            <a:r>
              <a:rPr lang="en-US" dirty="0" smtClean="0"/>
              <a:t> -132              -41</a:t>
            </a:r>
          </a:p>
          <a:p>
            <a:r>
              <a:rPr lang="en-US" dirty="0" smtClean="0"/>
              <a:t>23-Apr-17 00:35:00         -63                -129</a:t>
            </a:r>
          </a:p>
          <a:p>
            <a:r>
              <a:rPr lang="en-US" dirty="0" smtClean="0"/>
              <a:t>30-Apr-17 23:20:00         -316             </a:t>
            </a:r>
            <a:r>
              <a:rPr lang="en-US" baseline="0" dirty="0" smtClean="0"/>
              <a:t> </a:t>
            </a:r>
            <a:r>
              <a:rPr lang="en-US" dirty="0" smtClean="0"/>
              <a:t>  69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49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52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New Approach for Identifying Regulation Requirements </a:t>
            </a:r>
            <a:r>
              <a:rPr lang="en-US" b="1" dirty="0" smtClean="0"/>
              <a:t>&amp; </a:t>
            </a:r>
            <a:r>
              <a:rPr lang="en-US" b="1" dirty="0" smtClean="0"/>
              <a:t>a Proposal for Running SCED More Often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QMWG</a:t>
            </a:r>
            <a:r>
              <a:rPr lang="en-US" dirty="0"/>
              <a:t> </a:t>
            </a:r>
            <a:r>
              <a:rPr lang="en-US" dirty="0" smtClean="0"/>
              <a:t>| May 14</a:t>
            </a:r>
            <a:r>
              <a:rPr lang="en-US" baseline="30000" dirty="0" smtClean="0"/>
              <a:t>th</a:t>
            </a:r>
            <a:r>
              <a:rPr lang="en-US" dirty="0" smtClean="0"/>
              <a:t>, 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Regulation-Down Purchasing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629400" y="4419600"/>
            <a:ext cx="1828800" cy="938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100" dirty="0" smtClean="0"/>
              <a:t>Purchasing more Regulation-Down in intervals that were more frequently exhausted, and vice </a:t>
            </a:r>
            <a:r>
              <a:rPr lang="en-US" sz="1100" dirty="0" err="1" smtClean="0"/>
              <a:t>versa.C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80387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Regulation-Up Purchasing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611461" y="914404"/>
          <a:ext cx="7921078" cy="5181592"/>
        </p:xfrm>
        <a:graphic>
          <a:graphicData uri="http://schemas.openxmlformats.org/drawingml/2006/table">
            <a:tbl>
              <a:tblPr/>
              <a:tblGrid>
                <a:gridCol w="316337"/>
                <a:gridCol w="31633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</a:tblGrid>
              <a:tr h="199292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292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292"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 Ending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0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ACD7E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A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B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4CC7D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1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3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D7E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3C2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1C2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3C27B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4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57F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A7B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4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1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6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276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4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0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DB80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E883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7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D81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67F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5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37F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5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9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B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8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D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CC7D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5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1C2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A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1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CC7D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4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A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883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9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182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4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880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B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E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4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A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B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D880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A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DC8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21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Regulation-Down Purchasing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11461" y="914404"/>
          <a:ext cx="7921078" cy="5181592"/>
        </p:xfrm>
        <a:graphic>
          <a:graphicData uri="http://schemas.openxmlformats.org/drawingml/2006/table">
            <a:tbl>
              <a:tblPr/>
              <a:tblGrid>
                <a:gridCol w="316337"/>
                <a:gridCol w="31633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</a:tblGrid>
              <a:tr h="19929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292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292"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 Ending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6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DE81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1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9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4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AC47C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F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5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C47C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DE81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1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F76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F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7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2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3C2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D7E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C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A7D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C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DE81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DB80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A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783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582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9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A7D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D07E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5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A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0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A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0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4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A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A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480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C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1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17C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8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0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C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4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67F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6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282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6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1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C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6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2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F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7C47C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87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Regulation-Up Purchasing Example (Aug-17)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7" name="Content Placeholder 1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895600" y="2133600"/>
            <a:ext cx="2438400" cy="2209800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15000" y="1664240"/>
            <a:ext cx="1828800" cy="76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100" dirty="0" smtClean="0"/>
              <a:t>Purchasing less Regulation-Up in region where Regulation-Up was exhausted less.</a:t>
            </a:r>
            <a:endParaRPr lang="en-US" sz="1100" dirty="0"/>
          </a:p>
        </p:txBody>
      </p:sp>
      <p:cxnSp>
        <p:nvCxnSpPr>
          <p:cNvPr id="8" name="Straight Arrow Connector 7"/>
          <p:cNvCxnSpPr>
            <a:stCxn id="7" idx="1"/>
            <a:endCxn id="3" idx="7"/>
          </p:cNvCxnSpPr>
          <p:nvPr/>
        </p:nvCxnSpPr>
        <p:spPr>
          <a:xfrm flipH="1">
            <a:off x="4976905" y="2048961"/>
            <a:ext cx="738095" cy="408257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9928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Regulation-Up Purchasing Example </a:t>
            </a:r>
            <a:r>
              <a:rPr lang="en-US" dirty="0" smtClean="0"/>
              <a:t>(Feb-18)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905000" y="1674108"/>
            <a:ext cx="1905000" cy="1799531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91050" y="937334"/>
            <a:ext cx="1276350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100" dirty="0" smtClean="0"/>
              <a:t>Fewer spikes in purchasing amounts.</a:t>
            </a:r>
            <a:endParaRPr lang="en-US" sz="1100" dirty="0"/>
          </a:p>
        </p:txBody>
      </p:sp>
      <p:cxnSp>
        <p:nvCxnSpPr>
          <p:cNvPr id="7" name="Straight Arrow Connector 6"/>
          <p:cNvCxnSpPr>
            <a:stCxn id="6" idx="1"/>
            <a:endCxn id="5" idx="7"/>
          </p:cNvCxnSpPr>
          <p:nvPr/>
        </p:nvCxnSpPr>
        <p:spPr>
          <a:xfrm flipH="1">
            <a:off x="3531019" y="1237416"/>
            <a:ext cx="1060031" cy="700227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172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Regulation-Down Purchasing Example (Oct-17)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00800" y="1143000"/>
            <a:ext cx="1428750" cy="76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100" dirty="0" smtClean="0"/>
              <a:t>More Regulation-Down is purchased and it is spread throughout the day.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73728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Regulation-Up Purchasing Example </a:t>
            </a:r>
            <a:r>
              <a:rPr lang="en-US" dirty="0" smtClean="0"/>
              <a:t>(Apr-18)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76800" y="2209800"/>
            <a:ext cx="1428750" cy="4308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100" dirty="0" smtClean="0"/>
              <a:t>More purchased and fewer spikes.</a:t>
            </a:r>
            <a:endParaRPr lang="en-US" sz="1100" dirty="0"/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5029200" y="2640687"/>
            <a:ext cx="561975" cy="712113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585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Regulation-Up Purchased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69629" y="914404"/>
          <a:ext cx="7604741" cy="5181592"/>
        </p:xfrm>
        <a:graphic>
          <a:graphicData uri="http://schemas.openxmlformats.org/drawingml/2006/table">
            <a:tbl>
              <a:tblPr/>
              <a:tblGrid>
                <a:gridCol w="31633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</a:tblGrid>
              <a:tr h="199292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B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680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3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9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0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1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677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B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9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3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D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6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F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975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B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9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B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279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1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D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8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2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87E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382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3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0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37F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1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57D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6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7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B7E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3C2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3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7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4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A7B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E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B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C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77A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7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7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57D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6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B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3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276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6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7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1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F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C7B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8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978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5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8F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8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382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7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1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A78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9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D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F7C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6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F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9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B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D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07F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3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E76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8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C"/>
                    </a:solidFill>
                  </a:tcPr>
                </a:tc>
              </a:tr>
              <a:tr h="199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8F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6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49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</a:t>
            </a:r>
            <a:r>
              <a:rPr lang="en-US" dirty="0" smtClean="0"/>
              <a:t>Regulation-Down </a:t>
            </a:r>
            <a:r>
              <a:rPr lang="en-US" dirty="0"/>
              <a:t>Purchased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11461" y="914404"/>
          <a:ext cx="7921078" cy="5181592"/>
        </p:xfrm>
        <a:graphic>
          <a:graphicData uri="http://schemas.openxmlformats.org/drawingml/2006/table">
            <a:tbl>
              <a:tblPr/>
              <a:tblGrid>
                <a:gridCol w="316337"/>
                <a:gridCol w="31633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  <a:gridCol w="607367"/>
              </a:tblGrid>
              <a:tr h="19929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292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292"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 Ending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77E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7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4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67A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4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F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1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B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B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5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B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6F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B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7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6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D75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3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F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5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1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1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B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A78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C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6E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6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B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978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F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A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F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6B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B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E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9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8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C75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4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C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9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7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87B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5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1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1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F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B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1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9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574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8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0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4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4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9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0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B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46D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5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2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9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7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1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F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4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3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E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4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9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D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8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5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070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C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0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4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D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6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B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C72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9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6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B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5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5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1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C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9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F76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1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0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D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D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D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7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C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5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474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1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9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D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2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D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5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9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9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D72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8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9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5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6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7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9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8F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871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6C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0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8F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9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3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6C6C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6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7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4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671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A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4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1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B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179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7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477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A83"/>
                    </a:solidFill>
                  </a:tcPr>
                </a:tc>
              </a:tr>
              <a:tr h="19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E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B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DE8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77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7835120"/>
              </p:ext>
            </p:extLst>
          </p:nvPr>
        </p:nvGraphicFramePr>
        <p:xfrm>
          <a:off x="1447802" y="896715"/>
          <a:ext cx="3048002" cy="338817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406401"/>
                <a:gridCol w="782041"/>
                <a:gridCol w="821375"/>
                <a:gridCol w="520863"/>
                <a:gridCol w="517322"/>
              </a:tblGrid>
              <a:tr h="22587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Regulation Up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Current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Proposed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Change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Jan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7169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7718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Feb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7411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7826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Mar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7345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8038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693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Apr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7589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8042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453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May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8159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8116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-43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Jun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7963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7165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-798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-10%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Jul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8051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6624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-1427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-18%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Aug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8235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6573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-1662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-20%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Sep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7982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6847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-1135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-14%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Oct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7583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6452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-1131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-15%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Nov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6687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6895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Dec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6934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7248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Total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91108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87546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-3562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-4%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2885420"/>
              </p:ext>
            </p:extLst>
          </p:nvPr>
        </p:nvGraphicFramePr>
        <p:xfrm>
          <a:off x="4648200" y="896715"/>
          <a:ext cx="3048002" cy="338817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406401"/>
                <a:gridCol w="782041"/>
                <a:gridCol w="821375"/>
                <a:gridCol w="520863"/>
                <a:gridCol w="517322"/>
              </a:tblGrid>
              <a:tr h="22587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Regulation Down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Current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Proposed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Change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Jan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Feb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Mar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Apr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6%</a:t>
                      </a: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May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Jun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-2%</a:t>
                      </a: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Jul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-10%</a:t>
                      </a: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Aug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-6%</a:t>
                      </a: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Sep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-502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-7%</a:t>
                      </a: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Oct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-793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-11%</a:t>
                      </a: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Nov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Dec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7%</a:t>
                      </a:r>
                    </a:p>
                  </a:txBody>
                  <a:tcPr marL="0" marR="0" marT="0" marB="0" anchor="ctr"/>
                </a:tc>
              </a:tr>
              <a:tr h="225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Total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85504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85171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304800" y="4419600"/>
            <a:ext cx="8534400" cy="1676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04800" y="4419600"/>
            <a:ext cx="8534400" cy="1676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This proposal allows ERCOT to more optimally identify regulation requirement. </a:t>
            </a:r>
          </a:p>
        </p:txBody>
      </p:sp>
    </p:spTree>
    <p:extLst>
      <p:ext uri="{BB962C8B-B14F-4D97-AF65-F5344CB8AC3E}">
        <p14:creationId xmlns:p14="http://schemas.microsoft.com/office/powerpoint/2010/main" val="414446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00200" y="838200"/>
            <a:ext cx="7239000" cy="5715000"/>
          </a:xfrm>
        </p:spPr>
        <p:txBody>
          <a:bodyPr/>
          <a:lstStyle/>
          <a:p>
            <a:r>
              <a:rPr lang="en-US" dirty="0"/>
              <a:t>Proposed Concept for Purchasing </a:t>
            </a:r>
            <a:r>
              <a:rPr lang="en-US" dirty="0" smtClean="0"/>
              <a:t>Regulation</a:t>
            </a:r>
          </a:p>
          <a:p>
            <a:pPr lvl="1"/>
            <a:r>
              <a:rPr lang="en-US" dirty="0" smtClean="0"/>
              <a:t>What causes Regulation deployments?</a:t>
            </a:r>
          </a:p>
          <a:p>
            <a:pPr lvl="1"/>
            <a:r>
              <a:rPr lang="en-US" dirty="0" smtClean="0"/>
              <a:t>Current methodology</a:t>
            </a:r>
          </a:p>
          <a:p>
            <a:pPr lvl="1"/>
            <a:r>
              <a:rPr lang="en-US" dirty="0" smtClean="0"/>
              <a:t>Possible deficiencies</a:t>
            </a:r>
          </a:p>
          <a:p>
            <a:pPr lvl="1"/>
            <a:r>
              <a:rPr lang="en-US" dirty="0" smtClean="0"/>
              <a:t>Proposed concept</a:t>
            </a:r>
          </a:p>
          <a:p>
            <a:pPr lvl="1"/>
            <a:r>
              <a:rPr lang="en-US" dirty="0" smtClean="0"/>
              <a:t>Regulation purchasing comparison</a:t>
            </a:r>
          </a:p>
          <a:p>
            <a:r>
              <a:rPr lang="en-US" dirty="0"/>
              <a:t>Running SCED More Often </a:t>
            </a:r>
            <a:r>
              <a:rPr lang="en-US" dirty="0" smtClean="0"/>
              <a:t>Proposal</a:t>
            </a:r>
          </a:p>
          <a:p>
            <a:pPr lvl="1"/>
            <a:r>
              <a:rPr lang="en-US" dirty="0" smtClean="0"/>
              <a:t>Proposed methodology</a:t>
            </a:r>
          </a:p>
          <a:p>
            <a:pPr lvl="1"/>
            <a:r>
              <a:rPr lang="en-US" dirty="0" smtClean="0"/>
              <a:t>Statistics (May-17 to Apr-18)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143000" y="243682"/>
            <a:ext cx="7696200" cy="51831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accent1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686683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Running SCED More Often Proposal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022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Running SCED more often in times when Regulation is being excessively used allows the system to be re-dispatched to account for real-time imbalance.</a:t>
            </a:r>
          </a:p>
          <a:p>
            <a:pPr lvl="1"/>
            <a:r>
              <a:rPr lang="en-US" sz="2000" dirty="0" smtClean="0"/>
              <a:t>Expected generation deviation</a:t>
            </a:r>
          </a:p>
          <a:p>
            <a:pPr lvl="1"/>
            <a:r>
              <a:rPr lang="en-US" sz="2000" dirty="0" smtClean="0"/>
              <a:t>IRR ramping</a:t>
            </a:r>
          </a:p>
          <a:p>
            <a:pPr lvl="1"/>
            <a:r>
              <a:rPr lang="en-US" sz="2000" dirty="0" smtClean="0"/>
              <a:t>STLF error</a:t>
            </a:r>
          </a:p>
          <a:p>
            <a:pPr lvl="1"/>
            <a:r>
              <a:rPr lang="en-US" sz="2000" dirty="0"/>
              <a:t>DC Tie </a:t>
            </a:r>
            <a:r>
              <a:rPr lang="en-US" sz="2000" dirty="0" smtClean="0"/>
              <a:t>ramping</a:t>
            </a:r>
          </a:p>
          <a:p>
            <a:r>
              <a:rPr lang="en-US" sz="2400" b="1" u="sng" dirty="0" smtClean="0">
                <a:solidFill>
                  <a:schemeClr val="accent1"/>
                </a:solidFill>
              </a:rPr>
              <a:t>PROPOSAL:</a:t>
            </a:r>
            <a:r>
              <a:rPr lang="en-US" sz="2400" b="1" dirty="0" smtClean="0">
                <a:solidFill>
                  <a:schemeClr val="accent1"/>
                </a:solidFill>
              </a:rPr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Initiate an off-schedule SCED run ~2min after each schedule SCED run IF Regulation (Up or Down) is deployed beyond 50% of the systems total Obligation.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382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Criteria ERCOT operators use when deciding whether to initiate an off-schedule SCED run:</a:t>
            </a:r>
          </a:p>
          <a:p>
            <a:pPr lvl="1"/>
            <a:r>
              <a:rPr lang="en-US" sz="1800" dirty="0" smtClean="0"/>
              <a:t>Frequency deviation is &gt;= +/- 0.10Hz, OR sudden loss of generation/load is &gt; 450MW.</a:t>
            </a:r>
          </a:p>
          <a:p>
            <a:pPr lvl="1"/>
            <a:r>
              <a:rPr lang="en-US" sz="1800" dirty="0" smtClean="0"/>
              <a:t>Frequency </a:t>
            </a:r>
            <a:r>
              <a:rPr lang="en-US" sz="1800" dirty="0"/>
              <a:t>is greater than 60.05Hz for &gt; 5mins and Regulation-Down is still deploying.</a:t>
            </a:r>
          </a:p>
          <a:p>
            <a:pPr marL="1314450" lvl="2" indent="-457200"/>
            <a:r>
              <a:rPr lang="en-US" sz="1600" dirty="0"/>
              <a:t>Another SCED run after manual offset is entered if Regulation-Down is exhausted.</a:t>
            </a:r>
          </a:p>
          <a:p>
            <a:pPr lvl="1"/>
            <a:r>
              <a:rPr lang="en-US" sz="1800" dirty="0"/>
              <a:t>Frequency drops below 59.95Hz for 5min and Regulation-Up is still </a:t>
            </a:r>
            <a:r>
              <a:rPr lang="en-US" sz="1800" dirty="0" smtClean="0"/>
              <a:t>deploying.</a:t>
            </a:r>
            <a:endParaRPr lang="en-US" sz="1800" dirty="0"/>
          </a:p>
          <a:p>
            <a:pPr marL="1314450" lvl="2" indent="-457200"/>
            <a:r>
              <a:rPr lang="en-US" sz="1600" dirty="0"/>
              <a:t>Another SCED run after manual offset is entered if Regulation-Up is exhausted.</a:t>
            </a:r>
          </a:p>
          <a:p>
            <a:pPr lvl="1"/>
            <a:r>
              <a:rPr lang="en-US" sz="1800" dirty="0"/>
              <a:t>10 consecutive minutes of ACE above BAALHigh (60.09Hz</a:t>
            </a:r>
            <a:r>
              <a:rPr lang="en-US" sz="1800" dirty="0" smtClean="0"/>
              <a:t>).</a:t>
            </a:r>
            <a:endParaRPr lang="en-US" sz="1800" dirty="0"/>
          </a:p>
          <a:p>
            <a:pPr marL="1314450" lvl="2" indent="-457200"/>
            <a:r>
              <a:rPr lang="en-US" sz="1600" dirty="0"/>
              <a:t>Another SCED run after </a:t>
            </a:r>
            <a:r>
              <a:rPr lang="en-US" sz="1600" dirty="0" err="1"/>
              <a:t>inputing</a:t>
            </a:r>
            <a:r>
              <a:rPr lang="en-US" sz="1600" dirty="0"/>
              <a:t> and re-adjusting manual offsets for incremental BAALHigh violations every 5min.</a:t>
            </a:r>
          </a:p>
          <a:p>
            <a:pPr lvl="1"/>
            <a:r>
              <a:rPr lang="en-US" sz="1800" dirty="0"/>
              <a:t>10 consecutive minutes of ACE above </a:t>
            </a:r>
            <a:r>
              <a:rPr lang="en-US" sz="1800" dirty="0" err="1"/>
              <a:t>BAALLow</a:t>
            </a:r>
            <a:r>
              <a:rPr lang="en-US" sz="1800" dirty="0"/>
              <a:t> (59.91Hz</a:t>
            </a:r>
            <a:r>
              <a:rPr lang="en-US" sz="1800" dirty="0" smtClean="0"/>
              <a:t>).</a:t>
            </a:r>
            <a:endParaRPr lang="en-US" sz="1800" dirty="0"/>
          </a:p>
          <a:p>
            <a:pPr marL="1314450" lvl="2" indent="-457200"/>
            <a:r>
              <a:rPr lang="en-US" sz="1600" dirty="0"/>
              <a:t>Another SCED run after </a:t>
            </a:r>
            <a:r>
              <a:rPr lang="en-US" sz="1600" dirty="0" err="1"/>
              <a:t>inputing</a:t>
            </a:r>
            <a:r>
              <a:rPr lang="en-US" sz="1600" dirty="0"/>
              <a:t> and re-adjusting manual offsets for incremental </a:t>
            </a:r>
            <a:r>
              <a:rPr lang="en-US" sz="1600" dirty="0" err="1"/>
              <a:t>BAALLow</a:t>
            </a:r>
            <a:r>
              <a:rPr lang="en-US" sz="1600" dirty="0"/>
              <a:t> violations every 5min.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40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 smtClean="0"/>
              <a:t>Thank you!!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524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Proposed Concept for Purchasing Regulation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97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Causes of Regulation 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Real Question: What causes frequency deviations?</a:t>
            </a:r>
          </a:p>
          <a:p>
            <a:pPr lvl="1"/>
            <a:r>
              <a:rPr lang="en-US" sz="2000" dirty="0" smtClean="0"/>
              <a:t>General generation and load imbalance</a:t>
            </a:r>
          </a:p>
          <a:p>
            <a:pPr lvl="2"/>
            <a:r>
              <a:rPr lang="en-US" sz="1800" dirty="0" smtClean="0"/>
              <a:t>Non-conforming load</a:t>
            </a:r>
          </a:p>
          <a:p>
            <a:pPr lvl="2"/>
            <a:r>
              <a:rPr lang="en-US" sz="1800" dirty="0" smtClean="0"/>
              <a:t>Faster, more granular deviations that are difficult to account for and regulate.</a:t>
            </a:r>
          </a:p>
          <a:p>
            <a:pPr lvl="1"/>
            <a:r>
              <a:rPr lang="en-US" sz="2200" dirty="0" smtClean="0"/>
              <a:t>Unit trips</a:t>
            </a:r>
          </a:p>
          <a:p>
            <a:pPr lvl="1"/>
            <a:r>
              <a:rPr lang="en-US" sz="2000" dirty="0" smtClean="0"/>
              <a:t>Expected generation deviation</a:t>
            </a:r>
          </a:p>
          <a:p>
            <a:pPr lvl="1"/>
            <a:r>
              <a:rPr lang="en-US" sz="2000" dirty="0" smtClean="0"/>
              <a:t>STLF error</a:t>
            </a:r>
          </a:p>
          <a:p>
            <a:pPr lvl="1"/>
            <a:r>
              <a:rPr lang="en-US" sz="2000" dirty="0" smtClean="0"/>
              <a:t>IRR ramping</a:t>
            </a:r>
          </a:p>
          <a:p>
            <a:pPr lvl="1"/>
            <a:r>
              <a:rPr lang="en-US" sz="2000" dirty="0" smtClean="0"/>
              <a:t>DC Tie ramping</a:t>
            </a:r>
          </a:p>
          <a:p>
            <a:pPr lvl="2"/>
            <a:r>
              <a:rPr lang="en-US" sz="1600" dirty="0" smtClean="0"/>
              <a:t>Better way of accounting for this would be to include DC Tie Schedule changes in GTBD.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52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Equation: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Positive </a:t>
            </a:r>
            <a:r>
              <a:rPr lang="en-US" sz="2400" dirty="0"/>
              <a:t>net load used for Regulation-Up purchasing and vice-versa.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206" y="1449550"/>
            <a:ext cx="8037163" cy="114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9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Methodology (Potential Problems)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Potential problems…</a:t>
            </a:r>
          </a:p>
          <a:p>
            <a:pPr lvl="1"/>
            <a:r>
              <a:rPr lang="en-US" sz="2000" dirty="0"/>
              <a:t>Load ramping could undercut IRR ramping in net load calculation</a:t>
            </a:r>
          </a:p>
          <a:p>
            <a:pPr lvl="2"/>
            <a:r>
              <a:rPr lang="en-US" sz="1600" dirty="0"/>
              <a:t>SCED sees load ramp through STLF and PLDRR and shouldn’t be included in regulation </a:t>
            </a:r>
            <a:r>
              <a:rPr lang="en-US" sz="1600" dirty="0" smtClean="0"/>
              <a:t>purchasing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66800" y="1371600"/>
            <a:ext cx="4572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Calculation and procedure…</a:t>
            </a:r>
          </a:p>
          <a:p>
            <a:pPr lvl="1"/>
            <a:r>
              <a:rPr lang="en-US" sz="2000" i="1" dirty="0" err="1"/>
              <a:t>X</a:t>
            </a:r>
            <a:r>
              <a:rPr lang="en-US" sz="2000" i="1" baseline="30000" dirty="0" err="1" smtClean="0"/>
              <a:t>th</a:t>
            </a:r>
            <a:r>
              <a:rPr lang="en-US" sz="2000" dirty="0" smtClean="0"/>
              <a:t> </a:t>
            </a:r>
            <a:r>
              <a:rPr lang="en-US" sz="2000" dirty="0"/>
              <a:t>percentile </a:t>
            </a:r>
            <a:r>
              <a:rPr lang="en-US" sz="2000" dirty="0" smtClean="0"/>
              <a:t>of Net IRR Ramping &amp; STLF Error…</a:t>
            </a:r>
          </a:p>
          <a:p>
            <a:pPr lvl="2"/>
            <a:r>
              <a:rPr lang="en-US" sz="1800" dirty="0" smtClean="0">
                <a:solidFill>
                  <a:schemeClr val="accent1"/>
                </a:solidFill>
              </a:rPr>
              <a:t>IRR </a:t>
            </a:r>
            <a:r>
              <a:rPr lang="en-US" sz="1800" dirty="0">
                <a:solidFill>
                  <a:schemeClr val="accent1"/>
                </a:solidFill>
              </a:rPr>
              <a:t>(wind + solar) 5-min </a:t>
            </a:r>
            <a:r>
              <a:rPr lang="en-US" sz="1800" dirty="0" smtClean="0">
                <a:solidFill>
                  <a:schemeClr val="accent1"/>
                </a:solidFill>
              </a:rPr>
              <a:t>ramping</a:t>
            </a:r>
            <a:r>
              <a:rPr lang="en-US" sz="1800" dirty="0" smtClean="0"/>
              <a:t> </a:t>
            </a:r>
            <a:r>
              <a:rPr lang="en-US" sz="1800" b="1" dirty="0" smtClean="0"/>
              <a:t>+ </a:t>
            </a:r>
            <a:r>
              <a:rPr lang="en-US" sz="1800" dirty="0" smtClean="0">
                <a:solidFill>
                  <a:schemeClr val="accent3"/>
                </a:solidFill>
              </a:rPr>
              <a:t>STLF </a:t>
            </a:r>
            <a:r>
              <a:rPr lang="en-US" sz="1800" dirty="0">
                <a:solidFill>
                  <a:schemeClr val="accent3"/>
                </a:solidFill>
              </a:rPr>
              <a:t>5-min </a:t>
            </a:r>
            <a:r>
              <a:rPr lang="en-US" sz="1800" dirty="0" smtClean="0">
                <a:solidFill>
                  <a:schemeClr val="accent3"/>
                </a:solidFill>
              </a:rPr>
              <a:t>error</a:t>
            </a:r>
          </a:p>
          <a:p>
            <a:pPr lvl="1"/>
            <a:r>
              <a:rPr lang="en-US" sz="2000" dirty="0" smtClean="0"/>
              <a:t>Floor amount set to Bias * .03Hz</a:t>
            </a:r>
          </a:p>
          <a:p>
            <a:pPr lvl="2"/>
            <a:r>
              <a:rPr lang="en-US" sz="1800" dirty="0" smtClean="0"/>
              <a:t>.03Hz * (759MW/0.1Hz) = 228MW</a:t>
            </a:r>
          </a:p>
          <a:p>
            <a:pPr lvl="1"/>
            <a:r>
              <a:rPr lang="en-US" sz="2000" dirty="0" smtClean="0"/>
              <a:t>Calculation performed for each Month and Hour for data from the last two years.</a:t>
            </a:r>
          </a:p>
          <a:p>
            <a:pPr lvl="2"/>
            <a:r>
              <a:rPr lang="en-US" sz="1800" dirty="0" smtClean="0"/>
              <a:t>720+ data samples for each hour (2years * 30days * 12intervals/hour)</a:t>
            </a:r>
          </a:p>
          <a:p>
            <a:pPr lvl="1"/>
            <a:r>
              <a:rPr lang="en-US" sz="2000" dirty="0" smtClean="0"/>
              <a:t>Negative </a:t>
            </a:r>
            <a:r>
              <a:rPr lang="en-US" sz="2000" dirty="0"/>
              <a:t>Net IRR Ramping &amp; STLF Error </a:t>
            </a:r>
            <a:r>
              <a:rPr lang="en-US" sz="2000" dirty="0" smtClean="0"/>
              <a:t>intervals used </a:t>
            </a:r>
            <a:r>
              <a:rPr lang="en-US" sz="2000" dirty="0"/>
              <a:t>to calculate Regulation-Up and vice versa</a:t>
            </a:r>
            <a:r>
              <a:rPr lang="en-US" sz="2000" dirty="0" smtClean="0"/>
              <a:t>.</a:t>
            </a:r>
          </a:p>
          <a:p>
            <a:pPr lvl="2"/>
            <a:r>
              <a:rPr lang="en-US" sz="1800" dirty="0" smtClean="0"/>
              <a:t>Wind </a:t>
            </a:r>
            <a:r>
              <a:rPr lang="en-US" sz="1800" dirty="0"/>
              <a:t>ramping down, SCED needs Regulation-Up to cover lost generation</a:t>
            </a:r>
          </a:p>
          <a:p>
            <a:pPr lvl="2"/>
            <a:r>
              <a:rPr lang="en-US" sz="1800" dirty="0"/>
              <a:t>Negative STLF error, SCED undershooting actual 5-min load ramp and needs Regulation-Up to cover higher load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34200" y="9144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accent6"/>
                </a:solidFill>
              </a:rPr>
              <a:t>98.8</a:t>
            </a:r>
            <a:r>
              <a:rPr lang="en-US" sz="1600" i="1" baseline="30000" dirty="0" smtClean="0">
                <a:solidFill>
                  <a:schemeClr val="accent6"/>
                </a:solidFill>
              </a:rPr>
              <a:t>th</a:t>
            </a:r>
            <a:r>
              <a:rPr lang="en-US" sz="1600" i="1" dirty="0" smtClean="0">
                <a:solidFill>
                  <a:schemeClr val="accent6"/>
                </a:solidFill>
              </a:rPr>
              <a:t> percentile used for this analysis.</a:t>
            </a:r>
            <a:endParaRPr lang="en-US" sz="1600" i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957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Concept (</a:t>
            </a:r>
            <a:r>
              <a:rPr lang="en-US" dirty="0"/>
              <a:t>Reasoning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035003"/>
              </p:ext>
            </p:extLst>
          </p:nvPr>
        </p:nvGraphicFramePr>
        <p:xfrm>
          <a:off x="304800" y="2590800"/>
          <a:ext cx="8534402" cy="2763233"/>
        </p:xfrm>
        <a:graphic>
          <a:graphicData uri="http://schemas.openxmlformats.org/drawingml/2006/table">
            <a:tbl>
              <a:tblPr/>
              <a:tblGrid>
                <a:gridCol w="530747"/>
                <a:gridCol w="1369326"/>
                <a:gridCol w="392752"/>
                <a:gridCol w="392752"/>
                <a:gridCol w="392752"/>
                <a:gridCol w="477672"/>
                <a:gridCol w="477672"/>
                <a:gridCol w="477672"/>
                <a:gridCol w="477672"/>
                <a:gridCol w="2091140"/>
                <a:gridCol w="1454245"/>
              </a:tblGrid>
              <a:tr h="5031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Scenario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 Ramp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IRR Ramp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Load Ramp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Methdology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Concept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Determination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5-min Intervals Scenario Occurs (May 2015 thru April 2017)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173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MW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Type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MW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Type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4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 Ramping Up, IRR Ramping Up More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Reg-Dn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Reg-Dn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Purchasing too little Regulation Down.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64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 Ramping Up, IRR Ramping Up Less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Reg-Up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Reg-Dn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Purchasing Regulation Up when you need Regulation-Down.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64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 Ramping Up, IRR Ramping Down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Reg-Up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Reg-Up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Purchasing too much Regulation Up.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64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 Ramping Down, IRR Ramping Down Less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Reg-Dn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Reg-Up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Purchasing Regulation-Down when you need Regulation-Up.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64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 Ramping Down, IRR Ramping Down More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Reg-Up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Reg-Up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Purchasing too little Regulation Up.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6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 Ramping Down, IRR Ramping Up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Reg-Dn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Reg-Dn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Purchasing too much Regulation Down.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8248" marR="8248" marT="8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304800" y="914400"/>
            <a:ext cx="8534400" cy="4692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Example (using Load Ramp and IRR Ramp):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19400" y="1525209"/>
            <a:ext cx="33528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Counts as a single interval in the greater percentile analysis.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0" idx="2"/>
          </p:cNvCxnSpPr>
          <p:nvPr/>
        </p:nvCxnSpPr>
        <p:spPr>
          <a:xfrm flipH="1">
            <a:off x="3886200" y="2171540"/>
            <a:ext cx="609600" cy="507618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2"/>
          </p:cNvCxnSpPr>
          <p:nvPr/>
        </p:nvCxnSpPr>
        <p:spPr>
          <a:xfrm>
            <a:off x="4495800" y="2171540"/>
            <a:ext cx="381000" cy="507618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756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Regulation-Up Purchasing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629400" y="4419600"/>
            <a:ext cx="1828800" cy="938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100" dirty="0" smtClean="0"/>
              <a:t>Purchasing more Regulation-Up in intervals that were more frequently exhausted, and vice versa.</a:t>
            </a:r>
            <a:endParaRPr lang="en-US" sz="1100" dirty="0"/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41480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7711</TotalTime>
  <Words>2646</Words>
  <Application>Microsoft Office PowerPoint</Application>
  <PresentationFormat>On-screen Show (4:3)</PresentationFormat>
  <Paragraphs>1642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Proposed Concept for Purchasing Regulation</vt:lpstr>
      <vt:lpstr>Causes of Regulation Deployment</vt:lpstr>
      <vt:lpstr>Current Methodology</vt:lpstr>
      <vt:lpstr>Current Methodology (Potential Problems)</vt:lpstr>
      <vt:lpstr>Proposed Concept</vt:lpstr>
      <vt:lpstr>Proposed Concept (Reasoning)</vt:lpstr>
      <vt:lpstr>Regulation-Up Purchasing</vt:lpstr>
      <vt:lpstr>Regulation-Down Purchasing</vt:lpstr>
      <vt:lpstr>Regulation-Up Purchasing</vt:lpstr>
      <vt:lpstr>Regulation-Down Purchasing</vt:lpstr>
      <vt:lpstr>Regulation-Up Purchasing Example (Aug-17)</vt:lpstr>
      <vt:lpstr>Regulation-Up Purchasing Example (Feb-18)</vt:lpstr>
      <vt:lpstr>Regulation-Down Purchasing Example (Oct-17)</vt:lpstr>
      <vt:lpstr>Regulation-Up Purchasing Example (Apr-18)</vt:lpstr>
      <vt:lpstr>More Regulation-Up Purchased</vt:lpstr>
      <vt:lpstr>More Regulation-Down Purchased</vt:lpstr>
      <vt:lpstr>Summary</vt:lpstr>
      <vt:lpstr>Running SCED More Often Proposal</vt:lpstr>
      <vt:lpstr>Proposed Concept</vt:lpstr>
      <vt:lpstr>Current Criteria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Alex Giarratano</cp:lastModifiedBy>
  <cp:revision>92</cp:revision>
  <cp:lastPrinted>2016-01-21T20:53:15Z</cp:lastPrinted>
  <dcterms:created xsi:type="dcterms:W3CDTF">2016-01-21T15:20:31Z</dcterms:created>
  <dcterms:modified xsi:type="dcterms:W3CDTF">2018-05-10T20:32:38Z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