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51" r:id="rId5"/>
  </p:sldMasterIdLst>
  <p:notesMasterIdLst>
    <p:notesMasterId r:id="rId14"/>
  </p:notesMasterIdLst>
  <p:handoutMasterIdLst>
    <p:handoutMasterId r:id="rId15"/>
  </p:handoutMasterIdLst>
  <p:sldIdLst>
    <p:sldId id="416" r:id="rId6"/>
    <p:sldId id="418" r:id="rId7"/>
    <p:sldId id="417" r:id="rId8"/>
    <p:sldId id="423" r:id="rId9"/>
    <p:sldId id="420" r:id="rId10"/>
    <p:sldId id="424" r:id="rId11"/>
    <p:sldId id="421" r:id="rId12"/>
    <p:sldId id="42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pa, Lisa" initials="RL" lastIdx="0" clrIdx="0">
    <p:extLst>
      <p:ext uri="{19B8F6BF-5375-455C-9EA6-DF929625EA0E}">
        <p15:presenceInfo xmlns:p15="http://schemas.microsoft.com/office/powerpoint/2012/main" userId="S-1-5-21-639947351-343809578-3807592339-444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5" autoAdjust="0"/>
  </p:normalViewPr>
  <p:slideViewPr>
    <p:cSldViewPr showGuides="1">
      <p:cViewPr varScale="1">
        <p:scale>
          <a:sx n="126" d="100"/>
          <a:sy n="126" d="100"/>
        </p:scale>
        <p:origin x="888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44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0366" y="2413338"/>
            <a:ext cx="56460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EPS Meter Data Anomaly Observed During Black Start Testing for 2017</a:t>
            </a:r>
            <a:endParaRPr lang="en-US" b="1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endParaRPr lang="en-US" dirty="0" smtClean="0"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May 16, 2018</a:t>
            </a:r>
            <a:endParaRPr lang="en-US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78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457200"/>
            <a:ext cx="7239000" cy="5715000"/>
          </a:xfrm>
        </p:spPr>
        <p:txBody>
          <a:bodyPr/>
          <a:lstStyle/>
          <a:p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Observation of an anomaly in EPS Meter Data at a generation facility during 2017 black start testing </a:t>
            </a:r>
          </a:p>
          <a:p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Site configuration </a:t>
            </a:r>
          </a:p>
          <a:p>
            <a:pPr lvl="1"/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Generation site has configuration such that it can feed multiple transmission lines from the station </a:t>
            </a:r>
          </a:p>
          <a:p>
            <a:pPr lvl="1"/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Breakers allow for isolation of transmission lines</a:t>
            </a:r>
          </a:p>
          <a:p>
            <a:pPr lvl="1"/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Generation site uses voltage throw-over relays with a primary and secondary set of metering voltage transformers</a:t>
            </a:r>
          </a:p>
          <a:p>
            <a:pPr lvl="1"/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Primary and Back-up meters are connected to the same voltage transformer for normal operating conditions</a:t>
            </a:r>
          </a:p>
        </p:txBody>
      </p:sp>
    </p:spTree>
    <p:extLst>
      <p:ext uri="{BB962C8B-B14F-4D97-AF65-F5344CB8AC3E}">
        <p14:creationId xmlns:p14="http://schemas.microsoft.com/office/powerpoint/2010/main" val="416738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913" y="121920"/>
            <a:ext cx="8123687" cy="658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3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Scenario</a:t>
            </a:r>
          </a:p>
          <a:p>
            <a:pPr lvl="1"/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Line switching and isolation of circuits resulted in metering voltage transformers being sourced from a different system voltage than the system voltage where the generators were interconnected </a:t>
            </a:r>
          </a:p>
          <a:p>
            <a:pPr lvl="1"/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Current transformers, being in series with generation energy flows, use the same voltage reference as the generator interconnection</a:t>
            </a:r>
          </a:p>
        </p:txBody>
      </p:sp>
    </p:spTree>
    <p:extLst>
      <p:ext uri="{BB962C8B-B14F-4D97-AF65-F5344CB8AC3E}">
        <p14:creationId xmlns:p14="http://schemas.microsoft.com/office/powerpoint/2010/main" val="3598009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2400"/>
            <a:ext cx="8123687" cy="658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380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457200"/>
            <a:ext cx="7239000" cy="5715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Result </a:t>
            </a:r>
          </a:p>
          <a:p>
            <a:pPr lvl="1"/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EPS Meter voltage reference was sourced from one system voltage while the EPS Meter current was synchronized with a different system voltage</a:t>
            </a:r>
          </a:p>
          <a:p>
            <a:endParaRPr lang="en-US" dirty="0" smtClean="0"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Anomaly </a:t>
            </a:r>
          </a:p>
          <a:p>
            <a:pPr lvl="1"/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With separate current and voltage sources, at slightly different frequencies, the energy being measured by the EPS Meter was constantly shifting between load and generation</a:t>
            </a:r>
          </a:p>
        </p:txBody>
      </p:sp>
    </p:spTree>
    <p:extLst>
      <p:ext uri="{BB962C8B-B14F-4D97-AF65-F5344CB8AC3E}">
        <p14:creationId xmlns:p14="http://schemas.microsoft.com/office/powerpoint/2010/main" val="4250298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457200"/>
            <a:ext cx="7239000" cy="5715000"/>
          </a:xfrm>
        </p:spPr>
        <p:txBody>
          <a:bodyPr/>
          <a:lstStyle/>
          <a:p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Discussion</a:t>
            </a:r>
          </a:p>
          <a:p>
            <a:pPr lvl="1"/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Different voltage throw-over wiring configurations</a:t>
            </a:r>
          </a:p>
          <a:p>
            <a:pPr lvl="2"/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Primary and Back-up meters on separate metering voltage transformers for normal operating conditions</a:t>
            </a:r>
          </a:p>
          <a:p>
            <a:pPr lvl="2"/>
            <a:r>
              <a:rPr lang="en-US" dirty="0">
                <a:latin typeface="TradeGothic LT" panose="020B0506030503020504" pitchFamily="34" charset="0"/>
                <a:ea typeface="TradeGothic LT" panose="020B0506030503020504" pitchFamily="34" charset="0"/>
              </a:rPr>
              <a:t>Primary and Back-up meters on </a:t>
            </a:r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same metering </a:t>
            </a:r>
            <a:r>
              <a:rPr lang="en-US" dirty="0">
                <a:latin typeface="TradeGothic LT" panose="020B0506030503020504" pitchFamily="34" charset="0"/>
                <a:ea typeface="TradeGothic LT" panose="020B0506030503020504" pitchFamily="34" charset="0"/>
              </a:rPr>
              <a:t>voltage </a:t>
            </a:r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transformer</a:t>
            </a:r>
            <a:r>
              <a:rPr lang="en-US" dirty="0">
                <a:latin typeface="TradeGothic LT" panose="020B0506030503020504" pitchFamily="34" charset="0"/>
                <a:ea typeface="TradeGothic LT" panose="020B0506030503020504" pitchFamily="34" charset="0"/>
              </a:rPr>
              <a:t> for normal operating conditions</a:t>
            </a:r>
            <a:endParaRPr lang="en-US" dirty="0" smtClean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664597"/>
              </p:ext>
            </p:extLst>
          </p:nvPr>
        </p:nvGraphicFramePr>
        <p:xfrm>
          <a:off x="1752600" y="3048000"/>
          <a:ext cx="6096000" cy="2415540"/>
        </p:xfrm>
        <a:graphic>
          <a:graphicData uri="http://schemas.openxmlformats.org/drawingml/2006/table">
            <a:tbl>
              <a:tblPr/>
              <a:tblGrid>
                <a:gridCol w="1953846"/>
                <a:gridCol w="664308"/>
                <a:gridCol w="872718"/>
                <a:gridCol w="1224410"/>
                <a:gridCol w="1380718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Sites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of Sites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Metering Ponits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of Metering Points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Same transformer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0.23%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0.67%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Same transformer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0.46%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0.67%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Same transformer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0.23%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0.54%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Same transformer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0.23%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0.40%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Same transformer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0.69%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0.40%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Separate transformers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6.48%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11.32%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Same transformer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0.23%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0.13%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Same transformer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0.23%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0.27%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Same transformer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1.16%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1.89%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Same transformer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0.23%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0.40%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Same transformer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0.23%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0.13%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10.42%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16.85%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948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457200"/>
            <a:ext cx="7239000" cy="5715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Discussion</a:t>
            </a:r>
          </a:p>
          <a:p>
            <a:pPr lvl="1"/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Does the configuration where the primary and back-up </a:t>
            </a:r>
            <a:r>
              <a:rPr lang="en-US" dirty="0">
                <a:latin typeface="TradeGothic LT" panose="020B0506030503020504" pitchFamily="34" charset="0"/>
                <a:ea typeface="TradeGothic LT" panose="020B0506030503020504" pitchFamily="34" charset="0"/>
              </a:rPr>
              <a:t>meters are on separate metering voltage transformers for normal operating </a:t>
            </a:r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conditions minimize exposure to this anomaly? </a:t>
            </a:r>
          </a:p>
          <a:p>
            <a:pPr lvl="1"/>
            <a:endParaRPr lang="en-US" dirty="0" smtClean="0"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lvl="1"/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What if any action is needed to for similar site configurations where primary and secondary metering voltage transformers are utilized in metering schemes</a:t>
            </a:r>
            <a:r>
              <a:rPr lang="en-US" dirty="0">
                <a:latin typeface="TradeGothic LT" panose="020B0506030503020504" pitchFamily="34" charset="0"/>
                <a:ea typeface="TradeGothic LT" panose="020B0506030503020504" pitchFamily="34" charset="0"/>
              </a:rPr>
              <a:t>?</a:t>
            </a:r>
            <a:endParaRPr lang="en-US" dirty="0" smtClean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17587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dcmitype/"/>
    <ds:schemaRef ds:uri="http://purl.org/dc/terms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3635</TotalTime>
  <Words>377</Words>
  <Application>Microsoft Office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TradeGothic LT</vt:lpstr>
      <vt:lpstr>1_Custom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Lisa.Repa@ercot.com</dc:creator>
  <cp:lastModifiedBy>ERCOT</cp:lastModifiedBy>
  <cp:revision>189</cp:revision>
  <cp:lastPrinted>2016-01-21T20:53:15Z</cp:lastPrinted>
  <dcterms:created xsi:type="dcterms:W3CDTF">2016-01-21T15:20:31Z</dcterms:created>
  <dcterms:modified xsi:type="dcterms:W3CDTF">2018-05-07T19:03:01Z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