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7"/>
  </p:notesMasterIdLst>
  <p:handoutMasterIdLst>
    <p:handoutMasterId r:id="rId8"/>
  </p:handoutMasterIdLst>
  <p:sldIdLst>
    <p:sldId id="256" r:id="rId2"/>
    <p:sldId id="261" r:id="rId3"/>
    <p:sldId id="262" r:id="rId4"/>
    <p:sldId id="263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4" autoAdjust="0"/>
    <p:restoredTop sz="94660"/>
  </p:normalViewPr>
  <p:slideViewPr>
    <p:cSldViewPr>
      <p:cViewPr>
        <p:scale>
          <a:sx n="114" d="100"/>
          <a:sy n="114" d="100"/>
        </p:scale>
        <p:origin x="-1458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content/wcm/key_documents_lists/139215/http:/ercot.com/content/wcm/key_documents_lists/139215/Market_Rules_Meeting_Material_RMS_050818.zipMarket_Rules_Meeting_Material_RMS_050818.zip" TargetMode="External"/><Relationship Id="rId7" Type="http://schemas.openxmlformats.org/officeDocument/2006/relationships/hyperlink" Target="http://ercot.com/mktrules/issues/RMGRR153http:/ercot.com/mktrules/issues/RMGRR15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rcot.com/mktrules/issues/RMGRR152" TargetMode="External"/><Relationship Id="rId5" Type="http://schemas.openxmlformats.org/officeDocument/2006/relationships/hyperlink" Target="http://ercot.com/mktrules/issues/RMGRR151http:/ercot.com/mktrules/issues/RMGRR151" TargetMode="External"/><Relationship Id="rId4" Type="http://schemas.openxmlformats.org/officeDocument/2006/relationships/hyperlink" Target="http://ercot.com/mktrules/issues/NPRR85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content/wcm/key_documents_lists/139215/12._RMTTF_UPDATE_TO_RMS_5-8-18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rcot.com/content/wcm/key_documents_lists/139215/07._Texas_Market_Test_Plan_TXSET04192018.doc" TargetMode="External"/><Relationship Id="rId5" Type="http://schemas.openxmlformats.org/officeDocument/2006/relationships/hyperlink" Target="http://ercot.com/content/wcm/key_documents_lists/139215/07._TXSETUpdateToRMS_May2018.pptx" TargetMode="External"/><Relationship Id="rId4" Type="http://schemas.openxmlformats.org/officeDocument/2006/relationships/hyperlink" Target="http://ercot.com/content/wcm/key_documents_lists/139215/11._TDTMS_Update_to_RMS_05_08_18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content/wcm/key_documents_lists/139215/05._ERCOT-IDR_Meter_Reads_BUSIDRRQ_Availability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rcot.com/content/wcm/key_documents_lists/139215/13._RMS_2018_4CP___Retail_DR_Analysis_Raish.pptx" TargetMode="External"/><Relationship Id="rId5" Type="http://schemas.openxmlformats.org/officeDocument/2006/relationships/hyperlink" Target="http://ercot.com/content/wcm/key_documents_lists/139215/13._Texas_REC_Trading_Program_Updates_May_2018.pptx" TargetMode="External"/><Relationship Id="rId4" Type="http://schemas.openxmlformats.org/officeDocument/2006/relationships/hyperlink" Target="http://ercot.com/content/wcm/key_documents_lists/139215/05._IDR_Meter_Alternative_Protocol_Revision_-_TDSP_Version_-_eb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705600" cy="1894362"/>
          </a:xfrm>
        </p:spPr>
        <p:txBody>
          <a:bodyPr>
            <a:normAutofit/>
          </a:bodyPr>
          <a:lstStyle/>
          <a:p>
            <a:r>
              <a:rPr lang="en-US" sz="1600" spc="-30" dirty="0" smtClean="0"/>
              <a:t>May 9, </a:t>
            </a:r>
            <a:r>
              <a:rPr lang="en-US" sz="1600" spc="-30" dirty="0" smtClean="0"/>
              <a:t>2018</a:t>
            </a:r>
            <a:br>
              <a:rPr lang="en-US" sz="1600" spc="-30" dirty="0" smtClean="0"/>
            </a:br>
            <a:r>
              <a:rPr lang="en-US" sz="1200" spc="-30" dirty="0" smtClean="0"/>
              <a:t/>
            </a:r>
            <a:br>
              <a:rPr lang="en-US" sz="1200" spc="-30" dirty="0" smtClean="0"/>
            </a:br>
            <a:r>
              <a:rPr lang="en-US" sz="2800" spc="-30" dirty="0" smtClean="0"/>
              <a:t>RMS Update to COPS</a:t>
            </a:r>
            <a:endParaRPr lang="en-US" sz="2800" spc="-3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Rebecca Zerwas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/>
              <a:t>RMS </a:t>
            </a:r>
            <a:r>
              <a:rPr lang="en-US" dirty="0" smtClean="0"/>
              <a:t>Meeting  </a:t>
            </a:r>
            <a:r>
              <a:rPr lang="en-US" dirty="0"/>
              <a:t>- </a:t>
            </a:r>
            <a:r>
              <a:rPr lang="en-US" dirty="0" smtClean="0"/>
              <a:t>5.8.18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077200" cy="4873752"/>
          </a:xfrm>
        </p:spPr>
        <p:txBody>
          <a:bodyPr>
            <a:normAutofit lnSpcReduction="10000"/>
          </a:bodyPr>
          <a:lstStyle/>
          <a:p>
            <a:pPr>
              <a:buClr>
                <a:srgbClr val="FE8637"/>
              </a:buClr>
            </a:pPr>
            <a:endParaRPr lang="en-US" sz="400" dirty="0"/>
          </a:p>
          <a:p>
            <a:pPr lvl="0">
              <a:buClr>
                <a:srgbClr val="FE8637"/>
              </a:buClr>
            </a:pPr>
            <a:r>
              <a:rPr lang="en-US" sz="2100" dirty="0" err="1" smtClean="0"/>
              <a:t>TAC</a:t>
            </a:r>
            <a:r>
              <a:rPr lang="en-US" sz="2100" dirty="0" smtClean="0"/>
              <a:t> </a:t>
            </a:r>
            <a:r>
              <a:rPr lang="en-US" sz="2100" dirty="0"/>
              <a:t>Structural Review </a:t>
            </a:r>
            <a:r>
              <a:rPr lang="en-US" sz="2100" dirty="0" smtClean="0"/>
              <a:t>Discussion re: COPS and RMS </a:t>
            </a:r>
            <a:endParaRPr lang="en-US" sz="2100" dirty="0" smtClean="0"/>
          </a:p>
          <a:p>
            <a:pPr lvl="1">
              <a:buClr>
                <a:srgbClr val="FE8637"/>
              </a:buClr>
            </a:pPr>
            <a:r>
              <a:rPr lang="en-US" sz="1600" dirty="0" smtClean="0"/>
              <a:t>RMS voted to endorse changes to the </a:t>
            </a:r>
            <a:r>
              <a:rPr lang="en-US" sz="1600" dirty="0" smtClean="0">
                <a:hlinkClick r:id="rId3"/>
              </a:rPr>
              <a:t>RMS Procedures</a:t>
            </a:r>
            <a:r>
              <a:rPr lang="en-US" sz="1600" dirty="0" smtClean="0"/>
              <a:t>, which sought to codify the changes to the scope of the subcommittee following the restructure and streamline the document </a:t>
            </a:r>
            <a:endParaRPr lang="en-US" sz="1600" dirty="0" smtClean="0"/>
          </a:p>
          <a:p>
            <a:pPr marL="0" lvl="0" indent="0">
              <a:buClr>
                <a:srgbClr val="FE8637"/>
              </a:buClr>
              <a:buNone/>
            </a:pPr>
            <a:endParaRPr lang="en-US" sz="900" dirty="0" smtClean="0"/>
          </a:p>
          <a:p>
            <a:pPr lvl="0">
              <a:buClr>
                <a:srgbClr val="FE8637"/>
              </a:buClr>
            </a:pPr>
            <a:r>
              <a:rPr lang="en-US" sz="2600" dirty="0" smtClean="0"/>
              <a:t>Voting Items </a:t>
            </a:r>
          </a:p>
          <a:p>
            <a:pPr lvl="1">
              <a:buClr>
                <a:srgbClr val="FE8637"/>
              </a:buClr>
            </a:pPr>
            <a:r>
              <a:rPr lang="en-US" sz="1700" spc="-20" dirty="0" err="1" smtClean="0">
                <a:hlinkClick r:id="rId4"/>
              </a:rPr>
              <a:t>NPRR</a:t>
            </a:r>
            <a:r>
              <a:rPr lang="en-US" sz="1700" spc="-20" dirty="0" smtClean="0">
                <a:hlinkClick r:id="rId4"/>
              </a:rPr>
              <a:t> 850</a:t>
            </a:r>
            <a:r>
              <a:rPr lang="en-US" sz="1700" spc="-20" dirty="0" smtClean="0"/>
              <a:t>, Market Suspension and Restart </a:t>
            </a:r>
          </a:p>
          <a:p>
            <a:pPr lvl="2">
              <a:buClr>
                <a:srgbClr val="FE8637"/>
              </a:buClr>
            </a:pPr>
            <a:r>
              <a:rPr lang="en-US" sz="1400" spc="-20" dirty="0" smtClean="0"/>
              <a:t>Remains tabled, </a:t>
            </a:r>
            <a:r>
              <a:rPr lang="en-US" sz="1400" spc="-20" dirty="0" smtClean="0"/>
              <a:t>expecting comments </a:t>
            </a:r>
            <a:r>
              <a:rPr lang="en-US" sz="1400" spc="-20" dirty="0"/>
              <a:t>from </a:t>
            </a:r>
            <a:r>
              <a:rPr lang="en-US" sz="1400" spc="-20" dirty="0" err="1"/>
              <a:t>CMWG</a:t>
            </a:r>
            <a:r>
              <a:rPr lang="en-US" sz="1400" spc="-20" dirty="0"/>
              <a:t>/</a:t>
            </a:r>
            <a:r>
              <a:rPr lang="en-US" sz="1400" spc="-20" dirty="0" err="1"/>
              <a:t>QMWG</a:t>
            </a:r>
            <a:r>
              <a:rPr lang="en-US" sz="1400" spc="-20" dirty="0"/>
              <a:t> </a:t>
            </a:r>
            <a:r>
              <a:rPr lang="en-US" sz="1400" spc="-20" dirty="0" smtClean="0"/>
              <a:t>in next month</a:t>
            </a:r>
          </a:p>
          <a:p>
            <a:pPr lvl="1">
              <a:buClr>
                <a:srgbClr val="FE8637"/>
              </a:buClr>
            </a:pPr>
            <a:r>
              <a:rPr lang="en-US" sz="1700" spc="-20" dirty="0" err="1" smtClean="0">
                <a:hlinkClick r:id="rId5"/>
              </a:rPr>
              <a:t>RMGRR151</a:t>
            </a:r>
            <a:r>
              <a:rPr lang="en-US" sz="1700" spc="-20" dirty="0"/>
              <a:t>, Updates to Retail Market Guide for </a:t>
            </a:r>
            <a:r>
              <a:rPr lang="en-US" sz="1700" spc="-20" dirty="0" err="1"/>
              <a:t>TAC</a:t>
            </a:r>
            <a:r>
              <a:rPr lang="en-US" sz="1700" spc="-20" dirty="0"/>
              <a:t> Subcommittee </a:t>
            </a:r>
            <a:r>
              <a:rPr lang="en-US" sz="1700" spc="-20" dirty="0" smtClean="0"/>
              <a:t>Restructuring</a:t>
            </a:r>
          </a:p>
          <a:p>
            <a:pPr lvl="2">
              <a:buClr>
                <a:srgbClr val="FE8637"/>
              </a:buClr>
            </a:pPr>
            <a:r>
              <a:rPr lang="en-US" sz="1400" spc="-20" dirty="0" smtClean="0"/>
              <a:t>RMS unanimously voted to recommend approval of impact analysis (no impact)</a:t>
            </a:r>
          </a:p>
          <a:p>
            <a:pPr lvl="1">
              <a:buClr>
                <a:srgbClr val="FE8637"/>
              </a:buClr>
            </a:pPr>
            <a:r>
              <a:rPr lang="en-US" sz="1600" spc="-20" dirty="0" err="1" smtClean="0">
                <a:hlinkClick r:id="rId6"/>
              </a:rPr>
              <a:t>RMGRR152</a:t>
            </a:r>
            <a:r>
              <a:rPr lang="en-US" sz="1600" spc="-20" dirty="0"/>
              <a:t>, Additional Alignment with </a:t>
            </a:r>
            <a:r>
              <a:rPr lang="en-US" sz="1600" spc="-20" dirty="0" err="1"/>
              <a:t>NPRR778</a:t>
            </a:r>
            <a:r>
              <a:rPr lang="en-US" sz="1600" spc="-20" dirty="0"/>
              <a:t>, Modifications to Date Change and Cancellation Evaluation </a:t>
            </a:r>
            <a:r>
              <a:rPr lang="en-US" sz="1600" spc="-20" dirty="0" smtClean="0"/>
              <a:t>Window</a:t>
            </a:r>
          </a:p>
          <a:p>
            <a:pPr lvl="2">
              <a:buClr>
                <a:srgbClr val="FE8637"/>
              </a:buClr>
            </a:pPr>
            <a:r>
              <a:rPr lang="en-US" sz="1400" spc="-30" dirty="0" smtClean="0"/>
              <a:t>RMS unanimously voted to recommend approval with desktop edits as made by RMS</a:t>
            </a:r>
          </a:p>
          <a:p>
            <a:pPr lvl="1">
              <a:buClr>
                <a:srgbClr val="FE8637"/>
              </a:buClr>
            </a:pPr>
            <a:r>
              <a:rPr lang="en-US" sz="1600" spc="-20" dirty="0" err="1" smtClean="0">
                <a:hlinkClick r:id="rId7"/>
              </a:rPr>
              <a:t>RMGRR153</a:t>
            </a:r>
            <a:r>
              <a:rPr lang="en-US" sz="1600" spc="-20" dirty="0" smtClean="0">
                <a:hlinkClick r:id="rId7"/>
              </a:rPr>
              <a:t>, </a:t>
            </a:r>
            <a:r>
              <a:rPr lang="en-US" sz="1600" spc="-20" dirty="0"/>
              <a:t>Modifications to TDSP References and Processes in the Retail Market </a:t>
            </a:r>
            <a:r>
              <a:rPr lang="en-US" sz="1600" spc="-20" dirty="0" smtClean="0"/>
              <a:t>Guide</a:t>
            </a:r>
          </a:p>
          <a:p>
            <a:pPr lvl="2">
              <a:buClr>
                <a:srgbClr val="FE8637"/>
              </a:buClr>
            </a:pPr>
            <a:r>
              <a:rPr lang="en-US" sz="1400" spc="-30" dirty="0" smtClean="0"/>
              <a:t>RMS unanimously voted to recommend approval as filed</a:t>
            </a:r>
          </a:p>
          <a:p>
            <a:pPr marL="731520" lvl="2" indent="0">
              <a:buClr>
                <a:srgbClr val="FE8637"/>
              </a:buClr>
              <a:buNone/>
            </a:pPr>
            <a:r>
              <a:rPr lang="en-US" sz="1400" spc="-30" dirty="0" smtClean="0">
                <a:solidFill>
                  <a:srgbClr val="FF0000"/>
                </a:solidFill>
              </a:rPr>
              <a:t> </a:t>
            </a:r>
          </a:p>
          <a:p>
            <a:pPr marL="731520" lvl="2" indent="0">
              <a:buClr>
                <a:srgbClr val="FE8637"/>
              </a:buClr>
              <a:buNone/>
            </a:pPr>
            <a:endParaRPr lang="en-US" sz="1400" spc="-20" dirty="0" smtClean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pPr/>
              <a:t>2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13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Working Group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153400" cy="5181600"/>
          </a:xfrm>
        </p:spPr>
        <p:txBody>
          <a:bodyPr>
            <a:normAutofit/>
          </a:bodyPr>
          <a:lstStyle/>
          <a:p>
            <a:pPr lvl="0">
              <a:buClr>
                <a:srgbClr val="FE8637"/>
              </a:buClr>
            </a:pPr>
            <a:r>
              <a:rPr lang="en-US" b="1" dirty="0" err="1" smtClean="0"/>
              <a:t>RMTTF</a:t>
            </a:r>
            <a:r>
              <a:rPr lang="en-US" dirty="0" smtClean="0"/>
              <a:t> </a:t>
            </a:r>
            <a:r>
              <a:rPr lang="en-US" sz="1600" dirty="0"/>
              <a:t>(</a:t>
            </a:r>
            <a:r>
              <a:rPr lang="en-US" sz="1600" dirty="0" smtClean="0">
                <a:hlinkClick r:id="rId3"/>
              </a:rPr>
              <a:t>presentation</a:t>
            </a:r>
            <a:r>
              <a:rPr lang="en-US" sz="1600" dirty="0" smtClean="0"/>
              <a:t>)</a:t>
            </a:r>
          </a:p>
          <a:p>
            <a:pPr lvl="1"/>
            <a:r>
              <a:rPr lang="en-US" sz="1500" dirty="0" smtClean="0"/>
              <a:t>Houston in-</a:t>
            </a:r>
            <a:r>
              <a:rPr lang="en-US" sz="1500" dirty="0" smtClean="0"/>
              <a:t>person training dates announced for September 25</a:t>
            </a:r>
            <a:r>
              <a:rPr lang="en-US" sz="1500" baseline="30000" dirty="0" smtClean="0"/>
              <a:t>th</a:t>
            </a:r>
            <a:r>
              <a:rPr lang="en-US" sz="1500" dirty="0" smtClean="0"/>
              <a:t> </a:t>
            </a:r>
            <a:r>
              <a:rPr lang="en-US" sz="1500" dirty="0"/>
              <a:t>(Retail 101)</a:t>
            </a:r>
            <a:r>
              <a:rPr lang="en-US" sz="1500" baseline="30000" dirty="0"/>
              <a:t> </a:t>
            </a:r>
            <a:r>
              <a:rPr lang="en-US" sz="1500" dirty="0"/>
              <a:t>&amp; </a:t>
            </a:r>
            <a:r>
              <a:rPr lang="en-US" sz="1500" dirty="0" smtClean="0"/>
              <a:t>26</a:t>
            </a:r>
            <a:r>
              <a:rPr lang="en-US" sz="1500" baseline="30000" dirty="0" smtClean="0"/>
              <a:t>th</a:t>
            </a:r>
            <a:r>
              <a:rPr lang="en-US" sz="1500" dirty="0" smtClean="0"/>
              <a:t> (TX SET – NEW***) </a:t>
            </a:r>
          </a:p>
          <a:p>
            <a:pPr lvl="1"/>
            <a:r>
              <a:rPr lang="en-US" sz="1500" dirty="0" smtClean="0"/>
              <a:t>Recap of </a:t>
            </a:r>
            <a:r>
              <a:rPr lang="en-US" sz="1500" dirty="0" smtClean="0"/>
              <a:t>May </a:t>
            </a:r>
            <a:r>
              <a:rPr lang="en-US" sz="1500" dirty="0" smtClean="0"/>
              <a:t>1</a:t>
            </a:r>
            <a:r>
              <a:rPr lang="en-US" sz="1500" baseline="30000" dirty="0" smtClean="0"/>
              <a:t>st </a:t>
            </a:r>
            <a:r>
              <a:rPr lang="en-US" sz="1500" dirty="0" smtClean="0"/>
              <a:t>(Retail 101)</a:t>
            </a:r>
            <a:r>
              <a:rPr lang="en-US" sz="1500" baseline="30000" dirty="0"/>
              <a:t> </a:t>
            </a:r>
            <a:r>
              <a:rPr lang="en-US" sz="1500" dirty="0"/>
              <a:t>&amp; </a:t>
            </a:r>
            <a:r>
              <a:rPr lang="en-US" sz="1500" dirty="0" smtClean="0"/>
              <a:t>2</a:t>
            </a:r>
            <a:r>
              <a:rPr lang="en-US" sz="1500" baseline="30000" dirty="0" smtClean="0"/>
              <a:t>nd</a:t>
            </a:r>
            <a:r>
              <a:rPr lang="en-US" sz="1500" dirty="0" smtClean="0"/>
              <a:t> (</a:t>
            </a:r>
            <a:r>
              <a:rPr lang="en-US" sz="1500" dirty="0" err="1" smtClean="0"/>
              <a:t>MarkeTrak</a:t>
            </a:r>
            <a:r>
              <a:rPr lang="en-US" sz="1500" dirty="0" smtClean="0"/>
              <a:t>/</a:t>
            </a:r>
            <a:r>
              <a:rPr lang="en-US" sz="1500" dirty="0" err="1" smtClean="0"/>
              <a:t>IAG</a:t>
            </a:r>
            <a:r>
              <a:rPr lang="en-US" sz="1500" dirty="0" smtClean="0"/>
              <a:t>) Dallas training</a:t>
            </a:r>
            <a:endParaRPr lang="en-US" sz="1500" dirty="0" smtClean="0"/>
          </a:p>
          <a:p>
            <a:pPr marL="365760" lvl="1" indent="0">
              <a:buNone/>
            </a:pPr>
            <a:endParaRPr lang="en-US" sz="500" dirty="0" smtClean="0">
              <a:solidFill>
                <a:srgbClr val="FF0000"/>
              </a:solidFill>
            </a:endParaRPr>
          </a:p>
          <a:p>
            <a:pPr lvl="0">
              <a:buClr>
                <a:srgbClr val="FE8637"/>
              </a:buClr>
            </a:pPr>
            <a:r>
              <a:rPr lang="en-US" b="1" dirty="0" err="1" smtClean="0"/>
              <a:t>TDTMS</a:t>
            </a:r>
            <a:r>
              <a:rPr lang="en-US" dirty="0" smtClean="0"/>
              <a:t> </a:t>
            </a:r>
            <a:r>
              <a:rPr lang="en-US" sz="1600" dirty="0"/>
              <a:t>(</a:t>
            </a:r>
            <a:r>
              <a:rPr lang="en-US" sz="1600" dirty="0" smtClean="0">
                <a:hlinkClick r:id="rId4"/>
              </a:rPr>
              <a:t>presentation</a:t>
            </a:r>
            <a:r>
              <a:rPr lang="en-US" sz="1600" dirty="0" smtClean="0"/>
              <a:t>) </a:t>
            </a:r>
            <a:endParaRPr lang="en-US" dirty="0" smtClean="0"/>
          </a:p>
          <a:p>
            <a:pPr lvl="1"/>
            <a:r>
              <a:rPr lang="en-US" sz="1500" dirty="0" err="1" smtClean="0"/>
              <a:t>NPRR778</a:t>
            </a:r>
            <a:r>
              <a:rPr lang="en-US" sz="1500" dirty="0" smtClean="0"/>
              <a:t> lessons learned: </a:t>
            </a:r>
            <a:r>
              <a:rPr lang="en-US" sz="1500" dirty="0"/>
              <a:t> </a:t>
            </a:r>
            <a:r>
              <a:rPr lang="en-US" sz="1500" dirty="0" smtClean="0"/>
              <a:t>looking at impacts in reductions of </a:t>
            </a:r>
            <a:r>
              <a:rPr lang="en-US" sz="1500" dirty="0" err="1" smtClean="0"/>
              <a:t>MarkeTrak</a:t>
            </a:r>
            <a:r>
              <a:rPr lang="en-US" sz="1500" dirty="0" smtClean="0"/>
              <a:t> cancel with approval subtype and </a:t>
            </a:r>
            <a:r>
              <a:rPr lang="en-US" sz="1500" dirty="0" err="1" smtClean="0"/>
              <a:t>IAS</a:t>
            </a:r>
            <a:endParaRPr lang="en-US" sz="1500" dirty="0"/>
          </a:p>
          <a:p>
            <a:endParaRPr lang="en-US" sz="500" dirty="0" smtClean="0">
              <a:solidFill>
                <a:srgbClr val="FF0000"/>
              </a:solidFill>
            </a:endParaRPr>
          </a:p>
          <a:p>
            <a:pPr lvl="0">
              <a:buClr>
                <a:srgbClr val="FE8637"/>
              </a:buClr>
            </a:pPr>
            <a:r>
              <a:rPr lang="en-US" b="1" dirty="0" smtClean="0"/>
              <a:t>TX SET </a:t>
            </a:r>
            <a:r>
              <a:rPr lang="en-US" sz="1600" dirty="0"/>
              <a:t>(</a:t>
            </a:r>
            <a:r>
              <a:rPr lang="en-US" sz="1600" dirty="0" smtClean="0">
                <a:hlinkClick r:id="rId5"/>
              </a:rPr>
              <a:t>presentation</a:t>
            </a:r>
            <a:r>
              <a:rPr lang="en-US" sz="1600" dirty="0" smtClean="0"/>
              <a:t>)</a:t>
            </a:r>
            <a:endParaRPr lang="en-US" dirty="0"/>
          </a:p>
          <a:p>
            <a:pPr lvl="1"/>
            <a:r>
              <a:rPr lang="en-US" sz="1500" dirty="0" smtClean="0"/>
              <a:t>Discussion on </a:t>
            </a:r>
            <a:r>
              <a:rPr lang="en-US" sz="1600" dirty="0" smtClean="0"/>
              <a:t>Market </a:t>
            </a:r>
            <a:r>
              <a:rPr lang="en-US" sz="1600" dirty="0"/>
              <a:t>Interface Service Provider </a:t>
            </a:r>
            <a:r>
              <a:rPr lang="en-US" sz="1600" dirty="0" smtClean="0"/>
              <a:t>(“</a:t>
            </a:r>
            <a:r>
              <a:rPr lang="en-US" sz="1600" dirty="0" err="1" smtClean="0"/>
              <a:t>MISP</a:t>
            </a:r>
            <a:r>
              <a:rPr lang="en-US" sz="1600" dirty="0" smtClean="0"/>
              <a:t>”) </a:t>
            </a:r>
            <a:r>
              <a:rPr lang="en-US" sz="1600" dirty="0"/>
              <a:t>Outage </a:t>
            </a:r>
            <a:r>
              <a:rPr lang="en-US" sz="1600" dirty="0" smtClean="0"/>
              <a:t>and lessons learned</a:t>
            </a:r>
          </a:p>
          <a:p>
            <a:pPr lvl="1"/>
            <a:r>
              <a:rPr lang="en-US" sz="1500" dirty="0" smtClean="0"/>
              <a:t>Reviewed additional changes made to TX SET webpage </a:t>
            </a:r>
            <a:endParaRPr lang="en-US" sz="1500" dirty="0"/>
          </a:p>
          <a:p>
            <a:pPr lvl="1"/>
            <a:r>
              <a:rPr lang="en-US" sz="1500" dirty="0" smtClean="0"/>
              <a:t>Texas </a:t>
            </a:r>
            <a:r>
              <a:rPr lang="en-US" sz="1500" dirty="0" smtClean="0"/>
              <a:t>Market Test Plan updates regarding payment changes (</a:t>
            </a:r>
            <a:r>
              <a:rPr lang="en-US" sz="1500" dirty="0" smtClean="0">
                <a:hlinkClick r:id="rId6"/>
              </a:rPr>
              <a:t>Vote</a:t>
            </a:r>
            <a:r>
              <a:rPr lang="en-US" sz="1500" dirty="0" smtClean="0"/>
              <a:t> - table)</a:t>
            </a:r>
            <a:endParaRPr lang="en-US" sz="1500" dirty="0"/>
          </a:p>
          <a:p>
            <a:pPr lvl="1"/>
            <a:endParaRPr lang="en-US" sz="500" dirty="0" smtClean="0"/>
          </a:p>
          <a:p>
            <a:pPr lvl="1"/>
            <a:endParaRPr lang="en-US" sz="500" dirty="0" smtClean="0"/>
          </a:p>
          <a:p>
            <a:pPr marL="365760" lvl="1" indent="0">
              <a:buNone/>
            </a:pPr>
            <a:r>
              <a:rPr lang="en-US" sz="1650" dirty="0" smtClean="0">
                <a:solidFill>
                  <a:schemeClr val="accent1">
                    <a:lumMod val="75000"/>
                  </a:schemeClr>
                </a:solidFill>
              </a:rPr>
              <a:t>***</a:t>
            </a:r>
            <a:r>
              <a:rPr lang="en-US" sz="1650" dirty="0" smtClean="0"/>
              <a:t>Note, </a:t>
            </a:r>
            <a:r>
              <a:rPr lang="en-US" sz="1650" dirty="0" err="1" smtClean="0"/>
              <a:t>AMWG</a:t>
            </a:r>
            <a:r>
              <a:rPr lang="en-US" sz="1650" dirty="0" smtClean="0"/>
              <a:t> has been moved to inactive and the </a:t>
            </a:r>
            <a:r>
              <a:rPr lang="en-US" sz="1650" dirty="0" smtClean="0"/>
              <a:t>monthly </a:t>
            </a:r>
            <a:r>
              <a:rPr lang="en-US" sz="1650" dirty="0" smtClean="0"/>
              <a:t>SMT reporting is available on the RMS meeting page pending a Commission decision in D-47472</a:t>
            </a:r>
            <a:r>
              <a:rPr lang="en-US" sz="1650" dirty="0">
                <a:solidFill>
                  <a:srgbClr val="FFC000"/>
                </a:solidFill>
              </a:rPr>
              <a:t> </a:t>
            </a:r>
            <a:endParaRPr lang="en-US" sz="165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1500" dirty="0" smtClean="0"/>
          </a:p>
          <a:p>
            <a:pPr lvl="1"/>
            <a:endParaRPr lang="en-US" sz="1500" dirty="0" smtClean="0"/>
          </a:p>
          <a:p>
            <a:endParaRPr lang="en-US" sz="1500" dirty="0"/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3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354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Additional RMS &amp; ERCOT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98448"/>
            <a:ext cx="8305800" cy="5254752"/>
          </a:xfrm>
        </p:spPr>
        <p:txBody>
          <a:bodyPr>
            <a:normAutofit fontScale="92500" lnSpcReduction="20000"/>
          </a:bodyPr>
          <a:lstStyle/>
          <a:p>
            <a:pPr lvl="1">
              <a:buClr>
                <a:srgbClr val="FE8637"/>
              </a:buClr>
            </a:pPr>
            <a:endParaRPr lang="en-US" sz="400" dirty="0" smtClean="0"/>
          </a:p>
          <a:p>
            <a:pPr lvl="0">
              <a:buClr>
                <a:srgbClr val="FE8637"/>
              </a:buClr>
            </a:pPr>
            <a:r>
              <a:rPr lang="en-US" sz="1800" dirty="0" err="1" smtClean="0"/>
              <a:t>TAC</a:t>
            </a:r>
            <a:r>
              <a:rPr lang="en-US" sz="1800" dirty="0" smtClean="0"/>
              <a:t> </a:t>
            </a:r>
            <a:r>
              <a:rPr lang="en-US" sz="1800" dirty="0"/>
              <a:t>Assignment – IDR Meter Reads</a:t>
            </a:r>
          </a:p>
          <a:p>
            <a:pPr lvl="1"/>
            <a:r>
              <a:rPr lang="en-US" sz="1200" dirty="0" smtClean="0"/>
              <a:t>Presentations from ERCOT (available </a:t>
            </a:r>
            <a:r>
              <a:rPr lang="en-US" sz="1200" dirty="0" smtClean="0">
                <a:hlinkClick r:id="rId3"/>
              </a:rPr>
              <a:t>here</a:t>
            </a:r>
            <a:r>
              <a:rPr lang="en-US" sz="1200" dirty="0" smtClean="0"/>
              <a:t>) outlining </a:t>
            </a:r>
            <a:r>
              <a:rPr lang="en-US" sz="1200" dirty="0" smtClean="0"/>
              <a:t>four options it has identified </a:t>
            </a:r>
            <a:r>
              <a:rPr lang="en-US" sz="1200" dirty="0" smtClean="0"/>
              <a:t>and </a:t>
            </a:r>
            <a:r>
              <a:rPr lang="en-US" sz="1200" dirty="0"/>
              <a:t>Oncor (available </a:t>
            </a:r>
            <a:r>
              <a:rPr lang="en-US" sz="1200" dirty="0">
                <a:hlinkClick r:id="rId4"/>
              </a:rPr>
              <a:t>here</a:t>
            </a:r>
            <a:r>
              <a:rPr lang="en-US" sz="1200" dirty="0" smtClean="0"/>
              <a:t>) which outlined an near term solution with </a:t>
            </a:r>
            <a:r>
              <a:rPr lang="en-US" sz="1200" dirty="0" err="1" smtClean="0"/>
              <a:t>graybox</a:t>
            </a:r>
            <a:r>
              <a:rPr lang="en-US" sz="1200" dirty="0" smtClean="0"/>
              <a:t>, future language</a:t>
            </a:r>
          </a:p>
          <a:p>
            <a:pPr lvl="1"/>
            <a:r>
              <a:rPr lang="en-US" sz="1200" dirty="0" smtClean="0"/>
              <a:t>Following a discussion on proposed language, Oncor plans to file an </a:t>
            </a:r>
            <a:r>
              <a:rPr lang="en-US" sz="1200" dirty="0" err="1" smtClean="0"/>
              <a:t>NPRR</a:t>
            </a:r>
            <a:r>
              <a:rPr lang="en-US" sz="1200" dirty="0" smtClean="0"/>
              <a:t> capturing suggested edits from RMS</a:t>
            </a:r>
          </a:p>
          <a:p>
            <a:pPr lvl="1"/>
            <a:r>
              <a:rPr lang="en-US" sz="1200" dirty="0" smtClean="0"/>
              <a:t>RMS will request PRS table the </a:t>
            </a:r>
            <a:r>
              <a:rPr lang="en-US" sz="1200" dirty="0" err="1" smtClean="0"/>
              <a:t>NPRR</a:t>
            </a:r>
            <a:r>
              <a:rPr lang="en-US" sz="1200" dirty="0" smtClean="0"/>
              <a:t> and schedule a workshop to discuss the Oncor proposal as well as more long-term solutions as outlined by ERCOT</a:t>
            </a:r>
            <a:endParaRPr lang="en-US" sz="1200" dirty="0" smtClean="0"/>
          </a:p>
          <a:p>
            <a:pPr lvl="1">
              <a:buClr>
                <a:srgbClr val="FE8637"/>
              </a:buClr>
            </a:pPr>
            <a:endParaRPr lang="en-US" sz="400" b="1" dirty="0">
              <a:solidFill>
                <a:srgbClr val="FF0000"/>
              </a:solidFill>
            </a:endParaRPr>
          </a:p>
          <a:p>
            <a:pPr lvl="1">
              <a:buClr>
                <a:srgbClr val="FE8637"/>
              </a:buClr>
            </a:pPr>
            <a:endParaRPr lang="en-US" sz="400" dirty="0">
              <a:solidFill>
                <a:srgbClr val="FF0000"/>
              </a:solidFill>
            </a:endParaRPr>
          </a:p>
          <a:p>
            <a:pPr lvl="0">
              <a:buClr>
                <a:srgbClr val="FE8637"/>
              </a:buClr>
            </a:pPr>
            <a:r>
              <a:rPr lang="en-US" sz="1800" dirty="0"/>
              <a:t>Updates to the Texas Renewable Energy Trading Program </a:t>
            </a:r>
            <a:endParaRPr lang="en-US" sz="1800" dirty="0" smtClean="0"/>
          </a:p>
          <a:p>
            <a:pPr lvl="1">
              <a:buClr>
                <a:srgbClr val="FE8637"/>
              </a:buClr>
            </a:pPr>
            <a:r>
              <a:rPr lang="en-US" sz="1200" dirty="0" smtClean="0"/>
              <a:t>Presentation (available </a:t>
            </a:r>
            <a:r>
              <a:rPr lang="en-US" sz="1200" dirty="0" smtClean="0">
                <a:hlinkClick r:id="rId5"/>
              </a:rPr>
              <a:t>here</a:t>
            </a:r>
            <a:r>
              <a:rPr lang="en-US" sz="1200" dirty="0" smtClean="0"/>
              <a:t>) on pending changes to the REC trading program page and retirement platform</a:t>
            </a:r>
          </a:p>
          <a:p>
            <a:pPr lvl="1">
              <a:buClr>
                <a:srgbClr val="FE8637"/>
              </a:buClr>
            </a:pPr>
            <a:r>
              <a:rPr lang="en-US" sz="1200" dirty="0" smtClean="0"/>
              <a:t>Web changes seek to capture language removed from </a:t>
            </a:r>
            <a:r>
              <a:rPr lang="en-US" sz="1200" dirty="0" err="1" smtClean="0"/>
              <a:t>COPMG</a:t>
            </a:r>
            <a:endParaRPr lang="en-US" sz="1200" dirty="0" smtClean="0"/>
          </a:p>
          <a:p>
            <a:pPr marL="365760" lvl="1" indent="0">
              <a:buClr>
                <a:srgbClr val="FE8637"/>
              </a:buClr>
              <a:buNone/>
            </a:pPr>
            <a:endParaRPr lang="en-US" sz="900" dirty="0"/>
          </a:p>
          <a:p>
            <a:pPr lvl="0">
              <a:buClr>
                <a:srgbClr val="FE8637"/>
              </a:buClr>
            </a:pPr>
            <a:r>
              <a:rPr lang="en-US" sz="1800" dirty="0" smtClean="0"/>
              <a:t>Retail Demand Response and 4CP Response</a:t>
            </a:r>
            <a:endParaRPr lang="en-US" sz="1800" dirty="0"/>
          </a:p>
          <a:p>
            <a:pPr lvl="1"/>
            <a:r>
              <a:rPr lang="en-US" sz="1200" dirty="0" smtClean="0"/>
              <a:t>Presentation (available </a:t>
            </a:r>
            <a:r>
              <a:rPr lang="en-US" sz="1200" dirty="0" smtClean="0">
                <a:hlinkClick r:id="rId6"/>
              </a:rPr>
              <a:t>here</a:t>
            </a:r>
            <a:r>
              <a:rPr lang="en-US" sz="1200" dirty="0" smtClean="0"/>
              <a:t>) outlines ERCOT analysis on results of 2017 survey</a:t>
            </a:r>
            <a:endParaRPr lang="en-US" sz="1200" dirty="0"/>
          </a:p>
          <a:p>
            <a:pPr lvl="1">
              <a:buClr>
                <a:srgbClr val="FE8637"/>
              </a:buClr>
            </a:pPr>
            <a:endParaRPr lang="en-US" sz="900" dirty="0" smtClean="0"/>
          </a:p>
          <a:p>
            <a:pPr lvl="1">
              <a:buClr>
                <a:srgbClr val="FE8637"/>
              </a:buClr>
            </a:pPr>
            <a:endParaRPr lang="en-US" sz="100" dirty="0" smtClean="0"/>
          </a:p>
          <a:p>
            <a:pPr lvl="0">
              <a:buClr>
                <a:srgbClr val="FE8637"/>
              </a:buClr>
            </a:pPr>
            <a:r>
              <a:rPr lang="en-US" sz="1800" dirty="0" smtClean="0"/>
              <a:t>Summer 2018 Preparations</a:t>
            </a:r>
            <a:endParaRPr lang="en-US" sz="1800" dirty="0"/>
          </a:p>
          <a:p>
            <a:pPr lvl="1"/>
            <a:r>
              <a:rPr lang="en-US" sz="1200" dirty="0" smtClean="0"/>
              <a:t>ERCOT </a:t>
            </a:r>
            <a:r>
              <a:rPr lang="en-US" sz="1200" dirty="0" smtClean="0"/>
              <a:t>provided updates on last months discussions, including additional information on May 17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communications</a:t>
            </a:r>
            <a:r>
              <a:rPr lang="en-US" sz="1200" dirty="0" smtClean="0"/>
              <a:t> meeting</a:t>
            </a:r>
          </a:p>
          <a:p>
            <a:pPr lvl="1"/>
            <a:r>
              <a:rPr lang="en-US" sz="1200" dirty="0" smtClean="0"/>
              <a:t>Updates provided on ongoing POLR drill and potential changes to POLR timelines that ERCOT may file </a:t>
            </a:r>
            <a:endParaRPr lang="en-US" sz="1200" dirty="0" smtClean="0"/>
          </a:p>
          <a:p>
            <a:pPr lvl="1"/>
            <a:endParaRPr lang="en-US" sz="400" baseline="30000" dirty="0">
              <a:solidFill>
                <a:srgbClr val="FF0000"/>
              </a:solidFill>
            </a:endParaRPr>
          </a:p>
          <a:p>
            <a:pPr lvl="0">
              <a:buClr>
                <a:srgbClr val="FE8637"/>
              </a:buClr>
            </a:pPr>
            <a:r>
              <a:rPr lang="en-US" sz="1800" dirty="0" smtClean="0"/>
              <a:t>Other Business</a:t>
            </a:r>
            <a:endParaRPr lang="en-US" sz="1800" dirty="0"/>
          </a:p>
          <a:p>
            <a:pPr lvl="1"/>
            <a:r>
              <a:rPr lang="en-US" sz="1200" dirty="0" smtClean="0"/>
              <a:t>Update on pending new Oncor rates and credits</a:t>
            </a:r>
            <a:endParaRPr lang="en-US" sz="1200" dirty="0" smtClean="0"/>
          </a:p>
          <a:p>
            <a:pPr lvl="1"/>
            <a:r>
              <a:rPr lang="en-US" sz="1200" dirty="0" smtClean="0"/>
              <a:t>Discussion </a:t>
            </a:r>
            <a:r>
              <a:rPr lang="en-US" sz="1200" dirty="0" smtClean="0"/>
              <a:t>on pending RMGRR to remove references to Lite-Up Texas program</a:t>
            </a:r>
            <a:endParaRPr lang="en-US" sz="1200" dirty="0" smtClean="0"/>
          </a:p>
          <a:p>
            <a:pPr lvl="1"/>
            <a:r>
              <a:rPr lang="en-US" sz="1200" dirty="0" smtClean="0"/>
              <a:t>Removed “</a:t>
            </a:r>
            <a:r>
              <a:rPr lang="en-US" sz="1200" dirty="0" err="1"/>
              <a:t>CNP’s</a:t>
            </a:r>
            <a:r>
              <a:rPr lang="en-US" sz="1200" dirty="0"/>
              <a:t> Process for applying Charges for Multiple Unmetered Services on the 810_02 TX </a:t>
            </a:r>
            <a:r>
              <a:rPr lang="en-US" sz="1200" dirty="0" smtClean="0"/>
              <a:t>SET” from open action items – CenterPoint will provide test transactions to REPs upon request</a:t>
            </a:r>
            <a:endParaRPr lang="en-US" sz="1200" dirty="0"/>
          </a:p>
          <a:p>
            <a:pPr marL="365760" lvl="1" indent="0">
              <a:buNone/>
            </a:pPr>
            <a:endParaRPr lang="en-US" sz="1300" dirty="0"/>
          </a:p>
          <a:p>
            <a:pPr marL="365760" lvl="1" indent="0" algn="ctr">
              <a:buClr>
                <a:srgbClr val="FE8637"/>
              </a:buClr>
              <a:buNone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en-US" sz="2000" b="1" dirty="0" smtClean="0"/>
              <a:t>Next RMS meeting scheduled for </a:t>
            </a:r>
            <a:r>
              <a:rPr lang="en-US" sz="2000" b="1" dirty="0" smtClean="0"/>
              <a:t>June 5</a:t>
            </a:r>
            <a:r>
              <a:rPr lang="en-US" sz="2000" b="1" baseline="30000" dirty="0" smtClean="0"/>
              <a:t>th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*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4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4461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5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95401"/>
            <a:ext cx="4876799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37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1700</TotalTime>
  <Words>513</Words>
  <Application>Microsoft Office PowerPoint</Application>
  <PresentationFormat>On-screen Show (4:3)</PresentationFormat>
  <Paragraphs>71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May 9, 2018  RMS Update to COPS</vt:lpstr>
      <vt:lpstr>RMS Meeting  - 5.8.18</vt:lpstr>
      <vt:lpstr>Working Group Updates</vt:lpstr>
      <vt:lpstr>Additional RMS &amp; ERCOT Updates</vt:lpstr>
      <vt:lpstr>Questions? </vt:lpstr>
    </vt:vector>
  </TitlesOfParts>
  <Company>NRG Energy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&amp; Board of Directors Update</dc:title>
  <dc:creator>Zerwas (Reed), Rebecca</dc:creator>
  <cp:lastModifiedBy>Zerwas (Reed), Rebecca</cp:lastModifiedBy>
  <cp:revision>79</cp:revision>
  <dcterms:created xsi:type="dcterms:W3CDTF">2018-01-08T22:15:17Z</dcterms:created>
  <dcterms:modified xsi:type="dcterms:W3CDTF">2018-05-09T13:57:07Z</dcterms:modified>
</cp:coreProperties>
</file>