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5143500" type="screen16x9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61" autoAdjust="0"/>
  </p:normalViewPr>
  <p:slideViewPr>
    <p:cSldViewPr>
      <p:cViewPr>
        <p:scale>
          <a:sx n="152" d="100"/>
          <a:sy n="152" d="100"/>
        </p:scale>
        <p:origin x="-360" y="-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DC30D-DF68-4CA0-9784-B2EA943F72F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7F09D-C4E7-4501-99EB-AB1F9C657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69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DDCF481-E38E-49D2-ACAC-98D288518E19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ED8CB40-CE69-43CD-8FD6-F447A0523D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715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8CB40-CE69-43CD-8FD6-F447A0523DC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825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8CB40-CE69-43CD-8FD6-F447A0523DC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825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2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EBB38E7-07C3-4849-9590-CEED9993B4CB}" type="datetimeFigureOut">
              <a:rPr lang="en-US" smtClean="0"/>
              <a:t>5/8/2018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CFEEDC.D594373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png@01CFEEDC.D594373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png@01CFEEDC.D594373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CFEEDC.D594373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CFEEDC.D594373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CFEEDC.D594373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NPRR 863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2018 </a:t>
            </a:r>
            <a:r>
              <a:rPr lang="en-US" dirty="0" smtClean="0"/>
              <a:t>PDCWG</a:t>
            </a:r>
            <a:endParaRPr lang="en-US" dirty="0"/>
          </a:p>
        </p:txBody>
      </p:sp>
      <p:pic>
        <p:nvPicPr>
          <p:cNvPr id="1026" name="Picture 1" descr="cid:image002.png@01CFEEDC.D594373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074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Established two governor </a:t>
            </a:r>
            <a:r>
              <a:rPr lang="en-US" dirty="0" err="1"/>
              <a:t>deadband</a:t>
            </a:r>
            <a:r>
              <a:rPr lang="en-US" dirty="0"/>
              <a:t> requirements</a:t>
            </a:r>
          </a:p>
          <a:p>
            <a:r>
              <a:rPr lang="en-US" dirty="0"/>
              <a:t>Changed from Primary Frequency Response Service to Frequency Response Service (FRS)</a:t>
            </a:r>
          </a:p>
          <a:p>
            <a:r>
              <a:rPr lang="en-US" dirty="0"/>
              <a:t>Load Resource Participation restored in FRS</a:t>
            </a:r>
          </a:p>
          <a:p>
            <a:r>
              <a:rPr lang="en-US" dirty="0"/>
              <a:t>RRS remains a 10 minute product, but is open to broader participation</a:t>
            </a:r>
          </a:p>
          <a:p>
            <a:r>
              <a:rPr lang="en-US" dirty="0"/>
              <a:t>FFR allowed to participate in either FRS or RRS</a:t>
            </a:r>
          </a:p>
          <a:p>
            <a:pPr marL="685800" indent="-571500">
              <a:buFont typeface="+mj-lt"/>
              <a:buAutoNum type="romanUcPeriod"/>
            </a:pPr>
            <a:endParaRPr lang="en-US" dirty="0"/>
          </a:p>
        </p:txBody>
      </p:sp>
      <p:pic>
        <p:nvPicPr>
          <p:cNvPr id="5" name="Picture 1" descr="cid:image002.png@01CFEEDC.D594373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7030243" y="48577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649FFAE-F034-4007-980F-9CF2C61A14A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194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Response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Purpose:  Arrest and stabilize frequency following a disturbance</a:t>
            </a:r>
          </a:p>
          <a:p>
            <a:r>
              <a:rPr lang="en-US" dirty="0" smtClean="0"/>
              <a:t>Very </a:t>
            </a:r>
            <a:r>
              <a:rPr lang="en-US" dirty="0"/>
              <a:t>similar to today’s RRS</a:t>
            </a:r>
          </a:p>
          <a:p>
            <a:r>
              <a:rPr lang="en-US" dirty="0"/>
              <a:t>Generator governor </a:t>
            </a:r>
            <a:r>
              <a:rPr lang="en-US" dirty="0" err="1"/>
              <a:t>deadband</a:t>
            </a:r>
            <a:r>
              <a:rPr lang="en-US" dirty="0"/>
              <a:t> at +/- 0.017 Hz</a:t>
            </a:r>
          </a:p>
          <a:p>
            <a:r>
              <a:rPr lang="en-US" dirty="0"/>
              <a:t>Load Resource participation at 59.70 Hz and during EEA and DCS events</a:t>
            </a:r>
          </a:p>
          <a:p>
            <a:r>
              <a:rPr lang="en-US" dirty="0"/>
              <a:t>Fast Frequency Response Resource participation enabled</a:t>
            </a:r>
          </a:p>
          <a:p>
            <a:pPr lvl="1"/>
            <a:r>
              <a:rPr lang="en-US" dirty="0"/>
              <a:t>Must maintain response for 15 minutes</a:t>
            </a:r>
          </a:p>
          <a:p>
            <a:pPr lvl="1"/>
            <a:r>
              <a:rPr lang="en-US" dirty="0"/>
              <a:t>Must restore capability within 15 minutes of recall</a:t>
            </a:r>
          </a:p>
          <a:p>
            <a:pPr lvl="1"/>
            <a:r>
              <a:rPr lang="en-US" dirty="0"/>
              <a:t>Automatically deployed at 59.85 Hz and recalled at 59.98 Hz</a:t>
            </a:r>
          </a:p>
          <a:p>
            <a:r>
              <a:rPr lang="en-US" dirty="0"/>
              <a:t>Synchronous condenser participation at 59.80 Hz</a:t>
            </a:r>
          </a:p>
          <a:p>
            <a:r>
              <a:rPr lang="en-US" dirty="0"/>
              <a:t>ERCOT to determine quantities subject to 1,150 MW PFR min.</a:t>
            </a:r>
          </a:p>
          <a:p>
            <a:pPr marL="1348740" lvl="2" indent="-571500">
              <a:buFont typeface="+mj-lt"/>
              <a:buAutoNum type="romanUcPeriod"/>
            </a:pPr>
            <a:endParaRPr lang="en-US" dirty="0"/>
          </a:p>
          <a:p>
            <a:pPr marL="685800" indent="-571500">
              <a:buFont typeface="+mj-lt"/>
              <a:buAutoNum type="romanUcPeriod"/>
            </a:pPr>
            <a:endParaRPr lang="en-US" dirty="0"/>
          </a:p>
        </p:txBody>
      </p:sp>
      <p:pic>
        <p:nvPicPr>
          <p:cNvPr id="5" name="Picture 1" descr="cid:image002.png@01CFEEDC.D594373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7030243" y="48577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649FFAE-F034-4007-980F-9CF2C61A14A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677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Responsive Reserve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Purpose:  Restore FRS within 10 minutes of a deviation, and to provide energy prior to or during an EEA</a:t>
            </a:r>
          </a:p>
          <a:p>
            <a:r>
              <a:rPr lang="en-US" dirty="0" smtClean="0"/>
              <a:t>10 </a:t>
            </a:r>
            <a:r>
              <a:rPr lang="en-US" dirty="0"/>
              <a:t>minute product that can be provided by Generation Resources (including FFR), QSGRs, Generation Resources in Synchronous Condenser mode, &amp; Load Resources with </a:t>
            </a:r>
            <a:r>
              <a:rPr lang="en-US" u="sng" dirty="0"/>
              <a:t>or</a:t>
            </a:r>
            <a:r>
              <a:rPr lang="en-US" dirty="0"/>
              <a:t> without UFRs</a:t>
            </a:r>
          </a:p>
          <a:p>
            <a:pPr lvl="1"/>
            <a:r>
              <a:rPr lang="en-US" dirty="0"/>
              <a:t>LRs limited to 50% of ERCOT total requirement</a:t>
            </a:r>
          </a:p>
          <a:p>
            <a:r>
              <a:rPr lang="en-US" dirty="0"/>
              <a:t>Individual Resource quantity limited to the Resource’s telemetered Emergency Ramp Rate</a:t>
            </a:r>
          </a:p>
          <a:p>
            <a:r>
              <a:rPr lang="en-US" dirty="0"/>
              <a:t>Deployable prior to or during an EEA event – triggers to be defined in Operating Guides</a:t>
            </a:r>
          </a:p>
          <a:p>
            <a:r>
              <a:rPr lang="en-US" dirty="0"/>
              <a:t>Quantities to be determined by ERCOT. 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1" descr="cid:image002.png@01CFEEDC.D594373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3885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Generation Resources not providing FRS allowed to increase governor </a:t>
            </a:r>
            <a:r>
              <a:rPr lang="en-US" dirty="0" err="1"/>
              <a:t>deadband</a:t>
            </a:r>
            <a:r>
              <a:rPr lang="en-US" dirty="0"/>
              <a:t> to +/-.037 Hz</a:t>
            </a:r>
          </a:p>
          <a:p>
            <a:pPr lvl="1"/>
            <a:r>
              <a:rPr lang="en-US" dirty="0"/>
              <a:t>Will likely require changes to BAL-001-TRE-1 regional standard</a:t>
            </a:r>
          </a:p>
          <a:p>
            <a:r>
              <a:rPr lang="en-US" dirty="0"/>
              <a:t>No changes to other AS</a:t>
            </a:r>
          </a:p>
          <a:p>
            <a:r>
              <a:rPr lang="en-US" dirty="0"/>
              <a:t>FRS can be later expanded for over-frequency events if Southern Cross or other asynchronous ties </a:t>
            </a:r>
            <a:r>
              <a:rPr lang="en-US"/>
              <a:t>are connected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1" descr="cid:image002.png@01CFEEDC.D594373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1333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PDCWG 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PDCWG has discussed the effects of a dual-</a:t>
            </a:r>
            <a:r>
              <a:rPr lang="en-US" dirty="0" err="1" smtClean="0"/>
              <a:t>deadband</a:t>
            </a:r>
            <a:r>
              <a:rPr lang="en-US" dirty="0" smtClean="0"/>
              <a:t> over the last few months</a:t>
            </a:r>
          </a:p>
          <a:p>
            <a:r>
              <a:rPr lang="en-US" dirty="0" smtClean="0"/>
              <a:t>Prior to full implementation of BAL-oo1-TRE-1, there was a period of time where the ERCOT fleet operated with Resource governors at both +/- 017 </a:t>
            </a:r>
            <a:r>
              <a:rPr lang="en-US" dirty="0" err="1" smtClean="0"/>
              <a:t>mHz</a:t>
            </a:r>
            <a:r>
              <a:rPr lang="en-US" dirty="0" smtClean="0"/>
              <a:t> and +/- 036 </a:t>
            </a:r>
            <a:r>
              <a:rPr lang="en-US" dirty="0" err="1" smtClean="0"/>
              <a:t>mHz</a:t>
            </a:r>
            <a:endParaRPr lang="en-US" dirty="0" smtClean="0"/>
          </a:p>
          <a:p>
            <a:r>
              <a:rPr lang="en-US" dirty="0" smtClean="0"/>
              <a:t>Does PDCWG foresee a reliability degradation that is any worse than pre-BAL-001-TRE-1 if NPRR863 is adopted?</a:t>
            </a:r>
          </a:p>
          <a:p>
            <a:r>
              <a:rPr lang="en-US" dirty="0" smtClean="0"/>
              <a:t>Does PDCWG have any other concerns?</a:t>
            </a:r>
            <a:endParaRPr lang="en-US" dirty="0"/>
          </a:p>
        </p:txBody>
      </p:sp>
      <p:pic>
        <p:nvPicPr>
          <p:cNvPr id="4" name="Picture 1" descr="cid:image002.png@01CFEEDC.D594373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5439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3229</TotalTime>
  <Words>351</Words>
  <Application>Microsoft Office PowerPoint</Application>
  <PresentationFormat>On-screen Show (16:9)</PresentationFormat>
  <Paragraphs>40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NPRR 863</vt:lpstr>
      <vt:lpstr>Key Changes</vt:lpstr>
      <vt:lpstr>Frequency Response Service</vt:lpstr>
      <vt:lpstr>Responsive Reserve Service</vt:lpstr>
      <vt:lpstr>Other </vt:lpstr>
      <vt:lpstr>PDCWG Discussion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Clif Lange</dc:creator>
  <cp:lastModifiedBy>Clif</cp:lastModifiedBy>
  <cp:revision>167</cp:revision>
  <cp:lastPrinted>2016-09-26T18:01:01Z</cp:lastPrinted>
  <dcterms:created xsi:type="dcterms:W3CDTF">2016-08-31T15:39:23Z</dcterms:created>
  <dcterms:modified xsi:type="dcterms:W3CDTF">2018-05-08T21:01:04Z</dcterms:modified>
</cp:coreProperties>
</file>