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61" r:id="rId4"/>
    <p:sldId id="263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41868-D4F6-468E-9E87-2BB80B829E93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939AE9-2211-40CD-977C-F8211E837C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594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4CB65-4A26-4E2C-800B-1216D51377F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016E25-BDA5-4D69-85DD-FCE659156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982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16E25-BDA5-4D69-85DD-FCE6591566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30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016E25-BDA5-4D69-85DD-FCE6591566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28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61ABB3-A5D0-4B54-8443-AA5463B30129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864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7DAE77C-473F-4F18-9654-588F672617FE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E57D9FB-51C5-42F2-A8D8-2BD1142D24F6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3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56A311-55A2-4798-8F42-017CA8ADF4C9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639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71DEAE-8757-4F4E-BDF9-408F29C43D26}" type="datetime1">
              <a:rPr lang="en-US" smtClean="0"/>
              <a:t>5/7/2018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42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BE8FDB-E01F-4862-BFDA-268D410D4597}" type="datetime1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221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6FFF9B8-FD68-4ECA-BA98-A494DFDBA8CE}" type="datetime1">
              <a:rPr lang="en-US" smtClean="0"/>
              <a:t>5/7/2018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28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B38BD9-F84C-4816-91CA-4014C49F8AAB}" type="datetime1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37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E10D5F-93A9-4D96-B4DF-A05BDBA84C0E}" type="datetime1">
              <a:rPr lang="en-US" smtClean="0"/>
              <a:t>5/7/2018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89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258526-333B-4128-939A-EFFF748FCC81}" type="datetime1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49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F90EF7-D0D7-4FDE-A421-583A595248B5}" type="datetime1">
              <a:rPr lang="en-US" smtClean="0"/>
              <a:t>5/7/2018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152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7806"/>
            <a:ext cx="6391275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D227D-ABCA-4F68-B3DB-8B05E74578E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0" y="6324600"/>
            <a:ext cx="9144000" cy="0"/>
          </a:xfrm>
          <a:prstGeom prst="line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Electric Reliability Council of Texas (ERCOT)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5" y="-25400"/>
            <a:ext cx="2295525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282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rcot.com/committees/board/tac/rms/tdtms/index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  <a:defRPr/>
            </a:pPr>
            <a:r>
              <a:rPr lang="en-US" altLang="en-US" sz="4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Texas Data Transport &amp;  </a:t>
            </a:r>
            <a:r>
              <a:rPr lang="en-US" altLang="en-US" sz="4400" b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MarkeTrak</a:t>
            </a:r>
            <a:r>
              <a:rPr lang="en-US" altLang="en-US" sz="44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4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Systems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en-US" altLang="en-US" sz="44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(TDTMS)</a:t>
            </a:r>
          </a:p>
          <a:p>
            <a:pPr algn="ctr">
              <a:lnSpc>
                <a:spcPct val="90000"/>
              </a:lnSpc>
              <a:buNone/>
              <a:defRPr/>
            </a:pPr>
            <a:endParaRPr lang="en-US" altLang="en-US" sz="1200" b="1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spcBef>
                <a:spcPts val="600"/>
              </a:spcBef>
              <a:buNone/>
              <a:defRPr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Update to RMS</a:t>
            </a:r>
          </a:p>
          <a:p>
            <a:pPr algn="ctr">
              <a:spcBef>
                <a:spcPts val="600"/>
              </a:spcBef>
              <a:buNone/>
              <a:defRPr/>
            </a:pPr>
            <a:r>
              <a:rPr lang="en-US" altLang="en-US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May 8, </a:t>
            </a:r>
            <a:r>
              <a:rPr lang="en-US" altLang="en-US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2018</a:t>
            </a:r>
          </a:p>
          <a:p>
            <a:pPr algn="ctr">
              <a:buNone/>
              <a:defRPr/>
            </a:pPr>
            <a:endParaRPr lang="en-US" altLang="en-US" sz="1200" dirty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None/>
              <a:defRPr/>
            </a:pP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Monica Jones (NRG) – Chair</a:t>
            </a:r>
            <a:b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Sam </a:t>
            </a:r>
            <a:r>
              <a:rPr lang="en-US" altLang="en-US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Pak (</a:t>
            </a:r>
            <a:r>
              <a:rPr lang="en-US" altLang="en-US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ONCOR) – Vice Chair</a:t>
            </a: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3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April Meeting Summary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4648200"/>
          </a:xfrm>
        </p:spPr>
        <p:txBody>
          <a:bodyPr>
            <a:normAutofit/>
          </a:bodyPr>
          <a:lstStyle/>
          <a:p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NPRR778 Stabilization</a:t>
            </a:r>
          </a:p>
          <a:p>
            <a:pPr marL="1200150" lvl="1" indent="-457200"/>
            <a:r>
              <a:rPr lang="en-US" sz="2000" b="0" dirty="0" smtClean="0">
                <a:solidFill>
                  <a:srgbClr val="002060"/>
                </a:solidFill>
              </a:rPr>
              <a:t>Review of the RMTE User Guide for possible enhancements to the current environment</a:t>
            </a:r>
          </a:p>
          <a:p>
            <a:pPr marL="1200150" lvl="1" indent="-457200"/>
            <a:endParaRPr lang="en-US" sz="2000" b="0" dirty="0" smtClean="0">
              <a:solidFill>
                <a:srgbClr val="002060"/>
              </a:solidFill>
            </a:endParaRPr>
          </a:p>
          <a:p>
            <a:pPr>
              <a:spcBef>
                <a:spcPct val="0"/>
              </a:spcBef>
            </a:pPr>
            <a:r>
              <a:rPr lang="en-US" sz="2000" b="1" dirty="0" smtClean="0">
                <a:solidFill>
                  <a:srgbClr val="002060"/>
                </a:solidFill>
              </a:rPr>
              <a:t>Reviewed Analysis for </a:t>
            </a:r>
            <a:r>
              <a:rPr lang="en-US" sz="2000" b="1" dirty="0" err="1" smtClean="0">
                <a:solidFill>
                  <a:srgbClr val="002060"/>
                </a:solidFill>
              </a:rPr>
              <a:t>MarkeTrak</a:t>
            </a:r>
            <a:r>
              <a:rPr lang="en-US" sz="2000" b="1" dirty="0" smtClean="0">
                <a:solidFill>
                  <a:srgbClr val="002060"/>
                </a:solidFill>
              </a:rPr>
              <a:t> Subtype ‘Cancel with </a:t>
            </a:r>
            <a:r>
              <a:rPr lang="en-US" sz="2000" b="1" dirty="0" smtClean="0">
                <a:solidFill>
                  <a:srgbClr val="002060"/>
                </a:solidFill>
              </a:rPr>
              <a:t>Approval’</a:t>
            </a:r>
            <a:endParaRPr lang="en-US" sz="1200" b="1" dirty="0" smtClean="0">
              <a:solidFill>
                <a:srgbClr val="002060"/>
              </a:solidFill>
            </a:endParaRPr>
          </a:p>
          <a:p>
            <a:pPr lvl="1">
              <a:spcBef>
                <a:spcPct val="0"/>
              </a:spcBef>
            </a:pPr>
            <a:endParaRPr lang="en-US" sz="1600" b="0" dirty="0" smtClean="0">
              <a:solidFill>
                <a:srgbClr val="002060"/>
              </a:solidFill>
            </a:endParaRPr>
          </a:p>
          <a:p>
            <a:pPr marL="1200150" lvl="1" indent="-457200"/>
            <a:r>
              <a:rPr lang="en-US" sz="2000" b="0" dirty="0" smtClean="0">
                <a:solidFill>
                  <a:srgbClr val="002060"/>
                </a:solidFill>
              </a:rPr>
              <a:t>What are the impacts to the ‘Cancel with Approval’ volumes </a:t>
            </a:r>
            <a:r>
              <a:rPr lang="en-US" sz="2000" dirty="0" smtClean="0">
                <a:solidFill>
                  <a:srgbClr val="002060"/>
                </a:solidFill>
              </a:rPr>
              <a:t>since the December 2017 implementation of NPRR778?</a:t>
            </a:r>
          </a:p>
          <a:p>
            <a:pPr marL="1200150" lvl="1" indent="-457200"/>
            <a:endParaRPr lang="en-US" sz="800" dirty="0" smtClean="0">
              <a:solidFill>
                <a:srgbClr val="002060"/>
              </a:solidFill>
            </a:endParaRPr>
          </a:p>
          <a:p>
            <a:pPr marL="1200150" lvl="1" indent="-457200"/>
            <a:r>
              <a:rPr lang="en-US" sz="2000" dirty="0" smtClean="0">
                <a:solidFill>
                  <a:srgbClr val="002060"/>
                </a:solidFill>
              </a:rPr>
              <a:t>Could there be potential impacts to Inadvertent Gains/Loses &amp; Customer Rescissions with the decrease in CWA volumes?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73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>
                <a:solidFill>
                  <a:srgbClr val="002060"/>
                </a:solidFill>
              </a:rPr>
              <a:t>Impacts </a:t>
            </a:r>
            <a:r>
              <a:rPr lang="en-US" b="1" dirty="0" smtClean="0">
                <a:solidFill>
                  <a:srgbClr val="002060"/>
                </a:solidFill>
              </a:rPr>
              <a:t>of </a:t>
            </a:r>
            <a:r>
              <a:rPr lang="en-US" b="1" dirty="0">
                <a:solidFill>
                  <a:srgbClr val="002060"/>
                </a:solidFill>
              </a:rPr>
              <a:t>NPRR 778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3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75% decrease in CWAs since Dec 2017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905000"/>
            <a:ext cx="71628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68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CWAs &amp; IAG/IAL/Rescissions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4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No discernible relationship in the decrease of CWAs to IAG/IAL/Rescissions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509" y="2438402"/>
            <a:ext cx="7438984" cy="3428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508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2060"/>
                </a:solidFill>
              </a:rPr>
              <a:t>Next Meeting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None/>
            </a:pPr>
            <a:r>
              <a:rPr lang="en-US" altLang="en-US" u="sng" dirty="0" smtClean="0">
                <a:solidFill>
                  <a:srgbClr val="002060"/>
                </a:solidFill>
              </a:rPr>
              <a:t>Next meeting information: </a:t>
            </a:r>
          </a:p>
          <a:p>
            <a:pPr algn="ctr">
              <a:lnSpc>
                <a:spcPct val="110000"/>
              </a:lnSpc>
              <a:spcBef>
                <a:spcPct val="50000"/>
              </a:spcBef>
              <a:buNone/>
            </a:pPr>
            <a:r>
              <a:rPr lang="en-US" altLang="en-US" dirty="0" smtClean="0">
                <a:solidFill>
                  <a:srgbClr val="002060"/>
                </a:solidFill>
              </a:rPr>
              <a:t>Joint TDTMS/TX SET Meeting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 smtClean="0">
                <a:solidFill>
                  <a:srgbClr val="002060"/>
                </a:solidFill>
              </a:rPr>
              <a:t>Tuesday, May </a:t>
            </a:r>
            <a:r>
              <a:rPr lang="en-US" altLang="en-US" dirty="0">
                <a:solidFill>
                  <a:srgbClr val="002060"/>
                </a:solidFill>
              </a:rPr>
              <a:t>15, 2018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9:30am-11:30am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@ ERCOT MET Center</a:t>
            </a:r>
          </a:p>
          <a:p>
            <a:pPr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dirty="0">
                <a:solidFill>
                  <a:srgbClr val="002060"/>
                </a:solidFill>
              </a:rPr>
              <a:t>Room 201A</a:t>
            </a:r>
          </a:p>
          <a:p>
            <a:pPr algn="ctr">
              <a:spcBef>
                <a:spcPct val="50000"/>
              </a:spcBef>
              <a:buNone/>
            </a:pPr>
            <a:endParaRPr lang="en-US" altLang="en-US" dirty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sz="2600" dirty="0" smtClean="0">
                <a:solidFill>
                  <a:srgbClr val="002060"/>
                </a:solidFill>
              </a:rPr>
              <a:t>TDTMS meeting website:</a:t>
            </a:r>
          </a:p>
          <a:p>
            <a:pPr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altLang="en-US" sz="2600" dirty="0" smtClean="0">
                <a:solidFill>
                  <a:srgbClr val="000000"/>
                </a:solidFill>
                <a:hlinkClick r:id="rId2"/>
              </a:rPr>
              <a:t>http://ercot.com/committees/board/tac/rms/tdtms/index.html</a:t>
            </a:r>
            <a:endParaRPr lang="en-US" altLang="en-US" sz="2600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8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227D-ABCA-4F68-B3DB-8B05E74578EE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272046"/>
            <a:ext cx="3810000" cy="480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10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152</Words>
  <Application>Microsoft Office PowerPoint</Application>
  <PresentationFormat>On-screen Show (4:3)</PresentationFormat>
  <Paragraphs>39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April Meeting Summary</vt:lpstr>
      <vt:lpstr>Impacts of NPRR 778</vt:lpstr>
      <vt:lpstr>CWAs &amp; IAG/IAL/Rescissions</vt:lpstr>
      <vt:lpstr>Next Meeting</vt:lpstr>
      <vt:lpstr>PowerPoint Presentation</vt:lpstr>
    </vt:vector>
  </TitlesOfParts>
  <Company>Oncor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Pak, Sam</dc:creator>
  <cp:lastModifiedBy>Pak, Sam</cp:lastModifiedBy>
  <cp:revision>13</cp:revision>
  <dcterms:created xsi:type="dcterms:W3CDTF">2018-05-07T07:13:49Z</dcterms:created>
  <dcterms:modified xsi:type="dcterms:W3CDTF">2018-05-07T17:24:51Z</dcterms:modified>
</cp:coreProperties>
</file>