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258" r:id="rId8"/>
    <p:sldId id="318" r:id="rId9"/>
    <p:sldId id="327" r:id="rId10"/>
    <p:sldId id="334" r:id="rId11"/>
    <p:sldId id="337" r:id="rId12"/>
    <p:sldId id="338" r:id="rId13"/>
    <p:sldId id="294" r:id="rId14"/>
    <p:sldId id="308" r:id="rId15"/>
    <p:sldId id="336" r:id="rId16"/>
    <p:sldId id="309" r:id="rId17"/>
    <p:sldId id="329" r:id="rId18"/>
    <p:sldId id="333" r:id="rId19"/>
    <p:sldId id="332" r:id="rId20"/>
    <p:sldId id="328" r:id="rId21"/>
    <p:sldId id="33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9" d="100"/>
          <a:sy n="109" d="100"/>
        </p:scale>
        <p:origin x="114" y="5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93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8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9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77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2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72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2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May 10,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5/1/2018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5" y="757072"/>
            <a:ext cx="8875658" cy="550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5/1/2018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8" y="752317"/>
            <a:ext cx="8882062" cy="549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5/1/2018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5" y="736317"/>
            <a:ext cx="8915400" cy="553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5/1/2018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95" y="742164"/>
            <a:ext cx="8915400" cy="553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5/1/2018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95" y="779929"/>
            <a:ext cx="8915400" cy="549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8192" cy="518318"/>
          </a:xfrm>
        </p:spPr>
        <p:txBody>
          <a:bodyPr/>
          <a:lstStyle/>
          <a:p>
            <a:r>
              <a:rPr lang="en-US" sz="2400" dirty="0"/>
              <a:t>Project Portfolio Status </a:t>
            </a:r>
            <a:r>
              <a:rPr lang="en-US" dirty="0"/>
              <a:t>– as of </a:t>
            </a:r>
            <a:r>
              <a:rPr lang="en-US" dirty="0" smtClean="0"/>
              <a:t>5/1/2018 – On Hold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06" y="767639"/>
            <a:ext cx="8878094" cy="549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5/1/2018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45" y="771861"/>
            <a:ext cx="8915400" cy="550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066800"/>
            <a:ext cx="6934200" cy="40386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3-8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2018 Release Targets</a:t>
            </a:r>
          </a:p>
          <a:p>
            <a:pPr lvl="1"/>
            <a:r>
              <a:rPr lang="en-US" sz="1800" dirty="0"/>
              <a:t>Planned Project Starts</a:t>
            </a:r>
          </a:p>
          <a:p>
            <a:pPr lvl="1"/>
            <a:r>
              <a:rPr lang="en-US" sz="1800" dirty="0" smtClean="0"/>
              <a:t>2018 Project Spending Forecast</a:t>
            </a:r>
          </a:p>
          <a:p>
            <a:pPr lvl="1"/>
            <a:r>
              <a:rPr lang="en-US" sz="1800" dirty="0"/>
              <a:t>Revision Request Funding Placeholder Status</a:t>
            </a:r>
            <a:endParaRPr lang="en-US" sz="1800" dirty="0" smtClean="0"/>
          </a:p>
          <a:p>
            <a:pPr lvl="1"/>
            <a:r>
              <a:rPr lang="en-US" sz="1800" dirty="0" smtClean="0"/>
              <a:t>Priority/Rank Options for Revision Requests with Impacts</a:t>
            </a:r>
          </a:p>
          <a:p>
            <a:pPr lvl="1"/>
            <a:endParaRPr lang="en-US" sz="1800" dirty="0" smtClean="0"/>
          </a:p>
          <a:p>
            <a:r>
              <a:rPr lang="en-US" sz="2400" dirty="0"/>
              <a:t>Appendix</a:t>
            </a:r>
          </a:p>
          <a:p>
            <a:pPr lvl="1"/>
            <a:r>
              <a:rPr lang="en-US" sz="1800" dirty="0"/>
              <a:t>Project Portfolio Gantt Chart			p. </a:t>
            </a:r>
            <a:r>
              <a:rPr lang="en-US" sz="1800" dirty="0" smtClean="0"/>
              <a:t>9-16</a:t>
            </a:r>
            <a:endParaRPr lang="en-US" sz="1800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1066800"/>
            <a:ext cx="8915400" cy="4989790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2000" dirty="0" smtClean="0"/>
              <a:t>2018 May </a:t>
            </a:r>
            <a:r>
              <a:rPr lang="en-US" sz="2000" dirty="0"/>
              <a:t>Release – </a:t>
            </a:r>
            <a:r>
              <a:rPr lang="en-US" sz="2000" dirty="0" smtClean="0"/>
              <a:t>5/29/2018 </a:t>
            </a:r>
            <a:r>
              <a:rPr lang="en-US" sz="2000" dirty="0"/>
              <a:t>– </a:t>
            </a:r>
            <a:r>
              <a:rPr lang="en-US" sz="2000" dirty="0" smtClean="0"/>
              <a:t>5/31/2018 </a:t>
            </a:r>
            <a:r>
              <a:rPr lang="en-US" sz="20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NPRR768 </a:t>
            </a:r>
            <a:r>
              <a:rPr lang="en-US" sz="1800" dirty="0"/>
              <a:t>– Revisions to Real-Time On-Line Reliability Deployment Price Adder Categories</a:t>
            </a:r>
          </a:p>
          <a:p>
            <a:pPr lvl="1">
              <a:tabLst>
                <a:tab pos="7199313" algn="l"/>
              </a:tabLst>
            </a:pPr>
            <a:r>
              <a:rPr lang="en-US" sz="1800" dirty="0"/>
              <a:t>OBDRR002 – ORDC OBD Revisions for PUCT Project 47199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NPRR815 </a:t>
            </a:r>
            <a:r>
              <a:rPr lang="en-US" sz="1800" dirty="0"/>
              <a:t>– Revise the Limitation of Load Resources Providing </a:t>
            </a:r>
            <a:r>
              <a:rPr lang="en-US" sz="1800" dirty="0" smtClean="0"/>
              <a:t>RRS</a:t>
            </a:r>
          </a:p>
          <a:p>
            <a:pPr lvl="2">
              <a:tabLst>
                <a:tab pos="7199313" algn="l"/>
              </a:tabLst>
            </a:pPr>
            <a:r>
              <a:rPr lang="en-US" sz="1400" dirty="0"/>
              <a:t>Includes OBD – Methodologies for Determining Minimum AS Requirements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endParaRPr lang="en-US" sz="1800" dirty="0" smtClean="0"/>
          </a:p>
          <a:p>
            <a:pPr>
              <a:tabLst>
                <a:tab pos="7199313" algn="l"/>
              </a:tabLst>
            </a:pPr>
            <a:r>
              <a:rPr lang="en-US" sz="2000" dirty="0" smtClean="0"/>
              <a:t>June 1 Release</a:t>
            </a:r>
            <a:r>
              <a:rPr lang="en-US" sz="2000" i="1" dirty="0">
                <a:solidFill>
                  <a:srgbClr val="00B050"/>
                </a:solidFill>
              </a:rPr>
              <a:t>	 In Flight</a:t>
            </a:r>
            <a:endParaRPr lang="en-US" sz="2000" dirty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NPRR776 </a:t>
            </a:r>
            <a:r>
              <a:rPr lang="en-US" sz="1800" dirty="0"/>
              <a:t>– Voltage Set Point Communication</a:t>
            </a:r>
          </a:p>
          <a:p>
            <a:pPr lvl="1">
              <a:tabLst>
                <a:tab pos="7199313" algn="l"/>
              </a:tabLst>
            </a:pPr>
            <a:r>
              <a:rPr lang="en-US" sz="1800" dirty="0"/>
              <a:t>NOGRR167 – Alignment with NPRR776, Voltage Set Point Communication</a:t>
            </a:r>
          </a:p>
          <a:p>
            <a:pPr>
              <a:tabLst>
                <a:tab pos="7199313" algn="l"/>
              </a:tabLst>
            </a:pPr>
            <a:endParaRPr lang="en-US" sz="1800" dirty="0" smtClean="0"/>
          </a:p>
          <a:p>
            <a:pPr>
              <a:tabLst>
                <a:tab pos="7199313" algn="l"/>
              </a:tabLst>
            </a:pPr>
            <a:r>
              <a:rPr lang="en-US" sz="2000" dirty="0" smtClean="0"/>
              <a:t>Release TBD</a:t>
            </a:r>
            <a:r>
              <a:rPr lang="en-US" sz="2000" i="1" dirty="0">
                <a:solidFill>
                  <a:srgbClr val="00B050"/>
                </a:solidFill>
              </a:rPr>
              <a:t>	 In Flight</a:t>
            </a:r>
            <a:endParaRPr lang="en-US" sz="2000" dirty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NPRR864 </a:t>
            </a:r>
            <a:r>
              <a:rPr lang="en-US" sz="1800" dirty="0"/>
              <a:t>– </a:t>
            </a:r>
            <a:r>
              <a:rPr lang="en-US" sz="1800" dirty="0"/>
              <a:t>RUC Modifications to Consider Market-Based Solutions</a:t>
            </a:r>
            <a:endParaRPr lang="en-US" sz="1800" dirty="0" smtClean="0"/>
          </a:p>
          <a:p>
            <a:pPr lvl="2">
              <a:tabLst>
                <a:tab pos="7199313" algn="l"/>
              </a:tabLst>
            </a:pPr>
            <a:r>
              <a:rPr lang="en-US" sz="1400" dirty="0" smtClean="0"/>
              <a:t>Project initiated on April 18</a:t>
            </a:r>
            <a:r>
              <a:rPr lang="en-US" sz="1400" baseline="30000" dirty="0" smtClean="0"/>
              <a:t>th</a:t>
            </a:r>
          </a:p>
          <a:p>
            <a:pPr marL="0" indent="0">
              <a:buNone/>
              <a:tabLst>
                <a:tab pos="7199313" algn="l"/>
              </a:tabLst>
            </a:pPr>
            <a:endParaRPr lang="en-US" sz="1800" dirty="0"/>
          </a:p>
          <a:p>
            <a:pPr lvl="2">
              <a:tabLst>
                <a:tab pos="7199313" algn="l"/>
              </a:tabLst>
            </a:pPr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225020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137950"/>
              </p:ext>
            </p:extLst>
          </p:nvPr>
        </p:nvGraphicFramePr>
        <p:xfrm>
          <a:off x="160280" y="838201"/>
          <a:ext cx="8839200" cy="3727703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2/6 – 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 – 4/9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5/29 – 5/31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8/7 – 8/9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10/23 – 10/25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12/11 – 12/13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NPRR846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NPRR562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GINR Go-Live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NPRR854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283437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12/15 – 12/16</a:t>
            </a:r>
            <a:endParaRPr lang="en-US" sz="1200" kern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(Retail</a:t>
            </a:r>
            <a:r>
              <a:rPr lang="en-US" sz="1000" kern="0" dirty="0">
                <a:solidFill>
                  <a:srgbClr val="000000"/>
                </a:solidFill>
              </a:rPr>
              <a:t>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285979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277475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10/27 – 10/28</a:t>
            </a:r>
            <a:endParaRPr lang="en-US" sz="1200" kern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</a:t>
            </a:r>
            <a:r>
              <a:rPr lang="en-US" sz="1000" kern="0" dirty="0">
                <a:solidFill>
                  <a:srgbClr val="000000"/>
                </a:solidFill>
              </a:rPr>
              <a:t>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89795" y="1391700"/>
            <a:ext cx="37054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NS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392114"/>
            <a:ext cx="37054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274976"/>
            <a:ext cx="150143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8/30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94844" y="3289489"/>
            <a:ext cx="1517904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4/7 – 4/8</a:t>
            </a:r>
            <a:endParaRPr lang="en-US" sz="1200" kern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301784" y="1935294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CMM Release 1a</a:t>
            </a:r>
            <a:endParaRPr lang="en-US" sz="1100" i="1" dirty="0"/>
          </a:p>
        </p:txBody>
      </p:sp>
      <p:sp>
        <p:nvSpPr>
          <p:cNvPr id="4" name="Left Brace 3"/>
          <p:cNvSpPr/>
          <p:nvPr/>
        </p:nvSpPr>
        <p:spPr>
          <a:xfrm>
            <a:off x="406782" y="1645562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40666" y="3292999"/>
            <a:ext cx="144465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  &amp;  2/1</a:t>
            </a:r>
            <a:endParaRPr lang="en-US" sz="1200" kern="0" dirty="0"/>
          </a:p>
        </p:txBody>
      </p:sp>
      <p:sp>
        <p:nvSpPr>
          <p:cNvPr id="34" name="TextBox 33"/>
          <p:cNvSpPr txBox="1"/>
          <p:nvPr/>
        </p:nvSpPr>
        <p:spPr>
          <a:xfrm>
            <a:off x="4284344" y="1394984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3957272" y="6171042"/>
            <a:ext cx="2485392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NPRR825(a) – </a:t>
            </a:r>
            <a:r>
              <a:rPr lang="en-US" sz="800" b="0" kern="0" dirty="0" err="1" smtClean="0"/>
              <a:t>NoticeBuilder</a:t>
            </a:r>
            <a:r>
              <a:rPr lang="en-US" sz="800" b="0" kern="0" dirty="0" smtClean="0"/>
              <a:t>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NPRR562(b</a:t>
            </a:r>
            <a:r>
              <a:rPr lang="en-US" sz="800" b="0" kern="0" dirty="0"/>
              <a:t>) – </a:t>
            </a:r>
            <a:r>
              <a:rPr lang="en-US" sz="800" b="0" kern="0" dirty="0" smtClean="0"/>
              <a:t>Reporting/posting system changes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NPRR809(b</a:t>
            </a:r>
            <a:r>
              <a:rPr lang="en-US" sz="800" b="0" kern="0" dirty="0"/>
              <a:t>) – Reporting/posting </a:t>
            </a:r>
            <a:r>
              <a:rPr lang="en-US" sz="800" b="0" kern="0" dirty="0" smtClean="0"/>
              <a:t>system changes</a:t>
            </a:r>
            <a:endParaRPr lang="en-US" sz="800" b="0" kern="0" dirty="0"/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NPRR831(b) – </a:t>
            </a:r>
            <a:r>
              <a:rPr kumimoji="0" lang="en-U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CRR system changes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7015442" y="1826663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CMM Release 1b</a:t>
            </a:r>
            <a:endParaRPr lang="en-US" sz="1100" i="1" dirty="0"/>
          </a:p>
        </p:txBody>
      </p:sp>
      <p:sp>
        <p:nvSpPr>
          <p:cNvPr id="40" name="Left Brace 39"/>
          <p:cNvSpPr/>
          <p:nvPr/>
        </p:nvSpPr>
        <p:spPr>
          <a:xfrm>
            <a:off x="7724008" y="1437976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160280" y="4642442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88688"/>
              </p:ext>
            </p:extLst>
          </p:nvPr>
        </p:nvGraphicFramePr>
        <p:xfrm>
          <a:off x="168443" y="4908113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898357"/>
                <a:gridCol w="914400"/>
                <a:gridCol w="1066800"/>
                <a:gridCol w="59436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 SCR777, NPRR831(b), NPRR749 E, NPRR833 E, </a:t>
                      </a:r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</a:rPr>
                        <a:t>NPRR864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 I, </a:t>
                      </a:r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</a:rPr>
                        <a:t>RRGRR015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</a:rPr>
                        <a:t>RRGRR016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</a:rPr>
                        <a:t>NPRR858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</a:rPr>
                        <a:t> NPRR865</a:t>
                      </a:r>
                      <a:endParaRPr lang="en-US" sz="800" b="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974" y="3617350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1/1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190060" y="3844243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/1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1263557" y="1398340"/>
            <a:ext cx="30489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dirty="0">
              <a:latin typeface="Wingdings" panose="05000000000000000000" pitchFamily="2" charset="2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086700" y="2481739"/>
            <a:ext cx="2696901" cy="151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23393" y="3604211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809262" y="137503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556997" y="1789499"/>
            <a:ext cx="528630" cy="68817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91904"/>
              </p:ext>
            </p:extLst>
          </p:nvPr>
        </p:nvGraphicFramePr>
        <p:xfrm>
          <a:off x="62345" y="838200"/>
          <a:ext cx="8991599" cy="3686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NPRR843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Short-Term System Adequacy and AS Offer Disclosure Reports Additions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NPRR854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NOIE TDSP Submittal of Meters with Bidirectional Flow Caused by 	Generation Interconnected at Distribution Voltage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2018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STEC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SCR793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SSR Related Telemetry for Transmission Service Provider (TSP) Operators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2018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 Texas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Transmission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SCR794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SCED Limit Calculation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SCR795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 of Intra-Hour Wind Forecast to GTBD Calculation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2018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NPRR842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Area Load Information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July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NPRR817 </a:t>
                      </a:r>
                      <a:r>
                        <a:rPr lang="en-US" sz="1100" dirty="0" smtClean="0"/>
                        <a:t>– Create a Panhandle Hub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578734"/>
              </p:ext>
            </p:extLst>
          </p:nvPr>
        </p:nvGraphicFramePr>
        <p:xfrm>
          <a:off x="685800" y="5273217"/>
          <a:ext cx="8077200" cy="898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2469"/>
                <a:gridCol w="1307737"/>
                <a:gridCol w="207699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NPRR664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Make-Whole Payments for Exceptional Fuel Cost Events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 submission / approval of alternate approach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739232" y="4319952"/>
            <a:ext cx="1987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Moved start date due to higher priorities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343399" y="4642696"/>
            <a:ext cx="34160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Green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Shading: 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Upcoming 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initiations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2110152"/>
            <a:ext cx="1383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April Board approval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399" y="2584872"/>
            <a:ext cx="1383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April Board approval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399" y="3430432"/>
            <a:ext cx="1383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April Board approval</a:t>
            </a:r>
            <a:endParaRPr lang="en-US" sz="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dirty="0" smtClean="0"/>
              <a:t>2018 Project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2018 PPL Budget  =  $20.0M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60" y="902409"/>
            <a:ext cx="8915400" cy="504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686800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2018 and 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84869"/>
              </p:ext>
            </p:extLst>
          </p:nvPr>
        </p:nvGraphicFramePr>
        <p:xfrm>
          <a:off x="1219200" y="2209800"/>
          <a:ext cx="6840064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</a:t>
                      </a:r>
                      <a:r>
                        <a:rPr lang="en-US" i="1" dirty="0" smtClean="0"/>
                        <a:t>0.38M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1.66M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0.20M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–</a:t>
                      </a:r>
                      <a:r>
                        <a:rPr lang="en-US" baseline="0" dirty="0" smtClean="0"/>
                        <a:t> On 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0.19M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0.41M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0.27M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$1.74M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3.53M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00818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50316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2004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2839451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As of 3/31/2018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0302" y="3730610"/>
            <a:ext cx="9211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solidFill>
                  <a:srgbClr val="FF0000"/>
                </a:solidFill>
              </a:rPr>
              <a:t>NPRR833</a:t>
            </a:r>
            <a:endParaRPr lang="en-US" sz="1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834696"/>
              </p:ext>
            </p:extLst>
          </p:nvPr>
        </p:nvGraphicFramePr>
        <p:xfrm>
          <a:off x="228600" y="1406222"/>
          <a:ext cx="8686799" cy="170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590800"/>
                <a:gridCol w="762000"/>
                <a:gridCol w="762000"/>
                <a:gridCol w="32765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0657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NPRR867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Revisions to CRR Auction Credit Lock Amount to Reduce Excess Collateral</a:t>
                      </a:r>
                      <a:endParaRPr lang="en-US" sz="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into upcoming CMM Upgrade project release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43834"/>
              </p:ext>
            </p:extLst>
          </p:nvPr>
        </p:nvGraphicFramePr>
        <p:xfrm>
          <a:off x="4046720" y="1090193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1800" y="5796253"/>
            <a:ext cx="2895600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Next available Rank in Business Strategy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= 2230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             = 210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9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685800"/>
            <a:ext cx="64770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Appendix</a:t>
            </a:r>
          </a:p>
          <a:p>
            <a:pPr lvl="1"/>
            <a:r>
              <a:rPr lang="en-US" dirty="0" smtClean="0"/>
              <a:t>5/1/2018 Project Gantt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In-flight items sorted by Project End Date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“On Hold” projects listed </a:t>
            </a:r>
            <a:r>
              <a:rPr lang="en-US" dirty="0" smtClean="0"/>
              <a:t>separately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 smtClean="0"/>
              <a:t>“</a:t>
            </a:r>
            <a:r>
              <a:rPr lang="en-US" dirty="0"/>
              <a:t>Not Started” items sorted by Project Start </a:t>
            </a: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191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95950</TotalTime>
  <Words>815</Words>
  <Application>Microsoft Office PowerPoint</Application>
  <PresentationFormat>On-screen Show (4:3)</PresentationFormat>
  <Paragraphs>374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2018 Release Targets – Board Approved NPRRs / SCRs / xGRRs </vt:lpstr>
      <vt:lpstr>Approved Revision Requests “Not Started” – Planned to Start in Future Months</vt:lpstr>
      <vt:lpstr>2018 Project Spending</vt:lpstr>
      <vt:lpstr>Revision Request Funding Placeholder Status</vt:lpstr>
      <vt:lpstr>Priority / Rank Options for Revision Requests with Impacts</vt:lpstr>
      <vt:lpstr>PowerPoint Presentation</vt:lpstr>
      <vt:lpstr>Project Portfolio Status – as of 5/1/2018</vt:lpstr>
      <vt:lpstr>Project Portfolio Status – as of 5/1/2018</vt:lpstr>
      <vt:lpstr>Project Portfolio Status – as of 5/1/2018</vt:lpstr>
      <vt:lpstr>Project Portfolio Status – as of 5/1/2018</vt:lpstr>
      <vt:lpstr>Project Portfolio Status – as of 5/1/2018</vt:lpstr>
      <vt:lpstr>Project Portfolio Status – as of 5/1/2018 – On Hold</vt:lpstr>
      <vt:lpstr>Project Portfolio Status – as of 5/1/2018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944</cp:revision>
  <cp:lastPrinted>2017-12-13T14:52:13Z</cp:lastPrinted>
  <dcterms:created xsi:type="dcterms:W3CDTF">2016-01-21T15:20:31Z</dcterms:created>
  <dcterms:modified xsi:type="dcterms:W3CDTF">2018-05-07T19:30:25Z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