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3"/>
  </p:notesMasterIdLst>
  <p:handoutMasterIdLst>
    <p:handoutMasterId r:id="rId24"/>
  </p:handoutMasterIdLst>
  <p:sldIdLst>
    <p:sldId id="260" r:id="rId7"/>
    <p:sldId id="258" r:id="rId8"/>
    <p:sldId id="318" r:id="rId9"/>
    <p:sldId id="327" r:id="rId10"/>
    <p:sldId id="334" r:id="rId11"/>
    <p:sldId id="337" r:id="rId12"/>
    <p:sldId id="338" r:id="rId13"/>
    <p:sldId id="294" r:id="rId14"/>
    <p:sldId id="308" r:id="rId15"/>
    <p:sldId id="336" r:id="rId16"/>
    <p:sldId id="309" r:id="rId17"/>
    <p:sldId id="329" r:id="rId18"/>
    <p:sldId id="333" r:id="rId19"/>
    <p:sldId id="332" r:id="rId20"/>
    <p:sldId id="328" r:id="rId21"/>
    <p:sldId id="330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67" autoAdjust="0"/>
    <p:restoredTop sz="98752" autoAdjust="0"/>
  </p:normalViewPr>
  <p:slideViewPr>
    <p:cSldViewPr showGuides="1">
      <p:cViewPr varScale="1">
        <p:scale>
          <a:sx n="109" d="100"/>
          <a:sy n="109" d="100"/>
        </p:scale>
        <p:origin x="114" y="54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5938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181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607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826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9991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177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325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1721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225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May 10,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dirty="0"/>
              <a:t>Project Portfolio Status – as of </a:t>
            </a:r>
            <a:r>
              <a:rPr lang="en-US" dirty="0" smtClean="0"/>
              <a:t>5/1/2018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475" y="757072"/>
            <a:ext cx="8875658" cy="5500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31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dirty="0"/>
              <a:t>Project Portfolio Status – as of </a:t>
            </a:r>
            <a:r>
              <a:rPr lang="en-US" dirty="0" smtClean="0"/>
              <a:t>5/1/2018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538" y="752317"/>
            <a:ext cx="8882062" cy="549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11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dirty="0"/>
              <a:t>Project Portfolio Status – as of </a:t>
            </a:r>
            <a:r>
              <a:rPr lang="en-US" dirty="0" smtClean="0"/>
              <a:t>5/1/2018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75" y="736317"/>
            <a:ext cx="8915400" cy="5530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15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dirty="0"/>
              <a:t>Project Portfolio Status – as of </a:t>
            </a:r>
            <a:r>
              <a:rPr lang="en-US" dirty="0" smtClean="0"/>
              <a:t>5/1/2018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95" y="742164"/>
            <a:ext cx="8915400" cy="553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56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dirty="0"/>
              <a:t>Project Portfolio Status – as of </a:t>
            </a:r>
            <a:r>
              <a:rPr lang="en-US" dirty="0" smtClean="0"/>
              <a:t>5/1/2018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95" y="779929"/>
            <a:ext cx="8915400" cy="5492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81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8192" cy="518318"/>
          </a:xfrm>
        </p:spPr>
        <p:txBody>
          <a:bodyPr/>
          <a:lstStyle/>
          <a:p>
            <a:r>
              <a:rPr lang="en-US" sz="2400" dirty="0"/>
              <a:t>Project Portfolio Status </a:t>
            </a:r>
            <a:r>
              <a:rPr lang="en-US" dirty="0"/>
              <a:t>– as of </a:t>
            </a:r>
            <a:r>
              <a:rPr lang="en-US" dirty="0" smtClean="0"/>
              <a:t>5/1/2018 – On Hold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506" y="767639"/>
            <a:ext cx="8878094" cy="549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06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dirty="0"/>
              <a:t>Project Portfolio Status – as of </a:t>
            </a:r>
            <a:r>
              <a:rPr lang="en-US" dirty="0" smtClean="0"/>
              <a:t>5/1/2018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545" y="771861"/>
            <a:ext cx="8915400" cy="5503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10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1066800"/>
            <a:ext cx="6934200" cy="40386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  <a:r>
              <a:rPr lang="en-US" sz="1800" dirty="0" smtClean="0"/>
              <a:t>			p. 3-8</a:t>
            </a:r>
          </a:p>
          <a:p>
            <a:pPr lvl="1"/>
            <a:r>
              <a:rPr lang="en-US" sz="1800" dirty="0" smtClean="0"/>
              <a:t>Recent / Upcoming Project Implementations</a:t>
            </a:r>
          </a:p>
          <a:p>
            <a:pPr lvl="1"/>
            <a:r>
              <a:rPr lang="en-US" sz="1800" dirty="0" smtClean="0"/>
              <a:t>2018 Release Targets</a:t>
            </a:r>
          </a:p>
          <a:p>
            <a:pPr lvl="1"/>
            <a:r>
              <a:rPr lang="en-US" sz="1800" dirty="0"/>
              <a:t>Planned Project Starts</a:t>
            </a:r>
          </a:p>
          <a:p>
            <a:pPr lvl="1"/>
            <a:r>
              <a:rPr lang="en-US" sz="1800" dirty="0" smtClean="0"/>
              <a:t>2018 Project Spending Forecast</a:t>
            </a:r>
          </a:p>
          <a:p>
            <a:pPr lvl="1"/>
            <a:r>
              <a:rPr lang="en-US" sz="1800" dirty="0"/>
              <a:t>Revision Request Funding Placeholder Status</a:t>
            </a:r>
            <a:endParaRPr lang="en-US" sz="1800" dirty="0" smtClean="0"/>
          </a:p>
          <a:p>
            <a:pPr lvl="1"/>
            <a:r>
              <a:rPr lang="en-US" sz="1800" dirty="0" smtClean="0"/>
              <a:t>Priority/Rank Options for Revision Requests with Impacts</a:t>
            </a:r>
          </a:p>
          <a:p>
            <a:pPr lvl="1"/>
            <a:endParaRPr lang="en-US" sz="1800" dirty="0" smtClean="0"/>
          </a:p>
          <a:p>
            <a:r>
              <a:rPr lang="en-US" sz="2400" dirty="0"/>
              <a:t>Appendix</a:t>
            </a:r>
          </a:p>
          <a:p>
            <a:pPr lvl="1"/>
            <a:r>
              <a:rPr lang="en-US" sz="1800" dirty="0"/>
              <a:t>Project Portfolio Gantt Chart			p. </a:t>
            </a:r>
            <a:r>
              <a:rPr lang="en-US" sz="1800" dirty="0" smtClean="0"/>
              <a:t>9-16</a:t>
            </a:r>
            <a:endParaRPr lang="en-US" sz="1800" dirty="0"/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chemeClr val="accent1"/>
                </a:solidFill>
              </a:rPr>
              <a:t>Project Update Agenda</a:t>
            </a:r>
            <a:endParaRPr lang="en-US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696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Recent / Upcoming Project Implementations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0" y="1066800"/>
            <a:ext cx="8915400" cy="4989790"/>
          </a:xfrm>
        </p:spPr>
        <p:txBody>
          <a:bodyPr/>
          <a:lstStyle/>
          <a:p>
            <a:pPr>
              <a:tabLst>
                <a:tab pos="7199313" algn="l"/>
              </a:tabLst>
            </a:pPr>
            <a:r>
              <a:rPr lang="en-US" sz="2000" dirty="0" smtClean="0"/>
              <a:t>2018 May </a:t>
            </a:r>
            <a:r>
              <a:rPr lang="en-US" sz="2000" dirty="0"/>
              <a:t>Release – </a:t>
            </a:r>
            <a:r>
              <a:rPr lang="en-US" sz="2000" dirty="0" smtClean="0"/>
              <a:t>5/29/2018 </a:t>
            </a:r>
            <a:r>
              <a:rPr lang="en-US" sz="2000" dirty="0"/>
              <a:t>– </a:t>
            </a:r>
            <a:r>
              <a:rPr lang="en-US" sz="2000" dirty="0" smtClean="0"/>
              <a:t>5/31/2018 </a:t>
            </a:r>
            <a:r>
              <a:rPr lang="en-US" sz="2000" i="1" dirty="0">
                <a:solidFill>
                  <a:srgbClr val="00B050"/>
                </a:solidFill>
              </a:rPr>
              <a:t>	 In Flight</a:t>
            </a:r>
          </a:p>
          <a:p>
            <a:pPr lvl="1">
              <a:tabLst>
                <a:tab pos="7199313" algn="l"/>
              </a:tabLst>
            </a:pPr>
            <a:r>
              <a:rPr lang="en-US" sz="1800" dirty="0" smtClean="0"/>
              <a:t>NPRR768 </a:t>
            </a:r>
            <a:r>
              <a:rPr lang="en-US" sz="1800" dirty="0"/>
              <a:t>– Revisions to Real-Time On-Line Reliability Deployment Price Adder Categories</a:t>
            </a:r>
          </a:p>
          <a:p>
            <a:pPr lvl="1">
              <a:tabLst>
                <a:tab pos="7199313" algn="l"/>
              </a:tabLst>
            </a:pPr>
            <a:r>
              <a:rPr lang="en-US" sz="1800" dirty="0"/>
              <a:t>OBDRR002 – ORDC OBD Revisions for PUCT Project 47199</a:t>
            </a:r>
          </a:p>
          <a:p>
            <a:pPr lvl="1">
              <a:tabLst>
                <a:tab pos="7199313" algn="l"/>
              </a:tabLst>
            </a:pPr>
            <a:r>
              <a:rPr lang="en-US" sz="1800" dirty="0" smtClean="0"/>
              <a:t>NPRR815 </a:t>
            </a:r>
            <a:r>
              <a:rPr lang="en-US" sz="1800" dirty="0"/>
              <a:t>– Revise the Limitation of Load Resources Providing </a:t>
            </a:r>
            <a:r>
              <a:rPr lang="en-US" sz="1800" dirty="0" smtClean="0"/>
              <a:t>RRS</a:t>
            </a:r>
          </a:p>
          <a:p>
            <a:pPr lvl="2">
              <a:tabLst>
                <a:tab pos="7199313" algn="l"/>
              </a:tabLst>
            </a:pPr>
            <a:r>
              <a:rPr lang="en-US" sz="1400" dirty="0"/>
              <a:t>Includes OBD – Methodologies for Determining Minimum AS Requirements</a:t>
            </a:r>
            <a:endParaRPr lang="en-US" sz="1400" dirty="0" smtClean="0"/>
          </a:p>
          <a:p>
            <a:pPr lvl="1">
              <a:tabLst>
                <a:tab pos="7199313" algn="l"/>
              </a:tabLst>
            </a:pPr>
            <a:endParaRPr lang="en-US" sz="1800" dirty="0" smtClean="0"/>
          </a:p>
          <a:p>
            <a:pPr>
              <a:tabLst>
                <a:tab pos="7199313" algn="l"/>
              </a:tabLst>
            </a:pPr>
            <a:r>
              <a:rPr lang="en-US" sz="2000" dirty="0" smtClean="0"/>
              <a:t>June 1 Release</a:t>
            </a:r>
            <a:r>
              <a:rPr lang="en-US" sz="2000" i="1" dirty="0">
                <a:solidFill>
                  <a:srgbClr val="00B050"/>
                </a:solidFill>
              </a:rPr>
              <a:t>	 In Flight</a:t>
            </a:r>
            <a:endParaRPr lang="en-US" sz="2000" dirty="0"/>
          </a:p>
          <a:p>
            <a:pPr lvl="1">
              <a:tabLst>
                <a:tab pos="7199313" algn="l"/>
              </a:tabLst>
            </a:pPr>
            <a:r>
              <a:rPr lang="en-US" sz="1800" dirty="0" smtClean="0"/>
              <a:t>NPRR776 </a:t>
            </a:r>
            <a:r>
              <a:rPr lang="en-US" sz="1800" dirty="0"/>
              <a:t>– Voltage Set Point Communication</a:t>
            </a:r>
          </a:p>
          <a:p>
            <a:pPr lvl="1">
              <a:tabLst>
                <a:tab pos="7199313" algn="l"/>
              </a:tabLst>
            </a:pPr>
            <a:r>
              <a:rPr lang="en-US" sz="1800" dirty="0"/>
              <a:t>NOGRR167 – Alignment with NPRR776, Voltage Set Point Communication</a:t>
            </a:r>
          </a:p>
          <a:p>
            <a:pPr>
              <a:tabLst>
                <a:tab pos="7199313" algn="l"/>
              </a:tabLst>
            </a:pPr>
            <a:endParaRPr lang="en-US" sz="1800" dirty="0" smtClean="0"/>
          </a:p>
          <a:p>
            <a:pPr>
              <a:tabLst>
                <a:tab pos="7199313" algn="l"/>
              </a:tabLst>
            </a:pPr>
            <a:r>
              <a:rPr lang="en-US" sz="2000" dirty="0" smtClean="0"/>
              <a:t>Release TBD</a:t>
            </a:r>
            <a:r>
              <a:rPr lang="en-US" sz="2000" i="1" dirty="0">
                <a:solidFill>
                  <a:srgbClr val="00B050"/>
                </a:solidFill>
              </a:rPr>
              <a:t>	 In Flight</a:t>
            </a:r>
            <a:endParaRPr lang="en-US" sz="2000" dirty="0"/>
          </a:p>
          <a:p>
            <a:pPr lvl="1">
              <a:tabLst>
                <a:tab pos="7199313" algn="l"/>
              </a:tabLst>
            </a:pPr>
            <a:r>
              <a:rPr lang="en-US" sz="1800" dirty="0" smtClean="0"/>
              <a:t>NPRR864 </a:t>
            </a:r>
            <a:r>
              <a:rPr lang="en-US" sz="1800" dirty="0"/>
              <a:t>– </a:t>
            </a:r>
            <a:r>
              <a:rPr lang="en-US" sz="1800" dirty="0"/>
              <a:t>RUC Modifications to Consider Market-Based Solutions</a:t>
            </a:r>
            <a:endParaRPr lang="en-US" sz="1800" dirty="0" smtClean="0"/>
          </a:p>
          <a:p>
            <a:pPr lvl="2">
              <a:tabLst>
                <a:tab pos="7199313" algn="l"/>
              </a:tabLst>
            </a:pPr>
            <a:r>
              <a:rPr lang="en-US" sz="1400" dirty="0" smtClean="0"/>
              <a:t>Project initiated on April 18</a:t>
            </a:r>
            <a:r>
              <a:rPr lang="en-US" sz="1400" baseline="30000" dirty="0" smtClean="0"/>
              <a:t>th</a:t>
            </a:r>
          </a:p>
          <a:p>
            <a:pPr marL="0" indent="0">
              <a:buNone/>
              <a:tabLst>
                <a:tab pos="7199313" algn="l"/>
              </a:tabLst>
            </a:pPr>
            <a:endParaRPr lang="en-US" sz="1800" dirty="0"/>
          </a:p>
          <a:p>
            <a:pPr lvl="2">
              <a:tabLst>
                <a:tab pos="7199313" algn="l"/>
              </a:tabLst>
            </a:pPr>
            <a:endParaRPr lang="en-US" sz="1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590800" y="6225020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2018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447632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904832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56567" y="5439839"/>
            <a:ext cx="2895600" cy="6617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Text: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Text: Previous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 indicates multiple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phases</a:t>
            </a: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6137950"/>
              </p:ext>
            </p:extLst>
          </p:nvPr>
        </p:nvGraphicFramePr>
        <p:xfrm>
          <a:off x="160280" y="838201"/>
          <a:ext cx="8839200" cy="3727703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524191"/>
                <a:gridCol w="1504660"/>
                <a:gridCol w="1390749"/>
                <a:gridCol w="1455680"/>
              </a:tblGrid>
              <a:tr h="549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2/6 – 2/8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4/5 – 4/9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5/29 – 5/31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8/7 – 8/9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10/23 – 10/25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12/11 – 12/13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24222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NPRR659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NPRR810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NPRR846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NPRR562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NPRR809</a:t>
                      </a:r>
                      <a:r>
                        <a:rPr kumimoji="0" lang="en-US" sz="9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NPRR776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NPRR825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GINR Go-Live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NPRR854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SCR794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NPRR809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7315200" y="1400352"/>
            <a:ext cx="23690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i="1" kern="0" dirty="0" smtClean="0">
                <a:solidFill>
                  <a:srgbClr val="000000"/>
                </a:solidFill>
              </a:rPr>
              <a:t> </a:t>
            </a:r>
            <a:endParaRPr lang="en-US" sz="28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7552105" y="3283437"/>
            <a:ext cx="1439495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12/15 – 12/16</a:t>
            </a:r>
            <a:endParaRPr lang="en-US" sz="1200" kern="0" dirty="0" smtClean="0"/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kern="0" dirty="0" smtClean="0">
                <a:solidFill>
                  <a:srgbClr val="000000"/>
                </a:solidFill>
              </a:rPr>
              <a:t>(Retail</a:t>
            </a:r>
            <a:r>
              <a:rPr lang="en-US" sz="1000" kern="0" dirty="0">
                <a:solidFill>
                  <a:srgbClr val="000000"/>
                </a:solidFill>
              </a:rPr>
              <a:t>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3122655" y="3285979"/>
            <a:ext cx="1508760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6147256" y="3277475"/>
            <a:ext cx="1396970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10/27 – 10/28</a:t>
            </a:r>
            <a:endParaRPr lang="en-US" sz="1200" kern="0" dirty="0" smtClean="0"/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kern="0" dirty="0" smtClean="0">
                <a:solidFill>
                  <a:srgbClr val="000000"/>
                </a:solidFill>
              </a:rPr>
              <a:t>(</a:t>
            </a:r>
            <a:r>
              <a:rPr lang="en-US" sz="1000" kern="0" dirty="0">
                <a:solidFill>
                  <a:srgbClr val="000000"/>
                </a:solidFill>
              </a:rPr>
              <a:t>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805167" y="1394984"/>
            <a:ext cx="37054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189795" y="1391700"/>
            <a:ext cx="370549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NS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NS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638685" y="1392114"/>
            <a:ext cx="370549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4" name="TextBox 12"/>
          <p:cNvSpPr txBox="1">
            <a:spLocks noChangeArrowheads="1"/>
          </p:cNvSpPr>
          <p:nvPr/>
        </p:nvSpPr>
        <p:spPr bwMode="auto">
          <a:xfrm>
            <a:off x="4647890" y="3274976"/>
            <a:ext cx="1501431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8/30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1594844" y="3289489"/>
            <a:ext cx="1517904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4/7 – 4/8</a:t>
            </a:r>
            <a:endParaRPr lang="en-US" sz="1200" kern="0" dirty="0" smtClean="0"/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rot="16200000">
            <a:off x="-301784" y="1935294"/>
            <a:ext cx="12747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/>
              <a:t>CMM Release 1a</a:t>
            </a:r>
            <a:endParaRPr lang="en-US" sz="1100" i="1" dirty="0"/>
          </a:p>
        </p:txBody>
      </p:sp>
      <p:sp>
        <p:nvSpPr>
          <p:cNvPr id="4" name="Left Brace 3"/>
          <p:cNvSpPr/>
          <p:nvPr/>
        </p:nvSpPr>
        <p:spPr>
          <a:xfrm>
            <a:off x="406782" y="1645562"/>
            <a:ext cx="167979" cy="8543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7065242" y="5480871"/>
            <a:ext cx="1561038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26" name="TextBox 12"/>
          <p:cNvSpPr txBox="1">
            <a:spLocks noChangeArrowheads="1"/>
          </p:cNvSpPr>
          <p:nvPr/>
        </p:nvSpPr>
        <p:spPr bwMode="auto">
          <a:xfrm>
            <a:off x="140666" y="3292999"/>
            <a:ext cx="1444653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  &amp;  2/1</a:t>
            </a:r>
            <a:endParaRPr lang="en-US" sz="1200" kern="0" dirty="0"/>
          </a:p>
        </p:txBody>
      </p:sp>
      <p:sp>
        <p:nvSpPr>
          <p:cNvPr id="34" name="TextBox 33"/>
          <p:cNvSpPr txBox="1"/>
          <p:nvPr/>
        </p:nvSpPr>
        <p:spPr>
          <a:xfrm>
            <a:off x="4284344" y="1394984"/>
            <a:ext cx="370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8" name="TextBox 21"/>
          <p:cNvSpPr txBox="1">
            <a:spLocks noChangeArrowheads="1"/>
          </p:cNvSpPr>
          <p:nvPr/>
        </p:nvSpPr>
        <p:spPr bwMode="auto">
          <a:xfrm>
            <a:off x="3957272" y="6171042"/>
            <a:ext cx="2485392" cy="5847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NPRR825(a) – </a:t>
            </a:r>
            <a:r>
              <a:rPr lang="en-US" sz="800" b="0" kern="0" dirty="0" err="1" smtClean="0"/>
              <a:t>NoticeBuilder</a:t>
            </a:r>
            <a:r>
              <a:rPr lang="en-US" sz="800" b="0" kern="0" dirty="0" smtClean="0"/>
              <a:t>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NPRR562(b</a:t>
            </a:r>
            <a:r>
              <a:rPr lang="en-US" sz="800" b="0" kern="0" dirty="0"/>
              <a:t>) – </a:t>
            </a:r>
            <a:r>
              <a:rPr lang="en-US" sz="800" b="0" kern="0" dirty="0" smtClean="0"/>
              <a:t>Reporting/posting system changes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NPRR809(b</a:t>
            </a:r>
            <a:r>
              <a:rPr lang="en-US" sz="800" b="0" kern="0" dirty="0"/>
              <a:t>) – Reporting/posting </a:t>
            </a:r>
            <a:r>
              <a:rPr lang="en-US" sz="800" b="0" kern="0" dirty="0" smtClean="0"/>
              <a:t>system changes</a:t>
            </a:r>
            <a:endParaRPr lang="en-US" sz="800" b="0" kern="0" dirty="0"/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NPRR831(b) – </a:t>
            </a:r>
            <a:r>
              <a:rPr kumimoji="0" lang="en-US" sz="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CRR system changes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 rot="16200000">
            <a:off x="7015442" y="1826663"/>
            <a:ext cx="12747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/>
              <a:t>CMM Release 1b</a:t>
            </a:r>
            <a:endParaRPr lang="en-US" sz="1100" i="1" dirty="0"/>
          </a:p>
        </p:txBody>
      </p:sp>
      <p:sp>
        <p:nvSpPr>
          <p:cNvPr id="40" name="Left Brace 39"/>
          <p:cNvSpPr/>
          <p:nvPr/>
        </p:nvSpPr>
        <p:spPr>
          <a:xfrm>
            <a:off x="7724008" y="1437976"/>
            <a:ext cx="167979" cy="8543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13"/>
          <p:cNvSpPr txBox="1">
            <a:spLocks noChangeArrowheads="1"/>
          </p:cNvSpPr>
          <p:nvPr/>
        </p:nvSpPr>
        <p:spPr bwMode="auto">
          <a:xfrm>
            <a:off x="160280" y="4642442"/>
            <a:ext cx="8839200" cy="261610"/>
          </a:xfrm>
          <a:prstGeom prst="rect">
            <a:avLst/>
          </a:prstGeom>
          <a:solidFill>
            <a:srgbClr val="BBE0E3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TBD Items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(and point at which they became “TBD”)</a:t>
            </a:r>
            <a:endParaRPr kumimoji="0" lang="en-US" sz="11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988688"/>
              </p:ext>
            </p:extLst>
          </p:nvPr>
        </p:nvGraphicFramePr>
        <p:xfrm>
          <a:off x="168443" y="4908113"/>
          <a:ext cx="8823157" cy="464820"/>
        </p:xfrm>
        <a:graphic>
          <a:graphicData uri="http://schemas.openxmlformats.org/drawingml/2006/table">
            <a:tbl>
              <a:tblPr firstRow="1" bandRow="1"/>
              <a:tblGrid>
                <a:gridCol w="898357"/>
                <a:gridCol w="914400"/>
                <a:gridCol w="1066800"/>
                <a:gridCol w="5943600"/>
              </a:tblGrid>
              <a:tr h="239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NPRR664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en-US" sz="8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SCR781  P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NPRR702  P,</a:t>
                      </a:r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 SCR777, NPRR831(b), NPRR749 E, NPRR833 E, </a:t>
                      </a:r>
                      <a:r>
                        <a:rPr lang="en-US" sz="800" b="0" strike="noStrike" baseline="0" dirty="0" smtClean="0">
                          <a:solidFill>
                            <a:srgbClr val="FF0000"/>
                          </a:solidFill>
                        </a:rPr>
                        <a:t>NPRR864</a:t>
                      </a:r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 I, </a:t>
                      </a:r>
                      <a:r>
                        <a:rPr lang="en-US" sz="800" b="0" strike="noStrike" baseline="0" dirty="0" smtClean="0">
                          <a:solidFill>
                            <a:srgbClr val="FF0000"/>
                          </a:solidFill>
                        </a:rPr>
                        <a:t>RRGRR015</a:t>
                      </a:r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800" b="0" strike="noStrike" baseline="0" dirty="0" smtClean="0">
                          <a:solidFill>
                            <a:srgbClr val="FF0000"/>
                          </a:solidFill>
                        </a:rPr>
                        <a:t>RRGRR016</a:t>
                      </a:r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800" b="0" strike="noStrike" baseline="0" dirty="0" smtClean="0">
                          <a:solidFill>
                            <a:srgbClr val="FF0000"/>
                          </a:solidFill>
                        </a:rPr>
                        <a:t>NPRR858</a:t>
                      </a:r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sz="800" b="0" strike="noStrike" baseline="0" dirty="0" smtClean="0">
                          <a:solidFill>
                            <a:srgbClr val="FF0000"/>
                          </a:solidFill>
                        </a:rPr>
                        <a:t> NPRR865</a:t>
                      </a:r>
                      <a:endParaRPr lang="en-US" sz="800" b="0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0974" y="3617350"/>
            <a:ext cx="3289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1/1</a:t>
            </a:r>
            <a:endParaRPr lang="en-US" sz="800" dirty="0"/>
          </a:p>
        </p:txBody>
      </p:sp>
      <p:sp>
        <p:nvSpPr>
          <p:cNvPr id="49" name="TextBox 48"/>
          <p:cNvSpPr txBox="1"/>
          <p:nvPr/>
        </p:nvSpPr>
        <p:spPr>
          <a:xfrm>
            <a:off x="190060" y="3844243"/>
            <a:ext cx="3289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2</a:t>
            </a:r>
            <a:r>
              <a:rPr lang="en-US" sz="800" dirty="0" smtClean="0"/>
              <a:t>/1</a:t>
            </a:r>
            <a:endParaRPr lang="en-US" sz="800" dirty="0"/>
          </a:p>
        </p:txBody>
      </p:sp>
      <p:sp>
        <p:nvSpPr>
          <p:cNvPr id="46" name="TextBox 45"/>
          <p:cNvSpPr txBox="1"/>
          <p:nvPr/>
        </p:nvSpPr>
        <p:spPr>
          <a:xfrm>
            <a:off x="1263557" y="1398340"/>
            <a:ext cx="304892" cy="27238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2000" dirty="0" smtClean="0">
              <a:latin typeface="Wingdings" panose="05000000000000000000" pitchFamily="2" charset="2"/>
            </a:endParaRPr>
          </a:p>
          <a:p>
            <a:endParaRPr lang="en-US" sz="1600" dirty="0" smtClean="0">
              <a:latin typeface="Wingdings" panose="05000000000000000000" pitchFamily="2" charset="2"/>
            </a:endParaRPr>
          </a:p>
          <a:p>
            <a:endParaRPr lang="en-US" sz="1050" dirty="0">
              <a:latin typeface="Wingdings" panose="05000000000000000000" pitchFamily="2" charset="2"/>
            </a:endParaRPr>
          </a:p>
          <a:p>
            <a:endParaRPr lang="en-US" sz="105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dirty="0">
              <a:latin typeface="Wingdings" panose="05000000000000000000" pitchFamily="2" charset="2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5086700" y="2481739"/>
            <a:ext cx="2696901" cy="1512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323393" y="3604211"/>
            <a:ext cx="37054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809262" y="1375039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 smtClean="0">
              <a:latin typeface="Wingdings" panose="05000000000000000000" pitchFamily="2" charset="2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556997" y="1789499"/>
            <a:ext cx="528630" cy="688179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321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091904"/>
              </p:ext>
            </p:extLst>
          </p:nvPr>
        </p:nvGraphicFramePr>
        <p:xfrm>
          <a:off x="62345" y="838200"/>
          <a:ext cx="8991599" cy="36868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NPRR843 </a:t>
                      </a:r>
                      <a:r>
                        <a:rPr lang="en-US" sz="110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Short-Term System Adequacy and AS Offer Disclosure Reports Additions</a:t>
                      </a:r>
                      <a:endParaRPr 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May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2018-R5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$70k-$90k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NPRR854 </a:t>
                      </a:r>
                      <a:r>
                        <a:rPr lang="en-US" sz="110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NOIE TDSP Submittal of Meters with Bidirectional Flow Caused by 	Generation Interconnected at Distribution Voltage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May 2018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2018-R5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$20k-$30k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STEC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SCR793 </a:t>
                      </a:r>
                      <a:r>
                        <a:rPr lang="en-US" sz="110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SSR Related Telemetry for Transmission Service Provider (TSP) Operators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June 2018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2018-R5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$40k-$50k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Cross Texas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Transmission</a:t>
                      </a:r>
                      <a:endParaRPr lang="en-US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SCR794 </a:t>
                      </a:r>
                      <a:r>
                        <a:rPr lang="en-US" sz="110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SCED Limit Calculation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June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2018-R5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$25k-$35k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SCR795 </a:t>
                      </a:r>
                      <a:r>
                        <a:rPr lang="en-US" sz="110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 of Intra-Hour Wind Forecast to GTBD Calculation</a:t>
                      </a:r>
                      <a:endParaRPr lang="en-US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June 2018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2018-R5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$30k-$40k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NPRR842 </a:t>
                      </a:r>
                      <a:r>
                        <a:rPr lang="en-US" sz="110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Area Load Information</a:t>
                      </a:r>
                      <a:endParaRPr 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July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$60k-$80k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NPRR817 </a:t>
                      </a:r>
                      <a:r>
                        <a:rPr lang="en-US" sz="1100" dirty="0" smtClean="0"/>
                        <a:t>– Create a Panhandle Hub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Sept 2018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$150k-$200k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DC Energy</a:t>
                      </a: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578734"/>
              </p:ext>
            </p:extLst>
          </p:nvPr>
        </p:nvGraphicFramePr>
        <p:xfrm>
          <a:off x="685800" y="5273217"/>
          <a:ext cx="8077200" cy="8989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92469"/>
                <a:gridCol w="1307737"/>
                <a:gridCol w="2076994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Aging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Items Report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Last Action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NPRR664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Fuel Index Price for Resource Definition and Real-Time </a:t>
                      </a:r>
                    </a:p>
                    <a:p>
                      <a:pPr marL="9144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Make-Whole Payments for Exceptional Fuel Cost Events</a:t>
                      </a:r>
                      <a:endParaRPr lang="en-US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12/9/2014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Pending submission / approval of alternate approach</a:t>
                      </a: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739232" y="4319952"/>
            <a:ext cx="1987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 smtClean="0">
                <a:solidFill>
                  <a:srgbClr val="FF0000"/>
                </a:solidFill>
              </a:rPr>
              <a:t>Moved start date due to higher priorities</a:t>
            </a:r>
            <a:endParaRPr lang="en-US" sz="800" i="1" dirty="0">
              <a:solidFill>
                <a:srgbClr val="FF0000"/>
              </a:solidFill>
            </a:endParaRPr>
          </a:p>
        </p:txBody>
      </p:sp>
      <p:sp>
        <p:nvSpPr>
          <p:cNvPr id="13" name="TextBox 22"/>
          <p:cNvSpPr txBox="1">
            <a:spLocks noChangeArrowheads="1"/>
          </p:cNvSpPr>
          <p:nvPr/>
        </p:nvSpPr>
        <p:spPr bwMode="auto">
          <a:xfrm>
            <a:off x="4343399" y="4642696"/>
            <a:ext cx="3416008" cy="261610"/>
          </a:xfrm>
          <a:prstGeom prst="rect">
            <a:avLst/>
          </a:prstGeom>
          <a:solidFill>
            <a:srgbClr val="99FF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Green</a:t>
            </a:r>
            <a:r>
              <a:rPr kumimoji="0" lang="en-US" sz="11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Shading: </a:t>
            </a: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Upcoming </a:t>
            </a: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</a:t>
            </a:r>
            <a:r>
              <a:rPr kumimoji="0" lang="en-US" sz="11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initiations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43400" y="2110152"/>
            <a:ext cx="13837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 smtClean="0">
                <a:solidFill>
                  <a:srgbClr val="FF0000"/>
                </a:solidFill>
              </a:rPr>
              <a:t>April Board approval</a:t>
            </a:r>
            <a:endParaRPr lang="en-US" sz="800" i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43399" y="2584872"/>
            <a:ext cx="13837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 smtClean="0">
                <a:solidFill>
                  <a:srgbClr val="FF0000"/>
                </a:solidFill>
              </a:rPr>
              <a:t>April Board approval</a:t>
            </a:r>
            <a:endParaRPr lang="en-US" sz="800" i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43399" y="3430432"/>
            <a:ext cx="13837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 smtClean="0">
                <a:solidFill>
                  <a:srgbClr val="FF0000"/>
                </a:solidFill>
              </a:rPr>
              <a:t>April Board approval</a:t>
            </a:r>
            <a:endParaRPr lang="en-US" sz="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8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410200" cy="518318"/>
          </a:xfrm>
        </p:spPr>
        <p:txBody>
          <a:bodyPr/>
          <a:lstStyle/>
          <a:p>
            <a:r>
              <a:rPr lang="en-US" dirty="0" smtClean="0"/>
              <a:t>2018 Project Spending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438400" y="6107973"/>
            <a:ext cx="5867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>
                <a:solidFill>
                  <a:prstClr val="black"/>
                </a:solidFill>
              </a:rPr>
              <a:t>2018 PPL Budget  =  $20.0M</a:t>
            </a:r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2438400" y="6380821"/>
            <a:ext cx="5867400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 smtClean="0">
                <a:solidFill>
                  <a:srgbClr val="FF0000"/>
                </a:solidFill>
              </a:rPr>
              <a:t>“Potential Demand” represents internal ERCOT projects that have not been fully approved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60" y="902409"/>
            <a:ext cx="8915400" cy="5041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70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dirty="0"/>
              <a:t>Revision Request Funding Placeholder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13203"/>
            <a:ext cx="8686800" cy="1028700"/>
          </a:xfrm>
        </p:spPr>
        <p:txBody>
          <a:bodyPr/>
          <a:lstStyle/>
          <a:p>
            <a:r>
              <a:rPr lang="en-US" sz="2000" dirty="0"/>
              <a:t>In </a:t>
            </a:r>
            <a:r>
              <a:rPr lang="en-US" sz="2000" dirty="0" smtClean="0"/>
              <a:t>2018 and 2019, </a:t>
            </a:r>
            <a:r>
              <a:rPr lang="en-US" sz="2000" dirty="0"/>
              <a:t>ERCOT </a:t>
            </a:r>
            <a:r>
              <a:rPr lang="en-US" sz="2000" dirty="0" smtClean="0"/>
              <a:t>forecasted </a:t>
            </a:r>
            <a:r>
              <a:rPr lang="en-US" sz="2000" dirty="0"/>
              <a:t>$</a:t>
            </a:r>
            <a:r>
              <a:rPr lang="en-US" sz="2000" dirty="0" smtClean="0"/>
              <a:t>4.0M </a:t>
            </a:r>
            <a:r>
              <a:rPr lang="en-US" sz="2000" dirty="0"/>
              <a:t>for Revision Request </a:t>
            </a:r>
            <a:r>
              <a:rPr lang="en-US" sz="2000" dirty="0" smtClean="0"/>
              <a:t>work</a:t>
            </a:r>
          </a:p>
          <a:p>
            <a:pPr marL="457200" indent="-457200">
              <a:buFont typeface="+mj-lt"/>
              <a:buAutoNum type="arabicPeriod"/>
            </a:pPr>
            <a:endParaRPr lang="en-US" sz="12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Yearly Revision Request Spending Forecast Summary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184869"/>
              </p:ext>
            </p:extLst>
          </p:nvPr>
        </p:nvGraphicFramePr>
        <p:xfrm>
          <a:off x="1219200" y="2209800"/>
          <a:ext cx="6840064" cy="332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8332"/>
                <a:gridCol w="1600866"/>
                <a:gridCol w="1600866"/>
              </a:tblGrid>
              <a:tr h="5588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Project Status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2019</a:t>
                      </a:r>
                      <a:endParaRPr lang="en-US" sz="2000" dirty="0"/>
                    </a:p>
                  </a:txBody>
                  <a:tcPr anchor="ctr"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YTD Actuals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$</a:t>
                      </a:r>
                      <a:r>
                        <a:rPr lang="en-US" i="1" dirty="0" smtClean="0"/>
                        <a:t>0.38M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i="1" dirty="0"/>
                    </a:p>
                  </a:txBody>
                  <a:tcPr anchor="ctr"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In-Flight / Complete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1.66M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0.20M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–</a:t>
                      </a:r>
                      <a:r>
                        <a:rPr lang="en-US" baseline="0" dirty="0" smtClean="0"/>
                        <a:t> On Hold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0.19M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$0.00M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Not Started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0.41M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0.27M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 Funding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$1.74M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3.53M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Allocation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219200" y="500818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19200" y="5503162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19200" y="320040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56539" y="2839451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As of 3/31/2018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60302" y="3730610"/>
            <a:ext cx="9211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 smtClean="0">
                <a:solidFill>
                  <a:srgbClr val="FF0000"/>
                </a:solidFill>
              </a:rPr>
              <a:t>NPRR833</a:t>
            </a:r>
            <a:endParaRPr lang="en-US" sz="1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05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772400" cy="518318"/>
          </a:xfrm>
        </p:spPr>
        <p:txBody>
          <a:bodyPr/>
          <a:lstStyle/>
          <a:p>
            <a:r>
              <a:rPr lang="en-US" sz="2000" dirty="0" smtClean="0"/>
              <a:t>Priority / Rank Options for Revision Requests with Impacts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834696"/>
              </p:ext>
            </p:extLst>
          </p:nvPr>
        </p:nvGraphicFramePr>
        <p:xfrm>
          <a:off x="228600" y="1406222"/>
          <a:ext cx="8686799" cy="1705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2590800"/>
                <a:gridCol w="762000"/>
                <a:gridCol w="762000"/>
                <a:gridCol w="3276599"/>
              </a:tblGrid>
              <a:tr h="6399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106571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NPRR867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Revisions to CRR Auction Credit Lock Amount to Reduce Excess Collateral</a:t>
                      </a:r>
                      <a:endParaRPr lang="en-US" sz="1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2230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Work into upcoming CMM Upgrade project release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543834"/>
              </p:ext>
            </p:extLst>
          </p:nvPr>
        </p:nvGraphicFramePr>
        <p:xfrm>
          <a:off x="4046720" y="1090193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971800" y="5796253"/>
            <a:ext cx="2895600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Next available Rank in Business Strategy</a:t>
            </a:r>
            <a:r>
              <a:rPr kumimoji="0" lang="en-US" sz="9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= 2230</a:t>
            </a: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             = 210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900" b="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28800" y="685800"/>
            <a:ext cx="6477000" cy="5486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Appendix</a:t>
            </a:r>
          </a:p>
          <a:p>
            <a:pPr lvl="1"/>
            <a:r>
              <a:rPr lang="en-US" dirty="0" smtClean="0"/>
              <a:t>5/1/2018 Project Gantt</a:t>
            </a:r>
          </a:p>
          <a:p>
            <a:pPr marL="971550" lvl="2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dirty="0"/>
              <a:t>In-flight items sorted by Project End Date</a:t>
            </a:r>
          </a:p>
          <a:p>
            <a:pPr marL="971550" lvl="2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dirty="0"/>
              <a:t>“On Hold” projects listed </a:t>
            </a:r>
            <a:r>
              <a:rPr lang="en-US" dirty="0" smtClean="0"/>
              <a:t>separately</a:t>
            </a:r>
          </a:p>
          <a:p>
            <a:pPr marL="971550" lvl="2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dirty="0" smtClean="0"/>
              <a:t>“</a:t>
            </a:r>
            <a:r>
              <a:rPr lang="en-US" dirty="0"/>
              <a:t>Not Started” items sorted by Project Start </a:t>
            </a:r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61912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95950</TotalTime>
  <Words>815</Words>
  <Application>Microsoft Office PowerPoint</Application>
  <PresentationFormat>On-screen Show (4:3)</PresentationFormat>
  <Paragraphs>374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Implementations</vt:lpstr>
      <vt:lpstr>2018 Release Targets – Board Approved NPRRs / SCRs / xGRRs </vt:lpstr>
      <vt:lpstr>Approved Revision Requests “Not Started” – Planned to Start in Future Months</vt:lpstr>
      <vt:lpstr>2018 Project Spending</vt:lpstr>
      <vt:lpstr>Revision Request Funding Placeholder Status</vt:lpstr>
      <vt:lpstr>Priority / Rank Options for Revision Requests with Impacts</vt:lpstr>
      <vt:lpstr>PowerPoint Presentation</vt:lpstr>
      <vt:lpstr>Project Portfolio Status – as of 5/1/2018</vt:lpstr>
      <vt:lpstr>Project Portfolio Status – as of 5/1/2018</vt:lpstr>
      <vt:lpstr>Project Portfolio Status – as of 5/1/2018</vt:lpstr>
      <vt:lpstr>Project Portfolio Status – as of 5/1/2018</vt:lpstr>
      <vt:lpstr>Project Portfolio Status – as of 5/1/2018</vt:lpstr>
      <vt:lpstr>Project Portfolio Status – as of 5/1/2018 – On Hold</vt:lpstr>
      <vt:lpstr>Project Portfolio Status – as of 5/1/2018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944</cp:revision>
  <cp:lastPrinted>2017-12-13T14:52:13Z</cp:lastPrinted>
  <dcterms:created xsi:type="dcterms:W3CDTF">2016-01-21T15:20:31Z</dcterms:created>
  <dcterms:modified xsi:type="dcterms:W3CDTF">2018-05-07T19:30:25Z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