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7"/>
  </p:notesMasterIdLst>
  <p:handoutMasterIdLst>
    <p:handoutMasterId r:id="rId18"/>
  </p:handoutMasterIdLst>
  <p:sldIdLst>
    <p:sldId id="260" r:id="rId7"/>
    <p:sldId id="257" r:id="rId8"/>
    <p:sldId id="286" r:id="rId9"/>
    <p:sldId id="316" r:id="rId10"/>
    <p:sldId id="299" r:id="rId11"/>
    <p:sldId id="317" r:id="rId12"/>
    <p:sldId id="311" r:id="rId13"/>
    <p:sldId id="318" r:id="rId14"/>
    <p:sldId id="319" r:id="rId15"/>
    <p:sldId id="320" r:id="rId1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27" d="100"/>
          <a:sy n="127" d="100"/>
        </p:scale>
        <p:origin x="1164" y="11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10" Type="http://schemas.openxmlformats.org/officeDocument/2006/relationships/slide" Target="slides/slide4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5/2/2018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5/2/2018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889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9010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2830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2855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79885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5040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015409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7950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 txBox="1">
            <a:spLocks/>
          </p:cNvSpPr>
          <p:nvPr/>
        </p:nvSpPr>
        <p:spPr bwMode="auto">
          <a:xfrm>
            <a:off x="3505200" y="2286000"/>
            <a:ext cx="56388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9pPr>
          </a:lstStyle>
          <a:p>
            <a:r>
              <a:rPr lang="en-US" sz="1800" dirty="0" smtClean="0">
                <a:solidFill>
                  <a:schemeClr val="tx1"/>
                </a:solidFill>
              </a:rPr>
              <a:t>Generation </a:t>
            </a:r>
            <a:r>
              <a:rPr lang="en-US" sz="1800" dirty="0">
                <a:solidFill>
                  <a:schemeClr val="tx1"/>
                </a:solidFill>
              </a:rPr>
              <a:t>Resource Energy and Regulation Deployment </a:t>
            </a:r>
            <a:r>
              <a:rPr lang="en-US" sz="1800" dirty="0" smtClean="0">
                <a:solidFill>
                  <a:schemeClr val="tx1"/>
                </a:solidFill>
              </a:rPr>
              <a:t>Performance Report for </a:t>
            </a:r>
            <a:r>
              <a:rPr lang="en-US" sz="1800" dirty="0" smtClean="0">
                <a:solidFill>
                  <a:schemeClr val="tx1"/>
                </a:solidFill>
              </a:rPr>
              <a:t>April 2018</a:t>
            </a:r>
            <a:endParaRPr lang="en-US" sz="1800" dirty="0">
              <a:solidFill>
                <a:schemeClr val="tx1"/>
              </a:solidFill>
            </a:endParaRPr>
          </a:p>
          <a:p>
            <a:endParaRPr lang="en-US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10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</a:t>
            </a:r>
            <a:r>
              <a:rPr lang="en-US" dirty="0"/>
              <a:t>≥ </a:t>
            </a:r>
            <a:r>
              <a:rPr lang="en-US" dirty="0"/>
              <a:t>95%, ≥ 100 Scored Intervals – </a:t>
            </a:r>
            <a:r>
              <a:rPr lang="en-US" dirty="0" smtClean="0"/>
              <a:t>April 2018</a:t>
            </a:r>
            <a:endParaRPr lang="en-US" dirty="0"/>
          </a:p>
        </p:txBody>
      </p:sp>
      <p:graphicFrame>
        <p:nvGraphicFramePr>
          <p:cNvPr id="11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81821166"/>
              </p:ext>
            </p:extLst>
          </p:nvPr>
        </p:nvGraphicFramePr>
        <p:xfrm>
          <a:off x="533400" y="960985"/>
          <a:ext cx="8153399" cy="2098140"/>
        </p:xfrm>
        <a:graphic>
          <a:graphicData uri="http://schemas.openxmlformats.org/drawingml/2006/table">
            <a:tbl>
              <a:tblPr/>
              <a:tblGrid>
                <a:gridCol w="1295400"/>
                <a:gridCol w="1676400"/>
                <a:gridCol w="1828800"/>
                <a:gridCol w="1828800"/>
                <a:gridCol w="1523999"/>
              </a:tblGrid>
              <a:tr h="609600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Intervals Passed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Intervals Scored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Std</a:t>
                      </a:r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Dev</a:t>
                      </a:r>
                    </a:p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(ATG - </a:t>
                      </a:r>
                      <a:r>
                        <a:rPr lang="en-US" sz="16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MW)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GREDP Monthly Score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60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13.60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95.87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64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2.29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99.67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69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4.76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73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2.52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3995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altLang="en-US" dirty="0" smtClean="0"/>
              <a:t>Non-IRR </a:t>
            </a:r>
            <a:r>
              <a:rPr lang="en-US" altLang="en-US" dirty="0"/>
              <a:t>GREDP &lt; 85</a:t>
            </a:r>
            <a:r>
              <a:rPr lang="en-US" altLang="en-US" dirty="0" smtClean="0"/>
              <a:t>%</a:t>
            </a:r>
            <a:r>
              <a:rPr lang="en-US" dirty="0"/>
              <a:t> – </a:t>
            </a:r>
            <a:r>
              <a:rPr lang="en-US" altLang="en-US" dirty="0" smtClean="0"/>
              <a:t>April 2018</a:t>
            </a:r>
            <a:r>
              <a:rPr lang="en-US" altLang="en-US" dirty="0"/>
              <a:t/>
            </a:r>
            <a:br>
              <a:rPr lang="en-US" altLang="en-US" dirty="0"/>
            </a:br>
            <a:endParaRPr lang="en-US" dirty="0"/>
          </a:p>
        </p:txBody>
      </p:sp>
      <p:graphicFrame>
        <p:nvGraphicFramePr>
          <p:cNvPr id="11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22064637"/>
              </p:ext>
            </p:extLst>
          </p:nvPr>
        </p:nvGraphicFramePr>
        <p:xfrm>
          <a:off x="533400" y="1066800"/>
          <a:ext cx="8153399" cy="4407150"/>
        </p:xfrm>
        <a:graphic>
          <a:graphicData uri="http://schemas.openxmlformats.org/drawingml/2006/table">
            <a:tbl>
              <a:tblPr/>
              <a:tblGrid>
                <a:gridCol w="1295400"/>
                <a:gridCol w="1676400"/>
                <a:gridCol w="1828800"/>
                <a:gridCol w="1828800"/>
                <a:gridCol w="1523999"/>
              </a:tblGrid>
              <a:tr h="685800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</a:t>
                      </a:r>
                    </a:p>
                    <a:p>
                      <a:pPr algn="ctr" fontAlgn="t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(ATG - </a:t>
                      </a:r>
                      <a:r>
                        <a:rPr lang="en-US" sz="16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MW)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Unit 183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657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791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2.84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83.06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Unit 184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657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785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2.30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83.69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Unit 233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1.62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72.41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Unit 260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1.48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76.92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Unit 261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0.74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84.00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Unit 263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2.79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77.78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Unit 265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2.57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75.00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Unit 273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0.55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75.00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Unit 274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1.26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75.00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Unit 277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0.62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altLang="en-US" dirty="0"/>
              <a:t>IRR </a:t>
            </a:r>
            <a:r>
              <a:rPr lang="en-US" altLang="en-US" dirty="0" smtClean="0"/>
              <a:t>Summary</a:t>
            </a:r>
            <a:r>
              <a:rPr lang="en-US" dirty="0"/>
              <a:t> </a:t>
            </a:r>
            <a:r>
              <a:rPr lang="en-US" dirty="0" smtClean="0"/>
              <a:t>–</a:t>
            </a:r>
            <a:r>
              <a:rPr lang="en-US" altLang="en-US" dirty="0" smtClean="0"/>
              <a:t> </a:t>
            </a:r>
            <a:r>
              <a:rPr lang="en-US" altLang="en-US" dirty="0" smtClean="0"/>
              <a:t>April 2018</a:t>
            </a:r>
            <a:endParaRPr lang="en-US" dirty="0"/>
          </a:p>
        </p:txBody>
      </p:sp>
      <p:graphicFrame>
        <p:nvGraphicFramePr>
          <p:cNvPr id="18" name="Content Placeholder 1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91377741"/>
              </p:ext>
            </p:extLst>
          </p:nvPr>
        </p:nvGraphicFramePr>
        <p:xfrm>
          <a:off x="304800" y="960755"/>
          <a:ext cx="8534400" cy="32550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2200"/>
                <a:gridCol w="1905000"/>
                <a:gridCol w="2133600"/>
                <a:gridCol w="2133600"/>
              </a:tblGrid>
              <a:tr h="370840"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IRR</a:t>
                      </a:r>
                      <a:endParaRPr lang="en-US" sz="18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Fleet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&lt; 95</a:t>
                      </a:r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&gt; 100 INT, &lt; 95%</a:t>
                      </a:r>
                      <a:endParaRPr lang="en-US" sz="18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531" marR="6531" marT="9526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Average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(%)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82.78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67.36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82.51</a:t>
                      </a: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Median 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(%)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95.64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82.58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89.32</a:t>
                      </a: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Average 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MW Error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4.17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4.40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4.16</a:t>
                      </a: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Median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MW Error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3.76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3.76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4.39</a:t>
                      </a: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84,735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34,746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33,843</a:t>
                      </a:r>
                    </a:p>
                  </a:txBody>
                  <a:tcPr marL="0" marR="0" marT="0" marB="0" anchor="ctr"/>
                </a:tc>
              </a:tr>
              <a:tr h="47180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+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Intervals Scored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33</a:t>
                      </a:r>
                    </a:p>
                  </a:txBody>
                  <a:tcPr marL="0" marR="0" marT="0" marB="0" anchor="ctr"/>
                </a:tc>
              </a:tr>
              <a:tr h="4521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 Average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476.04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542.91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1025.55</a:t>
                      </a: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0273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&lt; 95%, ≥ 100 Scored Intervals – </a:t>
            </a:r>
            <a:r>
              <a:rPr lang="en-US" dirty="0" smtClean="0"/>
              <a:t>April 2018</a:t>
            </a:r>
            <a:endParaRPr lang="en-US" dirty="0"/>
          </a:p>
        </p:txBody>
      </p:sp>
      <p:graphicFrame>
        <p:nvGraphicFramePr>
          <p:cNvPr id="11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34864718"/>
              </p:ext>
            </p:extLst>
          </p:nvPr>
        </p:nvGraphicFramePr>
        <p:xfrm>
          <a:off x="533400" y="953428"/>
          <a:ext cx="8153399" cy="4983180"/>
        </p:xfrm>
        <a:graphic>
          <a:graphicData uri="http://schemas.openxmlformats.org/drawingml/2006/table">
            <a:tbl>
              <a:tblPr/>
              <a:tblGrid>
                <a:gridCol w="1295400"/>
                <a:gridCol w="1676400"/>
                <a:gridCol w="1828800"/>
                <a:gridCol w="1828800"/>
                <a:gridCol w="1523999"/>
              </a:tblGrid>
              <a:tr h="609600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Intervals Passed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Intervals Scored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Std</a:t>
                      </a:r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Dev</a:t>
                      </a:r>
                    </a:p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(ATG - </a:t>
                      </a:r>
                      <a:r>
                        <a:rPr lang="en-US" sz="16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MW)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GREDP Monthly Score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2413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2704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4.90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89.24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2276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2683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4.41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84.83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2478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2669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0.32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92.84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2455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2602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4.99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94.35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2414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2554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4.87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94.52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2233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2483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9.14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89.93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2188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2352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5.08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93.03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2170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1.83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93.23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936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1087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3.77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86.11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1045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4.44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91.83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611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939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1043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6.31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90.03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611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729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941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4.39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77.47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66995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&lt; 95%, ≥ 100 Scored Intervals – </a:t>
            </a:r>
            <a:r>
              <a:rPr lang="en-US" dirty="0" smtClean="0"/>
              <a:t>April 2018</a:t>
            </a:r>
            <a:endParaRPr lang="en-US" dirty="0"/>
          </a:p>
        </p:txBody>
      </p:sp>
      <p:graphicFrame>
        <p:nvGraphicFramePr>
          <p:cNvPr id="11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89978085"/>
              </p:ext>
            </p:extLst>
          </p:nvPr>
        </p:nvGraphicFramePr>
        <p:xfrm>
          <a:off x="533400" y="953428"/>
          <a:ext cx="8153399" cy="4983180"/>
        </p:xfrm>
        <a:graphic>
          <a:graphicData uri="http://schemas.openxmlformats.org/drawingml/2006/table">
            <a:tbl>
              <a:tblPr/>
              <a:tblGrid>
                <a:gridCol w="1295400"/>
                <a:gridCol w="1676400"/>
                <a:gridCol w="1828800"/>
                <a:gridCol w="1828800"/>
                <a:gridCol w="1523999"/>
              </a:tblGrid>
              <a:tr h="609600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Intervals Passed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Intervals Scored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Std</a:t>
                      </a:r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Dev</a:t>
                      </a:r>
                    </a:p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(ATG - </a:t>
                      </a:r>
                      <a:r>
                        <a:rPr lang="en-US" sz="16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MW)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GREDP Monthly Score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42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485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836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3.14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58.01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44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790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2.09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78.73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45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544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771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2.08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70.56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47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634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697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5.92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90.96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48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631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692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0.38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93.00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49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581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625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4.93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92.96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51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527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556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4.50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94.69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53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499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538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5.27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92.75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55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438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4.71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84.07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57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1.70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91.83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611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59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12.29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89.83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611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61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3.26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41.09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4716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6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&lt; 95%, ≥ 100 Scored Intervals – </a:t>
            </a:r>
            <a:r>
              <a:rPr lang="en-US" dirty="0" smtClean="0"/>
              <a:t>April 2018</a:t>
            </a:r>
            <a:endParaRPr lang="en-US" dirty="0"/>
          </a:p>
        </p:txBody>
      </p:sp>
      <p:graphicFrame>
        <p:nvGraphicFramePr>
          <p:cNvPr id="11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14689375"/>
              </p:ext>
            </p:extLst>
          </p:nvPr>
        </p:nvGraphicFramePr>
        <p:xfrm>
          <a:off x="533400" y="953428"/>
          <a:ext cx="8153399" cy="3958815"/>
        </p:xfrm>
        <a:graphic>
          <a:graphicData uri="http://schemas.openxmlformats.org/drawingml/2006/table">
            <a:tbl>
              <a:tblPr/>
              <a:tblGrid>
                <a:gridCol w="1295400"/>
                <a:gridCol w="1676400"/>
                <a:gridCol w="1828800"/>
                <a:gridCol w="1828800"/>
                <a:gridCol w="1523999"/>
              </a:tblGrid>
              <a:tr h="609600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Intervals Passed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Intervals Scored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Std</a:t>
                      </a:r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Dev</a:t>
                      </a:r>
                    </a:p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(ATG - </a:t>
                      </a:r>
                      <a:r>
                        <a:rPr lang="en-US" sz="16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MW)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GREDP Monthly Score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62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3.40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89.32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63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8.08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88.70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65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3.62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87.33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66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1.55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56.86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67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2.95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93.27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68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2.61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24.83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70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3.77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86.50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71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5.36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55.77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72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1.35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84.44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74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7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</a:t>
            </a:r>
            <a:r>
              <a:rPr lang="en-US" dirty="0"/>
              <a:t>≥ </a:t>
            </a:r>
            <a:r>
              <a:rPr lang="en-US" dirty="0"/>
              <a:t>95%, ≥ 100 Scored Intervals – </a:t>
            </a:r>
            <a:r>
              <a:rPr lang="en-US" dirty="0" smtClean="0"/>
              <a:t>April 2018</a:t>
            </a:r>
            <a:endParaRPr lang="en-US" dirty="0"/>
          </a:p>
        </p:txBody>
      </p:sp>
      <p:graphicFrame>
        <p:nvGraphicFramePr>
          <p:cNvPr id="11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51249540"/>
              </p:ext>
            </p:extLst>
          </p:nvPr>
        </p:nvGraphicFramePr>
        <p:xfrm>
          <a:off x="533400" y="960985"/>
          <a:ext cx="8153399" cy="5075220"/>
        </p:xfrm>
        <a:graphic>
          <a:graphicData uri="http://schemas.openxmlformats.org/drawingml/2006/table">
            <a:tbl>
              <a:tblPr/>
              <a:tblGrid>
                <a:gridCol w="1295400"/>
                <a:gridCol w="1676400"/>
                <a:gridCol w="1828800"/>
                <a:gridCol w="1828800"/>
                <a:gridCol w="1523999"/>
              </a:tblGrid>
              <a:tr h="609600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Intervals Passed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Intervals Scored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Std</a:t>
                      </a:r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Dev</a:t>
                      </a:r>
                    </a:p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(ATG - </a:t>
                      </a:r>
                      <a:r>
                        <a:rPr lang="en-US" sz="16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MW)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GREDP Monthly Score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Unit 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2839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2870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5.92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98.92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Unit 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2743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2796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0.88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98.10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Unit 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2491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2519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2.12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98.89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Unit 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2416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2509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5.80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96.29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Unit 12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2247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2333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3.53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96.31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Unit 14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1960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2033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4.15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96.41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Unit 15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2013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2026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3.84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99.36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Unit 16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2005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2024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3.91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99.06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Unit 17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1750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1773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4.08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98.70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Unit 18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1661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1738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4.25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95.57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Unit 19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1567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1588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2.95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98.68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Unit 20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1548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1564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2.30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98.98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78251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8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</a:t>
            </a:r>
            <a:r>
              <a:rPr lang="en-US" dirty="0"/>
              <a:t>≥ </a:t>
            </a:r>
            <a:r>
              <a:rPr lang="en-US" dirty="0"/>
              <a:t>95%, ≥ 100 Scored Intervals – </a:t>
            </a:r>
            <a:r>
              <a:rPr lang="en-US" dirty="0" smtClean="0"/>
              <a:t>April 2018</a:t>
            </a:r>
            <a:endParaRPr lang="en-US" dirty="0"/>
          </a:p>
        </p:txBody>
      </p:sp>
      <p:graphicFrame>
        <p:nvGraphicFramePr>
          <p:cNvPr id="11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33352869"/>
              </p:ext>
            </p:extLst>
          </p:nvPr>
        </p:nvGraphicFramePr>
        <p:xfrm>
          <a:off x="533400" y="960985"/>
          <a:ext cx="8153399" cy="5075220"/>
        </p:xfrm>
        <a:graphic>
          <a:graphicData uri="http://schemas.openxmlformats.org/drawingml/2006/table">
            <a:tbl>
              <a:tblPr/>
              <a:tblGrid>
                <a:gridCol w="1295400"/>
                <a:gridCol w="1676400"/>
                <a:gridCol w="1828800"/>
                <a:gridCol w="1828800"/>
                <a:gridCol w="1523999"/>
              </a:tblGrid>
              <a:tr h="609600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Intervals Passed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Intervals Scored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Std</a:t>
                      </a:r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Dev</a:t>
                      </a:r>
                    </a:p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(ATG - </a:t>
                      </a:r>
                      <a:r>
                        <a:rPr lang="en-US" sz="16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MW)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GREDP Monthly Score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1520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1534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99.09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1390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1391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4.99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99.93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1353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1370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1.46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98.76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1141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1183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5.57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96.45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1177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1181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99.66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1139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1160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4.53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98.19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1137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1155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4.57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98.44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1046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1086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1.88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96.32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1072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1083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6.68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1061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1061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6.49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1059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1061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3.98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99.81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3.37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98.12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3057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9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</a:t>
            </a:r>
            <a:r>
              <a:rPr lang="en-US" dirty="0"/>
              <a:t>≥ </a:t>
            </a:r>
            <a:r>
              <a:rPr lang="en-US" dirty="0"/>
              <a:t>95%, ≥ 100 Scored Intervals – </a:t>
            </a:r>
            <a:r>
              <a:rPr lang="en-US" dirty="0" smtClean="0"/>
              <a:t>April 2018</a:t>
            </a:r>
            <a:endParaRPr lang="en-US" dirty="0"/>
          </a:p>
        </p:txBody>
      </p:sp>
      <p:graphicFrame>
        <p:nvGraphicFramePr>
          <p:cNvPr id="11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43739908"/>
              </p:ext>
            </p:extLst>
          </p:nvPr>
        </p:nvGraphicFramePr>
        <p:xfrm>
          <a:off x="533400" y="960985"/>
          <a:ext cx="8153399" cy="5075220"/>
        </p:xfrm>
        <a:graphic>
          <a:graphicData uri="http://schemas.openxmlformats.org/drawingml/2006/table">
            <a:tbl>
              <a:tblPr/>
              <a:tblGrid>
                <a:gridCol w="1295400"/>
                <a:gridCol w="1676400"/>
                <a:gridCol w="1828800"/>
                <a:gridCol w="1828800"/>
                <a:gridCol w="1523999"/>
              </a:tblGrid>
              <a:tr h="609600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Intervals Passed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Intervals Scored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Std</a:t>
                      </a:r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Dev</a:t>
                      </a:r>
                    </a:p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(ATG - </a:t>
                      </a:r>
                      <a:r>
                        <a:rPr lang="en-US" sz="16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MW)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GREDP Monthly Score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949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2.77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96.84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853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898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1.77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871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879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2.64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99.05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40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874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875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2.35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99.88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41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843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848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7.93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99.41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43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817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3.32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99.40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46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758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761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99.68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50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607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611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3.13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99.35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52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526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550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3.43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95.64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54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518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534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2.37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56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450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464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6.89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96.98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58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4.35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98.89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9795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D22C17BBED2EF4E802F4F21A1D28B33" ma:contentTypeVersion="0" ma:contentTypeDescription="Create a new document." ma:contentTypeScope="" ma:versionID="936f69d55887432f79aa97b01e37f6cf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purl.org/dc/elements/1.1/"/>
    <ds:schemaRef ds:uri="http://schemas.microsoft.com/office/2006/documentManagement/types"/>
    <ds:schemaRef ds:uri="c34af464-7aa1-4edd-9be4-83dffc1cb926"/>
    <ds:schemaRef ds:uri="http://www.w3.org/XML/1998/namespace"/>
    <ds:schemaRef ds:uri="http://purl.org/dc/dcmitype/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7705C90-F609-4734-81D7-AC0A1DEA560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3469</TotalTime>
  <Words>819</Words>
  <Application>Microsoft Office PowerPoint</Application>
  <PresentationFormat>On-screen Show (4:3)</PresentationFormat>
  <Paragraphs>523</Paragraphs>
  <Slides>10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1_Custom Design</vt:lpstr>
      <vt:lpstr>Office Theme</vt:lpstr>
      <vt:lpstr>Custom Design</vt:lpstr>
      <vt:lpstr>PowerPoint Presentation</vt:lpstr>
      <vt:lpstr>Non-IRR GREDP &lt; 85% – April 2018 </vt:lpstr>
      <vt:lpstr>IRR Summary – April 2018</vt:lpstr>
      <vt:lpstr>IRR &lt; 95%, ≥ 100 Scored Intervals – April 2018</vt:lpstr>
      <vt:lpstr>IRR &lt; 95%, ≥ 100 Scored Intervals – April 2018</vt:lpstr>
      <vt:lpstr>IRR &lt; 95%, ≥ 100 Scored Intervals – April 2018</vt:lpstr>
      <vt:lpstr>IRR ≥ 95%, ≥ 100 Scored Intervals – April 2018</vt:lpstr>
      <vt:lpstr>IRR ≥ 95%, ≥ 100 Scored Intervals – April 2018</vt:lpstr>
      <vt:lpstr>IRR ≥ 95%, ≥ 100 Scored Intervals – April 2018</vt:lpstr>
      <vt:lpstr>IRR ≥ 95%, ≥ 100 Scored Intervals – April 2018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Sanchez, Daniel</cp:lastModifiedBy>
  <cp:revision>215</cp:revision>
  <cp:lastPrinted>2016-01-21T20:53:15Z</cp:lastPrinted>
  <dcterms:created xsi:type="dcterms:W3CDTF">2016-01-21T15:20:31Z</dcterms:created>
  <dcterms:modified xsi:type="dcterms:W3CDTF">2018-05-02T18:43:47Z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0x0101001D22C17BBED2EF4E802F4F21A1D28B33</vt:lpwstr>
  </property>
</Properties>
</file>