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8"/>
  </p:notesMasterIdLst>
  <p:handoutMasterIdLst>
    <p:handoutMasterId r:id="rId29"/>
  </p:handoutMasterIdLst>
  <p:sldIdLst>
    <p:sldId id="260" r:id="rId6"/>
    <p:sldId id="297" r:id="rId7"/>
    <p:sldId id="336" r:id="rId8"/>
    <p:sldId id="300" r:id="rId9"/>
    <p:sldId id="303" r:id="rId10"/>
    <p:sldId id="283" r:id="rId11"/>
    <p:sldId id="306" r:id="rId12"/>
    <p:sldId id="313" r:id="rId13"/>
    <p:sldId id="343" r:id="rId14"/>
    <p:sldId id="344" r:id="rId15"/>
    <p:sldId id="316" r:id="rId16"/>
    <p:sldId id="345" r:id="rId17"/>
    <p:sldId id="312" r:id="rId18"/>
    <p:sldId id="321" r:id="rId19"/>
    <p:sldId id="346" r:id="rId20"/>
    <p:sldId id="322" r:id="rId21"/>
    <p:sldId id="347" r:id="rId22"/>
    <p:sldId id="338" r:id="rId23"/>
    <p:sldId id="341" r:id="rId24"/>
    <p:sldId id="342" r:id="rId25"/>
    <p:sldId id="348" r:id="rId26"/>
    <p:sldId id="296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27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47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4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15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8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6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1.emf"/><Relationship Id="rId4" Type="http://schemas.openxmlformats.org/officeDocument/2006/relationships/image" Target="../media/image4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5.emf"/><Relationship Id="rId4" Type="http://schemas.openxmlformats.org/officeDocument/2006/relationships/image" Target="../media/image44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9.emf"/><Relationship Id="rId4" Type="http://schemas.openxmlformats.org/officeDocument/2006/relationships/image" Target="../media/image48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Analysis of Load Reductions Associated with 4-CP Transmission Charges </a:t>
            </a:r>
            <a:r>
              <a:rPr lang="en-US" sz="2000" dirty="0" smtClean="0"/>
              <a:t>and Price Responsive Load/Retail DR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RMS </a:t>
            </a:r>
            <a:r>
              <a:rPr lang="en-US" sz="1600" dirty="0" smtClean="0"/>
              <a:t>– </a:t>
            </a:r>
            <a:r>
              <a:rPr lang="en-US" sz="1600" dirty="0" smtClean="0"/>
              <a:t>May 8, 2018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64872"/>
            <a:ext cx="7505700" cy="18069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859895"/>
            <a:ext cx="7505700" cy="20974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77877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38314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ESIIDs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8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088" y="3900142"/>
            <a:ext cx="3811170" cy="23076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3900143"/>
            <a:ext cx="3886201" cy="23076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088" y="1358889"/>
            <a:ext cx="3811170" cy="23173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99" y="1358889"/>
            <a:ext cx="3886201" cy="2317346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Block &amp; Index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205666" y="19812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Houston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19,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36.2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8229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21 Reps; 18,886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customers; 193.9 MW; 19 event days</a:t>
            </a:r>
            <a:r>
              <a:rPr lang="en-US" altLang="en-US" sz="1600" dirty="0" smtClean="0"/>
              <a:t>  </a:t>
            </a:r>
            <a:endParaRPr lang="en-US" altLang="en-US" sz="1600" dirty="0"/>
          </a:p>
          <a:p>
            <a:pPr lvl="1">
              <a:spcBef>
                <a:spcPct val="0"/>
              </a:spcBef>
            </a:pPr>
            <a:endParaRPr lang="en-US" altLang="en-US" sz="1600" b="0" dirty="0" smtClean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562600" y="20574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North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Oct 4,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88.6 MW Reduce</a:t>
            </a:r>
            <a:endParaRPr lang="en-US" altLang="en-US" sz="1050" b="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086603" y="45720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April 3,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35.8 MW Reduce</a:t>
            </a:r>
            <a:endParaRPr lang="en-US" altLang="en-US" sz="1050" b="0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562600" y="4422055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Dec 7,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33.3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7305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Other Load Control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89246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4720" y="282087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ESIIDs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086" y="866721"/>
            <a:ext cx="7315200" cy="1823698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611086" y="2743200"/>
            <a:ext cx="7304314" cy="3429000"/>
            <a:chOff x="457200" y="914400"/>
            <a:chExt cx="8224092" cy="5105400"/>
          </a:xfrm>
        </p:grpSpPr>
        <p:sp>
          <p:nvSpPr>
            <p:cNvPr id="10" name="TextBox 9"/>
            <p:cNvSpPr txBox="1"/>
            <p:nvPr/>
          </p:nvSpPr>
          <p:spPr>
            <a:xfrm>
              <a:off x="3916681" y="914400"/>
              <a:ext cx="1341119" cy="567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Business</a:t>
              </a:r>
              <a:endParaRPr lang="en-US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39540" y="3602840"/>
              <a:ext cx="1575422" cy="567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Residential</a:t>
              </a:r>
              <a:endParaRPr lang="en-US" sz="1600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200" y="1466338"/>
              <a:ext cx="8224092" cy="188646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200" y="4114800"/>
              <a:ext cx="8224092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18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484" y="2082638"/>
            <a:ext cx="5803031" cy="3784762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OLC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2438400" y="2667000"/>
            <a:ext cx="1308934" cy="25391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2.2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304800" y="1066800"/>
            <a:ext cx="7848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 Reps </a:t>
            </a:r>
            <a:r>
              <a:rPr lang="en-US" altLang="en-US" sz="1600" b="0" dirty="0"/>
              <a:t>reported </a:t>
            </a:r>
            <a:r>
              <a:rPr lang="en-US" altLang="en-US" sz="1600" b="0" dirty="0" smtClean="0"/>
              <a:t>15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2017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2,345 </a:t>
            </a:r>
            <a:r>
              <a:rPr lang="en-US" altLang="en-US" sz="1600" b="0" dirty="0"/>
              <a:t>Res </a:t>
            </a:r>
            <a:r>
              <a:rPr lang="en-US" altLang="en-US" sz="1600" b="0" dirty="0" smtClean="0"/>
              <a:t>customers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One composite graph shown combining day with each REP’s largest reduction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</p:spTree>
    <p:extLst>
      <p:ext uri="{BB962C8B-B14F-4D97-AF65-F5344CB8AC3E}">
        <p14:creationId xmlns:p14="http://schemas.microsoft.com/office/powerpoint/2010/main" val="318847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075" y="4026183"/>
            <a:ext cx="3886200" cy="20673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275" y="4026183"/>
            <a:ext cx="3886200" cy="20735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275" y="1660265"/>
            <a:ext cx="3886200" cy="20735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075" y="1660266"/>
            <a:ext cx="3886200" cy="2073533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Other Voluntary DR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129466" y="1752600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1,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10.9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381000" y="838200"/>
            <a:ext cx="815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3 Reps </a:t>
            </a:r>
            <a:r>
              <a:rPr lang="en-US" altLang="en-US" sz="1600" b="0" dirty="0"/>
              <a:t>reported </a:t>
            </a:r>
            <a:r>
              <a:rPr lang="en-US" altLang="en-US" sz="1600" b="0" dirty="0" smtClean="0"/>
              <a:t>23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2017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56,276 customers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Program same description as 2016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Reductions ranged from 0 – 26.7 MW</a:t>
            </a:r>
            <a:endParaRPr lang="en-US" altLang="en-US" sz="1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96666" y="1828800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2,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26.7 MW Reduce</a:t>
            </a:r>
            <a:endParaRPr lang="en-US" altLang="en-US" sz="1050" b="0" dirty="0"/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5443966" y="4201176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21,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13.5 MW Reduce</a:t>
            </a:r>
            <a:endParaRPr lang="en-US" altLang="en-US" sz="1050" b="0" dirty="0"/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167241" y="419922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17,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9.4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76729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Peak Rebate </a:t>
            </a:r>
            <a:r>
              <a:rPr lang="en-US" altLang="en-US" dirty="0" smtClean="0"/>
              <a:t>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89246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4720" y="282087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ESIIDs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068" y="874448"/>
            <a:ext cx="7304314" cy="1815544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1627068" y="2689992"/>
            <a:ext cx="7304314" cy="3483920"/>
            <a:chOff x="448854" y="914400"/>
            <a:chExt cx="8237946" cy="5029200"/>
          </a:xfrm>
        </p:grpSpPr>
        <p:sp>
          <p:nvSpPr>
            <p:cNvPr id="17" name="TextBox 16"/>
            <p:cNvSpPr txBox="1"/>
            <p:nvPr/>
          </p:nvSpPr>
          <p:spPr>
            <a:xfrm>
              <a:off x="3916679" y="914400"/>
              <a:ext cx="1747950" cy="532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Business</a:t>
              </a:r>
              <a:endParaRPr lang="en-US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39540" y="3602841"/>
              <a:ext cx="1992554" cy="532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Residential</a:t>
              </a:r>
              <a:endParaRPr lang="en-US" sz="1600" dirty="0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8854" y="1639753"/>
              <a:ext cx="8229600" cy="1916668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200" y="4026932"/>
              <a:ext cx="8229600" cy="19166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915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38406"/>
            <a:ext cx="5803031" cy="4545672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Peak Rebate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3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2017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39,942 customers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No days with deployments by both REPs</a:t>
            </a:r>
            <a:endParaRPr lang="en-US" altLang="en-US" sz="1600" b="0" dirty="0"/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1981200" y="18288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Composite Deployment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13.4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0236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Real Time Pricing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89246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4720" y="282087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ESIIDs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068" y="891640"/>
            <a:ext cx="7296914" cy="1799598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627068" y="2820878"/>
            <a:ext cx="7296914" cy="3351322"/>
            <a:chOff x="457200" y="914400"/>
            <a:chExt cx="8229600" cy="5087277"/>
          </a:xfrm>
        </p:grpSpPr>
        <p:sp>
          <p:nvSpPr>
            <p:cNvPr id="15" name="TextBox 14"/>
            <p:cNvSpPr txBox="1"/>
            <p:nvPr/>
          </p:nvSpPr>
          <p:spPr>
            <a:xfrm>
              <a:off x="3916681" y="914400"/>
              <a:ext cx="1341119" cy="513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Business</a:t>
              </a:r>
              <a:endParaRPr lang="en-US" sz="1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39540" y="3602841"/>
              <a:ext cx="1471867" cy="513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Residential</a:t>
              </a:r>
              <a:endParaRPr lang="en-US" sz="1600" dirty="0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200" y="1456971"/>
              <a:ext cx="8229600" cy="1892691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200" y="4191000"/>
              <a:ext cx="8229600" cy="18106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69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088" y="3900141"/>
            <a:ext cx="3818182" cy="2303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3900141"/>
            <a:ext cx="3876676" cy="23038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088" y="1364319"/>
            <a:ext cx="3811170" cy="23064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99" y="1358889"/>
            <a:ext cx="3876676" cy="2311916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/>
              <a:t>2017 Real Time Pricing Analysis</a:t>
            </a:r>
            <a:endParaRPr lang="en-US" altLang="en-US" dirty="0" smtClean="0"/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086603" y="2130643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Houston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19,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8.4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8229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400" b="0" dirty="0" smtClean="0"/>
              <a:t>14 Reps; 14,769 customers; 24.5 MW; 19 event days</a:t>
            </a:r>
            <a:r>
              <a:rPr lang="en-US" altLang="en-US" sz="1600" dirty="0" smtClean="0"/>
              <a:t>  </a:t>
            </a:r>
            <a:endParaRPr lang="en-US" altLang="en-US" sz="1600" dirty="0"/>
          </a:p>
          <a:p>
            <a:pPr lvl="1">
              <a:spcBef>
                <a:spcPct val="0"/>
              </a:spcBef>
            </a:pPr>
            <a:endParaRPr lang="en-US" altLang="en-US" sz="1600" b="0" dirty="0" smtClean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94739" y="2226306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North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Oct 4,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12.9 MW Reduce</a:t>
            </a:r>
            <a:endParaRPr lang="en-US" altLang="en-US" sz="1050" b="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914400" y="4763501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19,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1.2 MW Reduce</a:t>
            </a:r>
            <a:endParaRPr lang="en-US" altLang="en-US" sz="1050" b="0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257800" y="45720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30,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2.1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7586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38406"/>
            <a:ext cx="5803031" cy="4545672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NOIE Price Response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10 NOIEs identified as responding to </a:t>
            </a:r>
            <a:r>
              <a:rPr lang="en-US" altLang="en-US" sz="1600" b="0" dirty="0"/>
              <a:t>high prices; </a:t>
            </a:r>
            <a:r>
              <a:rPr lang="en-US" altLang="en-US" sz="1600" b="0" dirty="0" smtClean="0"/>
              <a:t>257.1 </a:t>
            </a:r>
            <a:r>
              <a:rPr lang="en-US" altLang="en-US" sz="1600" b="0" dirty="0"/>
              <a:t>MW; </a:t>
            </a:r>
            <a:r>
              <a:rPr lang="en-US" altLang="en-US" sz="1600" b="0" dirty="0" smtClean="0"/>
              <a:t>17 </a:t>
            </a:r>
            <a:r>
              <a:rPr lang="en-US" altLang="en-US" sz="1600" b="0" dirty="0"/>
              <a:t>event days</a:t>
            </a:r>
            <a:r>
              <a:rPr lang="en-US" altLang="en-US" sz="1800" dirty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altLang="en-US" sz="1600" b="0" dirty="0"/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1981200" y="18288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Composite Deployment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257.1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83672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400" dirty="0"/>
              <a:t>4CP </a:t>
            </a:r>
            <a:r>
              <a:rPr lang="en-US" altLang="en-US" sz="2400" dirty="0" smtClean="0"/>
              <a:t>Analysis</a:t>
            </a:r>
          </a:p>
          <a:p>
            <a:pPr lvl="2">
              <a:defRPr/>
            </a:pPr>
            <a:r>
              <a:rPr lang="en-US" altLang="en-US" sz="1800" dirty="0" smtClean="0"/>
              <a:t>Competitive and NOIE Areas</a:t>
            </a:r>
          </a:p>
          <a:p>
            <a:pPr lvl="1">
              <a:defRPr/>
            </a:pPr>
            <a:r>
              <a:rPr lang="en-US" altLang="en-US" sz="2400" dirty="0" smtClean="0"/>
              <a:t>Price Response and Retail DR</a:t>
            </a:r>
          </a:p>
          <a:p>
            <a:pPr lvl="2">
              <a:defRPr/>
            </a:pPr>
            <a:r>
              <a:rPr lang="en-US" altLang="en-US" sz="1800" dirty="0" smtClean="0"/>
              <a:t>Block and Index Pricing (BI)</a:t>
            </a:r>
          </a:p>
          <a:p>
            <a:pPr lvl="2">
              <a:defRPr/>
            </a:pPr>
            <a:r>
              <a:rPr lang="en-US" altLang="en-US" sz="1800" dirty="0" smtClean="0"/>
              <a:t>Other Load Control (OLC)</a:t>
            </a:r>
          </a:p>
          <a:p>
            <a:pPr lvl="2">
              <a:defRPr/>
            </a:pPr>
            <a:r>
              <a:rPr lang="en-US" altLang="en-US" sz="1800" dirty="0" smtClean="0"/>
              <a:t>Other Voluntary DR (OTH)</a:t>
            </a:r>
          </a:p>
          <a:p>
            <a:pPr lvl="2">
              <a:defRPr/>
            </a:pPr>
            <a:r>
              <a:rPr lang="en-US" altLang="en-US" sz="1800" dirty="0" smtClean="0"/>
              <a:t>Peak Rebate (PR)</a:t>
            </a:r>
          </a:p>
          <a:p>
            <a:pPr lvl="2">
              <a:defRPr/>
            </a:pPr>
            <a:r>
              <a:rPr lang="en-US" altLang="en-US" sz="1800" dirty="0" smtClean="0"/>
              <a:t>Real Time Pricing (RTP)</a:t>
            </a:r>
          </a:p>
          <a:p>
            <a:pPr lvl="2">
              <a:defRPr/>
            </a:pPr>
            <a:r>
              <a:rPr lang="en-US" altLang="en-US" sz="1800" dirty="0" smtClean="0"/>
              <a:t>Time-of-Use Pricing (TOU)</a:t>
            </a:r>
          </a:p>
          <a:p>
            <a:pPr lvl="3">
              <a:defRPr/>
            </a:pPr>
            <a:r>
              <a:rPr lang="en-US" altLang="en-US" dirty="0" smtClean="0"/>
              <a:t>Analysis not available</a:t>
            </a:r>
          </a:p>
          <a:p>
            <a:pPr lvl="2">
              <a:defRPr/>
            </a:pPr>
            <a:r>
              <a:rPr lang="en-US" altLang="en-US" sz="1800" dirty="0"/>
              <a:t>DG Price Response</a:t>
            </a:r>
          </a:p>
          <a:p>
            <a:pPr lvl="1">
              <a:defRPr/>
            </a:pPr>
            <a:r>
              <a:rPr lang="en-US" altLang="en-US" sz="2400" dirty="0" smtClean="0"/>
              <a:t>NOIE Price Response</a:t>
            </a:r>
          </a:p>
          <a:p>
            <a:pPr lvl="1">
              <a:defRPr/>
            </a:pPr>
            <a:r>
              <a:rPr lang="en-US" altLang="en-US" sz="2400" dirty="0" smtClean="0"/>
              <a:t>Interaction of 4CP and price response</a:t>
            </a:r>
          </a:p>
          <a:p>
            <a:pPr lvl="2"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0799" y="3900141"/>
            <a:ext cx="4036856" cy="23038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49" y="3900141"/>
            <a:ext cx="3878351" cy="230380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199" y="1367669"/>
            <a:ext cx="3946105" cy="23031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524" y="1367669"/>
            <a:ext cx="3878351" cy="2303137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/>
              <a:t>2017 </a:t>
            </a:r>
            <a:r>
              <a:rPr lang="en-US" altLang="en-US" dirty="0" smtClean="0"/>
              <a:t>DG Price Response </a:t>
            </a:r>
            <a:r>
              <a:rPr lang="en-US" altLang="en-US" dirty="0"/>
              <a:t>Analysis</a:t>
            </a:r>
            <a:endParaRPr lang="en-US" altLang="en-US" dirty="0" smtClean="0"/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914400" y="1540278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Houston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April 28,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63.4 MW Increase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82296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400" b="0" dirty="0" smtClean="0"/>
              <a:t>61 Registered and Unregistered DGs; 181.1 MW; 19 event days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b="0" dirty="0" smtClean="0"/>
              <a:t>Renewable fuel DG not included</a:t>
            </a:r>
            <a:r>
              <a:rPr lang="en-US" altLang="en-US" sz="1600" dirty="0" smtClean="0"/>
              <a:t>  </a:t>
            </a:r>
            <a:endParaRPr lang="en-US" altLang="en-US" sz="1600" dirty="0"/>
          </a:p>
          <a:p>
            <a:pPr lvl="1">
              <a:spcBef>
                <a:spcPct val="0"/>
              </a:spcBef>
            </a:pPr>
            <a:endParaRPr lang="en-US" altLang="en-US" sz="1600" b="0" dirty="0" smtClean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94739" y="2226306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North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Oct 4,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3.2 MW Increase</a:t>
            </a:r>
            <a:endParaRPr lang="en-US" altLang="en-US" sz="1050" b="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914400" y="41148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Oct 9, 2017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50" b="0" dirty="0" smtClean="0"/>
              <a:t>61.7 MW </a:t>
            </a:r>
            <a:r>
              <a:rPr lang="en-US" altLang="en-US" sz="1050" b="0" dirty="0"/>
              <a:t>Increase</a:t>
            </a: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257800" y="45720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30, 2017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50" b="0" dirty="0" smtClean="0"/>
              <a:t>52.8 MW </a:t>
            </a:r>
            <a:r>
              <a:rPr lang="en-US" altLang="en-US" sz="1050" b="0" dirty="0"/>
              <a:t>Increase</a:t>
            </a:r>
          </a:p>
        </p:txBody>
      </p:sp>
    </p:spTree>
    <p:extLst>
      <p:ext uri="{BB962C8B-B14F-4D97-AF65-F5344CB8AC3E}">
        <p14:creationId xmlns:p14="http://schemas.microsoft.com/office/powerpoint/2010/main" val="29744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Demand/Price Response Totals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318" y="1112818"/>
            <a:ext cx="3521363" cy="4632364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8259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6819" y="3617870"/>
            <a:ext cx="3842745" cy="24987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617870"/>
            <a:ext cx="3851926" cy="24987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7737" y="914400"/>
            <a:ext cx="3851926" cy="24987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914400"/>
            <a:ext cx="3851926" cy="2498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1078924" y="2406618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859 MW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074737" y="4495800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382 MW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72657" y="2409111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759 MW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72657" y="5087779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684 MW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64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98" y="3654226"/>
            <a:ext cx="3864423" cy="251764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99" y="3673475"/>
            <a:ext cx="3864423" cy="24791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798" y="806740"/>
            <a:ext cx="3864423" cy="25176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800944"/>
            <a:ext cx="3864423" cy="2522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1074737" y="1295400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153 MW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074737" y="4102655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175 MW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72657" y="1290920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782 MW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72657" y="4102654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267 MW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960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560" y="3676098"/>
            <a:ext cx="3875440" cy="24758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676098"/>
            <a:ext cx="3875440" cy="24858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7560" y="915172"/>
            <a:ext cx="3875440" cy="24961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909809"/>
            <a:ext cx="3875440" cy="24961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+ NOIE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990600" y="1295400"/>
            <a:ext cx="1564852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1,011 MW</a:t>
            </a:r>
            <a:endParaRPr lang="en-US" altLang="en-US" dirty="0"/>
          </a:p>
        </p:txBody>
      </p:sp>
      <p:sp>
        <p:nvSpPr>
          <p:cNvPr id="21" name="TextBox 21"/>
          <p:cNvSpPr txBox="1">
            <a:spLocks noChangeArrowheads="1"/>
          </p:cNvSpPr>
          <p:nvPr/>
        </p:nvSpPr>
        <p:spPr bwMode="auto">
          <a:xfrm>
            <a:off x="990600" y="3975611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557 MW</a:t>
            </a:r>
            <a:endParaRPr lang="en-US" altLang="en-US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478455" y="1295399"/>
            <a:ext cx="1564852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1,541 MW</a:t>
            </a:r>
            <a:endParaRPr lang="en-US" altLang="en-US" dirty="0"/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5478455" y="3988016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952 MW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8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Competitive Hour </a:t>
            </a:r>
            <a:r>
              <a:rPr lang="en-US" altLang="en-US" sz="2400" dirty="0"/>
              <a:t>Ending 17:00 </a:t>
            </a:r>
            <a:r>
              <a:rPr lang="en-US" altLang="en-US" sz="2400" dirty="0" smtClean="0"/>
              <a:t>Response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273" y="3505200"/>
            <a:ext cx="3895727" cy="2524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273" y="838200"/>
            <a:ext cx="3895727" cy="25161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838200"/>
            <a:ext cx="3886199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8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NOIE Hour </a:t>
            </a:r>
            <a:r>
              <a:rPr lang="en-US" altLang="en-US" sz="2400" dirty="0"/>
              <a:t>Ending 17:00 </a:t>
            </a:r>
            <a:r>
              <a:rPr lang="en-US" altLang="en-US" sz="2400" dirty="0" smtClean="0"/>
              <a:t>Response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467100"/>
            <a:ext cx="3962399" cy="2514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834013"/>
            <a:ext cx="3962399" cy="25212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916" y="844899"/>
            <a:ext cx="3986684" cy="513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0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2012 – 2017 Pricing Events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457200" y="914400"/>
            <a:ext cx="8153400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1800" b="0" dirty="0" smtClean="0"/>
              <a:t>For this analysis a High Price Event has been defined as a day with a Load zone price &gt; $200 for 4 consecutive 15-minute intervals</a:t>
            </a:r>
          </a:p>
          <a:p>
            <a:pPr eaLnBrk="1" hangingPunct="1">
              <a:spcBef>
                <a:spcPct val="0"/>
              </a:spcBef>
            </a:pPr>
            <a:endParaRPr lang="en-US" altLang="en-US" sz="8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For the 2012 – 2017 years,194 days with high price events were identified in one or more load zones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AEN       – 	66 days</a:t>
            </a:r>
          </a:p>
          <a:p>
            <a:pPr lvl="1">
              <a:spcBef>
                <a:spcPct val="0"/>
              </a:spcBef>
            </a:pPr>
            <a:r>
              <a:rPr lang="en-US" altLang="en-US" sz="1600" b="0" dirty="0" smtClean="0"/>
              <a:t>CPS       – 	58 days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Houston – 	73 days</a:t>
            </a:r>
          </a:p>
          <a:p>
            <a:pPr lvl="1">
              <a:spcBef>
                <a:spcPct val="0"/>
              </a:spcBef>
            </a:pPr>
            <a:r>
              <a:rPr lang="en-US" altLang="en-US" sz="1600" b="0" dirty="0" smtClean="0"/>
              <a:t>LCRA     </a:t>
            </a:r>
            <a:r>
              <a:rPr lang="en-US" altLang="en-US" sz="1600" dirty="0" smtClean="0"/>
              <a:t>– 	67 </a:t>
            </a:r>
            <a:r>
              <a:rPr lang="en-US" altLang="en-US" sz="1600" dirty="0"/>
              <a:t>days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North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     – 	46 </a:t>
            </a:r>
            <a:r>
              <a:rPr lang="en-US" altLang="en-US" sz="1600" dirty="0"/>
              <a:t>days</a:t>
            </a:r>
            <a:endParaRPr lang="en-US" altLang="en-US" sz="1600" dirty="0" smtClean="0"/>
          </a:p>
          <a:p>
            <a:pPr lvl="1">
              <a:spcBef>
                <a:spcPct val="0"/>
              </a:spcBef>
            </a:pPr>
            <a:r>
              <a:rPr lang="en-US" altLang="en-US" sz="1600" dirty="0" err="1" smtClean="0"/>
              <a:t>Raybn</a:t>
            </a:r>
            <a:r>
              <a:rPr lang="en-US" altLang="en-US" sz="1600" dirty="0" smtClean="0"/>
              <a:t>    – 	49 </a:t>
            </a:r>
            <a:r>
              <a:rPr lang="en-US" altLang="en-US" sz="1600" dirty="0"/>
              <a:t>days</a:t>
            </a:r>
            <a:endParaRPr lang="en-US" altLang="en-US" sz="1600" b="0" dirty="0" smtClean="0"/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South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    – 	89 </a:t>
            </a:r>
            <a:r>
              <a:rPr lang="en-US" altLang="en-US" sz="1600" dirty="0"/>
              <a:t>days</a:t>
            </a:r>
            <a:endParaRPr lang="en-US" altLang="en-US" sz="1600" dirty="0" smtClean="0"/>
          </a:p>
          <a:p>
            <a:pPr lvl="1">
              <a:spcBef>
                <a:spcPct val="0"/>
              </a:spcBef>
            </a:pPr>
            <a:r>
              <a:rPr lang="en-US" altLang="en-US" sz="1600" dirty="0"/>
              <a:t>West </a:t>
            </a:r>
            <a:r>
              <a:rPr lang="en-US" altLang="en-US" sz="1600" dirty="0" smtClean="0"/>
              <a:t>     – 	116 days</a:t>
            </a:r>
          </a:p>
          <a:p>
            <a:pPr lvl="1">
              <a:spcBef>
                <a:spcPct val="0"/>
              </a:spcBef>
            </a:pPr>
            <a:endParaRPr lang="en-US" altLang="en-US" sz="800" dirty="0" smtClean="0"/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119 days </a:t>
            </a:r>
            <a:r>
              <a:rPr lang="en-US" altLang="en-US" sz="1600" b="0" dirty="0"/>
              <a:t>had high price events in </a:t>
            </a:r>
            <a:r>
              <a:rPr lang="en-US" altLang="en-US" sz="1600" b="0" dirty="0" smtClean="0"/>
              <a:t>only 1 </a:t>
            </a:r>
            <a:r>
              <a:rPr lang="en-US" altLang="en-US" sz="1600" b="0" dirty="0"/>
              <a:t>load </a:t>
            </a:r>
            <a:r>
              <a:rPr lang="en-US" altLang="en-US" sz="1600" b="0" dirty="0" smtClean="0"/>
              <a:t>zone</a:t>
            </a:r>
            <a:endParaRPr lang="en-US" altLang="en-US" sz="1600" b="0" dirty="0"/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40 days had high price events in all 8 load zones</a:t>
            </a:r>
          </a:p>
          <a:p>
            <a:pPr>
              <a:spcBef>
                <a:spcPct val="0"/>
              </a:spcBef>
            </a:pPr>
            <a:endParaRPr lang="en-US" altLang="en-US" sz="800" b="0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Of the 92 4CP/</a:t>
            </a:r>
            <a:r>
              <a:rPr lang="en-US" altLang="en-US" sz="1600" b="0" dirty="0" err="1" smtClean="0"/>
              <a:t>NearCP</a:t>
            </a:r>
            <a:r>
              <a:rPr lang="en-US" altLang="en-US" sz="1600" b="0" dirty="0" smtClean="0"/>
              <a:t> days for 2012 - 2017, only 5 had high price events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3 were actual 4CP days and 2 were </a:t>
            </a:r>
            <a:r>
              <a:rPr lang="en-US" altLang="en-US" sz="1600" dirty="0" err="1" smtClean="0"/>
              <a:t>NearCP</a:t>
            </a:r>
            <a:r>
              <a:rPr lang="en-US" altLang="en-US" sz="1600" dirty="0" smtClean="0"/>
              <a:t> days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Each of those 5 days had high price events in </a:t>
            </a:r>
            <a:r>
              <a:rPr lang="en-US" altLang="en-US" sz="1600" dirty="0"/>
              <a:t>all 8 load </a:t>
            </a:r>
            <a:r>
              <a:rPr lang="en-US" altLang="en-US" sz="1600" dirty="0" smtClean="0"/>
              <a:t>zones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13 of the 40 days with high price events in all 8 load zones occurred during a summer month (June – September)</a:t>
            </a:r>
          </a:p>
          <a:p>
            <a:pPr lvl="1">
              <a:spcBef>
                <a:spcPct val="0"/>
              </a:spcBef>
            </a:pPr>
            <a:endParaRPr lang="en-US" altLang="en-US" sz="1600" dirty="0" smtClean="0"/>
          </a:p>
          <a:p>
            <a:pPr lvl="1">
              <a:spcBef>
                <a:spcPct val="0"/>
              </a:spcBef>
            </a:pPr>
            <a:endParaRPr lang="en-US" altLang="en-US" sz="1600" dirty="0"/>
          </a:p>
          <a:p>
            <a:pPr>
              <a:spcBef>
                <a:spcPct val="0"/>
              </a:spcBef>
            </a:pPr>
            <a:endParaRPr lang="en-US" altLang="en-US" sz="1600" dirty="0" smtClean="0"/>
          </a:p>
          <a:p>
            <a:pPr lvl="1">
              <a:spcBef>
                <a:spcPct val="0"/>
              </a:spcBef>
            </a:pPr>
            <a:endParaRPr lang="en-US" altLang="en-US" sz="1600" b="0" dirty="0"/>
          </a:p>
          <a:p>
            <a:pPr marL="457200" lvl="1" indent="0">
              <a:spcBef>
                <a:spcPct val="0"/>
              </a:spcBef>
              <a:buNone/>
            </a:pPr>
            <a:endParaRPr lang="en-US" alt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35122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757" y="243682"/>
            <a:ext cx="7239000" cy="861218"/>
          </a:xfrm>
        </p:spPr>
        <p:txBody>
          <a:bodyPr/>
          <a:lstStyle/>
          <a:p>
            <a:pPr algn="ctr"/>
            <a:r>
              <a:rPr lang="en-US" altLang="en-US" dirty="0" smtClean="0"/>
              <a:t>Number of Reporting REPs &amp; Unique ESIIDs By Year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37726"/>
            <a:ext cx="2209800" cy="1752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Individual REPs</a:t>
            </a:r>
          </a:p>
          <a:p>
            <a:r>
              <a:rPr lang="en-US" sz="1800" dirty="0" smtClean="0"/>
              <a:t>2013 – 21</a:t>
            </a:r>
          </a:p>
          <a:p>
            <a:r>
              <a:rPr lang="en-US" sz="1800" dirty="0" smtClean="0"/>
              <a:t>2014 – 33</a:t>
            </a:r>
          </a:p>
          <a:p>
            <a:r>
              <a:rPr lang="en-US" sz="1800" dirty="0" smtClean="0"/>
              <a:t>2015 – 32</a:t>
            </a:r>
          </a:p>
          <a:p>
            <a:r>
              <a:rPr lang="en-US" sz="1800" dirty="0" smtClean="0"/>
              <a:t>2016 – 35</a:t>
            </a:r>
          </a:p>
          <a:p>
            <a:r>
              <a:rPr lang="en-US" sz="1800" dirty="0" smtClean="0"/>
              <a:t>2017 </a:t>
            </a:r>
            <a:r>
              <a:rPr lang="en-US" sz="1800" dirty="0"/>
              <a:t>–</a:t>
            </a:r>
            <a:r>
              <a:rPr lang="en-US" sz="1800" dirty="0" smtClean="0"/>
              <a:t> 38</a:t>
            </a:r>
          </a:p>
          <a:p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409694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Related REPs (by DUNs) are</a:t>
            </a:r>
          </a:p>
          <a:p>
            <a:r>
              <a:rPr lang="en-US" dirty="0" smtClean="0"/>
              <a:t>Combined into a single REP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486400" y="1423426"/>
            <a:ext cx="2057400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REP Families</a:t>
            </a:r>
          </a:p>
          <a:p>
            <a:r>
              <a:rPr lang="en-US" sz="1800" dirty="0" smtClean="0"/>
              <a:t>2013 – 19</a:t>
            </a:r>
          </a:p>
          <a:p>
            <a:r>
              <a:rPr lang="en-US" sz="1800" dirty="0" smtClean="0"/>
              <a:t>2014 – 23</a:t>
            </a:r>
          </a:p>
          <a:p>
            <a:r>
              <a:rPr lang="en-US" sz="1800" dirty="0" smtClean="0"/>
              <a:t>2015 – 25</a:t>
            </a:r>
          </a:p>
          <a:p>
            <a:r>
              <a:rPr lang="en-US" sz="1800" dirty="0" smtClean="0"/>
              <a:t>2016 – 27</a:t>
            </a:r>
          </a:p>
          <a:p>
            <a:r>
              <a:rPr lang="en-US" sz="1800" dirty="0" smtClean="0"/>
              <a:t>2017 </a:t>
            </a:r>
            <a:r>
              <a:rPr lang="en-US" sz="1800" dirty="0"/>
              <a:t>– </a:t>
            </a:r>
            <a:r>
              <a:rPr lang="en-US" sz="1800" dirty="0" smtClean="0"/>
              <a:t>29</a:t>
            </a:r>
            <a:endParaRPr lang="en-US" sz="1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276600" y="4114800"/>
            <a:ext cx="2209800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Unique ESIIDs</a:t>
            </a:r>
          </a:p>
          <a:p>
            <a:r>
              <a:rPr lang="en-US" sz="1800" dirty="0" smtClean="0"/>
              <a:t>2013 – 179,195</a:t>
            </a:r>
          </a:p>
          <a:p>
            <a:r>
              <a:rPr lang="en-US" sz="1800" dirty="0" smtClean="0"/>
              <a:t>2014 – 763,445</a:t>
            </a:r>
          </a:p>
          <a:p>
            <a:r>
              <a:rPr lang="en-US" sz="1800" dirty="0" smtClean="0"/>
              <a:t>2015 –  847,574</a:t>
            </a:r>
          </a:p>
          <a:p>
            <a:r>
              <a:rPr lang="en-US" sz="1800" dirty="0" smtClean="0"/>
              <a:t>2016 –  906,646</a:t>
            </a:r>
          </a:p>
          <a:p>
            <a:r>
              <a:rPr lang="en-US" sz="1800" dirty="0" smtClean="0"/>
              <a:t>2017</a:t>
            </a:r>
            <a:r>
              <a:rPr lang="en-US" sz="1800" dirty="0"/>
              <a:t> –  </a:t>
            </a:r>
            <a:r>
              <a:rPr lang="en-US" sz="1800" dirty="0" smtClean="0"/>
              <a:t>975,716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584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10600</TotalTime>
  <Words>648</Words>
  <Application>Microsoft Office PowerPoint</Application>
  <PresentationFormat>On-screen Show (4:3)</PresentationFormat>
  <Paragraphs>192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Competitive 4 CP Days - 2017</vt:lpstr>
      <vt:lpstr>NOIE 4 CP Days - 2017</vt:lpstr>
      <vt:lpstr>Competitive + NOIE 4 CP Days - 2017</vt:lpstr>
      <vt:lpstr>Competitive Hour Ending 17:00 Response</vt:lpstr>
      <vt:lpstr>NOIE Hour Ending 17:00 Response</vt:lpstr>
      <vt:lpstr>2012 – 2017 Pricing Events</vt:lpstr>
      <vt:lpstr>Number of Reporting REPs &amp; Unique ESIIDs By Year</vt:lpstr>
      <vt:lpstr>Block and Index Participation</vt:lpstr>
      <vt:lpstr>2017 Block &amp; Index Analysis</vt:lpstr>
      <vt:lpstr>Other Load Control Participation</vt:lpstr>
      <vt:lpstr>2017 OLC Analysis</vt:lpstr>
      <vt:lpstr>2017 Other Voluntary DR Analysis</vt:lpstr>
      <vt:lpstr>Peak Rebate Participation</vt:lpstr>
      <vt:lpstr>2017 Peak Rebate Analysis</vt:lpstr>
      <vt:lpstr>Real Time Pricing Participation</vt:lpstr>
      <vt:lpstr>2017 Real Time Pricing Analysis</vt:lpstr>
      <vt:lpstr>2017 NOIE Price Response Analysis</vt:lpstr>
      <vt:lpstr>2017 DG Price Response Analysis</vt:lpstr>
      <vt:lpstr>Demand/Price Response Totals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265</cp:revision>
  <cp:lastPrinted>2017-03-29T12:52:09Z</cp:lastPrinted>
  <dcterms:created xsi:type="dcterms:W3CDTF">2016-01-21T15:20:31Z</dcterms:created>
  <dcterms:modified xsi:type="dcterms:W3CDTF">2018-05-07T21:03:44Z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