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April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April, May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04/08/18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04/08/18 </a:t>
            </a:r>
            <a:r>
              <a:rPr lang="en-US" sz="1600" kern="0" dirty="0">
                <a:solidFill>
                  <a:srgbClr val="000000"/>
                </a:solidFill>
              </a:rPr>
              <a:t>– ERCOT experienced </a:t>
            </a:r>
            <a:r>
              <a:rPr lang="en-US" sz="1600" kern="0" dirty="0" smtClean="0">
                <a:solidFill>
                  <a:srgbClr val="000000"/>
                </a:solidFill>
              </a:rPr>
              <a:t>an issue </a:t>
            </a:r>
            <a:r>
              <a:rPr lang="en-US" sz="1600" kern="0" dirty="0">
                <a:solidFill>
                  <a:srgbClr val="000000"/>
                </a:solidFill>
              </a:rPr>
              <a:t>with the service that passes 867_03 transactions to the Settlement System from </a:t>
            </a:r>
            <a:r>
              <a:rPr lang="en-US" sz="1600" kern="0" dirty="0" smtClean="0">
                <a:solidFill>
                  <a:srgbClr val="000000"/>
                </a:solidFill>
              </a:rPr>
              <a:t>04/08/18 </a:t>
            </a:r>
            <a:r>
              <a:rPr lang="en-US" sz="1600" kern="0" dirty="0">
                <a:solidFill>
                  <a:srgbClr val="000000"/>
                </a:solidFill>
              </a:rPr>
              <a:t>at approximately </a:t>
            </a:r>
            <a:r>
              <a:rPr lang="en-US" sz="1600" kern="0" dirty="0" smtClean="0">
                <a:solidFill>
                  <a:srgbClr val="000000"/>
                </a:solidFill>
              </a:rPr>
              <a:t>1:30 </a:t>
            </a:r>
            <a:r>
              <a:rPr lang="en-US" sz="1600" kern="0" dirty="0">
                <a:solidFill>
                  <a:srgbClr val="000000"/>
                </a:solidFill>
              </a:rPr>
              <a:t>pm to </a:t>
            </a:r>
            <a:r>
              <a:rPr lang="en-US" sz="1600" kern="0" dirty="0" smtClean="0">
                <a:solidFill>
                  <a:srgbClr val="000000"/>
                </a:solidFill>
              </a:rPr>
              <a:t>04/10/18 at </a:t>
            </a:r>
            <a:r>
              <a:rPr lang="en-US" sz="1600" kern="0" dirty="0">
                <a:solidFill>
                  <a:srgbClr val="000000"/>
                </a:solidFill>
              </a:rPr>
              <a:t>9:15 </a:t>
            </a:r>
            <a:r>
              <a:rPr lang="en-US" sz="1600" kern="0" dirty="0" smtClean="0">
                <a:solidFill>
                  <a:srgbClr val="000000"/>
                </a:solidFill>
              </a:rPr>
              <a:t>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transactions submitted during the affected period  processed on </a:t>
            </a:r>
            <a:r>
              <a:rPr lang="en-US" sz="1400" kern="0" dirty="0" smtClean="0">
                <a:solidFill>
                  <a:srgbClr val="000000"/>
                </a:solidFill>
              </a:rPr>
              <a:t>04/10/18 </a:t>
            </a:r>
            <a:r>
              <a:rPr lang="en-US" sz="1400" kern="0" dirty="0">
                <a:solidFill>
                  <a:srgbClr val="000000"/>
                </a:solidFill>
              </a:rPr>
              <a:t>during the 3:00 pm data loading run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05/01/18 </a:t>
            </a:r>
            <a:r>
              <a:rPr lang="en-US" sz="1600" kern="0" dirty="0">
                <a:solidFill>
                  <a:srgbClr val="000000"/>
                </a:solidFill>
              </a:rPr>
              <a:t>–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ERCOT experienced an issue impacting inbound retail transaction processing from </a:t>
            </a:r>
            <a:r>
              <a:rPr lang="en-US" sz="1600" kern="0" dirty="0" err="1">
                <a:solidFill>
                  <a:srgbClr val="000000"/>
                </a:solidFill>
              </a:rPr>
              <a:t>Centerpoint</a:t>
            </a:r>
            <a:r>
              <a:rPr lang="en-US" sz="1600" kern="0" dirty="0">
                <a:solidFill>
                  <a:srgbClr val="000000"/>
                </a:solidFill>
              </a:rPr>
              <a:t> Energy and 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 Electric Delivery Company LLC (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) from </a:t>
            </a:r>
            <a:r>
              <a:rPr lang="en-US" sz="1600" kern="0" dirty="0" smtClean="0">
                <a:solidFill>
                  <a:srgbClr val="000000"/>
                </a:solidFill>
              </a:rPr>
              <a:t>05/01/18 </a:t>
            </a:r>
            <a:r>
              <a:rPr lang="en-US" sz="1600" kern="0" dirty="0">
                <a:solidFill>
                  <a:srgbClr val="000000"/>
                </a:solidFill>
              </a:rPr>
              <a:t>at 2:36 PM to </a:t>
            </a:r>
            <a:r>
              <a:rPr lang="en-US" sz="1600" kern="0" dirty="0" smtClean="0">
                <a:solidFill>
                  <a:srgbClr val="000000"/>
                </a:solidFill>
              </a:rPr>
              <a:t>05/02/18 </a:t>
            </a:r>
            <a:r>
              <a:rPr lang="en-US" sz="1600" kern="0" dirty="0">
                <a:solidFill>
                  <a:srgbClr val="000000"/>
                </a:solidFill>
              </a:rPr>
              <a:t>at 10:55 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</a:t>
            </a:r>
            <a:r>
              <a:rPr lang="en-US" sz="1400" kern="0" dirty="0">
                <a:solidFill>
                  <a:srgbClr val="000000"/>
                </a:solidFill>
              </a:rPr>
              <a:t>data was lost and processing backlogs were cleared by 3:30 PM on </a:t>
            </a:r>
            <a:r>
              <a:rPr lang="en-US" sz="1400" kern="0" dirty="0" smtClean="0">
                <a:solidFill>
                  <a:srgbClr val="000000"/>
                </a:solidFill>
              </a:rPr>
              <a:t>05/02/18</a:t>
            </a:r>
            <a:endParaRPr lang="en-US" sz="14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04/02/18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04/03/18 </a:t>
            </a:r>
            <a:r>
              <a:rPr lang="en-US" sz="1600" dirty="0"/>
              <a:t>– Planned Maintenance (Site Failover – MIS)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201</Words>
  <Application>Microsoft Office PowerPoint</Application>
  <PresentationFormat>On-screen Show (4:3)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115</cp:revision>
  <cp:lastPrinted>2016-01-21T20:53:15Z</cp:lastPrinted>
  <dcterms:created xsi:type="dcterms:W3CDTF">2016-01-21T15:20:31Z</dcterms:created>
  <dcterms:modified xsi:type="dcterms:W3CDTF">2018-05-07T18:28:56Z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