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1"/>
  </p:notesMasterIdLst>
  <p:handoutMasterIdLst>
    <p:handoutMasterId r:id="rId12"/>
  </p:handoutMasterIdLst>
  <p:sldIdLst>
    <p:sldId id="260" r:id="rId7"/>
    <p:sldId id="257" r:id="rId8"/>
    <p:sldId id="266" r:id="rId9"/>
    <p:sldId id="265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1320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8459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Dave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Pagliai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May 2018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Service </a:t>
            </a:r>
            <a:r>
              <a:rPr lang="en-US" sz="1600" b="1" kern="0" dirty="0">
                <a:solidFill>
                  <a:srgbClr val="000000"/>
                </a:solidFill>
              </a:rPr>
              <a:t>Availability </a:t>
            </a:r>
            <a:r>
              <a:rPr lang="en-US" sz="1600" b="1" kern="0" dirty="0" smtClean="0">
                <a:solidFill>
                  <a:srgbClr val="000000"/>
                </a:solidFill>
              </a:rPr>
              <a:t>– April 2018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Retail Incidents </a:t>
            </a:r>
            <a:r>
              <a:rPr lang="en-US" sz="1600" b="1" kern="0" dirty="0">
                <a:solidFill>
                  <a:srgbClr val="000000"/>
                </a:solidFill>
              </a:rPr>
              <a:t>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April, May </a:t>
            </a:r>
            <a:r>
              <a:rPr lang="en-US" sz="1600" b="1" kern="0" dirty="0" smtClean="0">
                <a:solidFill>
                  <a:srgbClr val="000000"/>
                </a:solidFill>
              </a:rPr>
              <a:t>2018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04/08/18 </a:t>
            </a:r>
            <a:r>
              <a:rPr lang="en-US" sz="1600" dirty="0"/>
              <a:t>– Planned Maintenance (Site Failover – Retail Processing, </a:t>
            </a:r>
            <a:r>
              <a:rPr lang="en-US" sz="1600" dirty="0" err="1"/>
              <a:t>MarkeTrak</a:t>
            </a:r>
            <a:r>
              <a:rPr lang="en-US" sz="1600" dirty="0"/>
              <a:t>, </a:t>
            </a:r>
            <a:r>
              <a:rPr lang="en-US" sz="1600" dirty="0" err="1"/>
              <a:t>FindESIID</a:t>
            </a:r>
            <a:r>
              <a:rPr lang="en-US" sz="1600" dirty="0"/>
              <a:t>, </a:t>
            </a:r>
            <a:r>
              <a:rPr lang="en-US" sz="1600" dirty="0" err="1"/>
              <a:t>FindTransaction</a:t>
            </a:r>
            <a:r>
              <a:rPr lang="en-US" sz="1600" dirty="0"/>
              <a:t>)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kern="0" dirty="0" smtClean="0">
                <a:solidFill>
                  <a:srgbClr val="000000"/>
                </a:solidFill>
              </a:rPr>
              <a:t>04/08/18 </a:t>
            </a:r>
            <a:r>
              <a:rPr lang="en-US" sz="1600" kern="0" dirty="0">
                <a:solidFill>
                  <a:srgbClr val="000000"/>
                </a:solidFill>
              </a:rPr>
              <a:t>– ERCOT experienced </a:t>
            </a:r>
            <a:r>
              <a:rPr lang="en-US" sz="1600" kern="0" dirty="0" smtClean="0">
                <a:solidFill>
                  <a:srgbClr val="000000"/>
                </a:solidFill>
              </a:rPr>
              <a:t>an issue </a:t>
            </a:r>
            <a:r>
              <a:rPr lang="en-US" sz="1600" kern="0" dirty="0">
                <a:solidFill>
                  <a:srgbClr val="000000"/>
                </a:solidFill>
              </a:rPr>
              <a:t>with the service that passes 867_03 transactions to the Settlement System from </a:t>
            </a:r>
            <a:r>
              <a:rPr lang="en-US" sz="1600" kern="0" dirty="0" smtClean="0">
                <a:solidFill>
                  <a:srgbClr val="000000"/>
                </a:solidFill>
              </a:rPr>
              <a:t>04/08/18 </a:t>
            </a:r>
            <a:r>
              <a:rPr lang="en-US" sz="1600" kern="0" dirty="0">
                <a:solidFill>
                  <a:srgbClr val="000000"/>
                </a:solidFill>
              </a:rPr>
              <a:t>at approximately </a:t>
            </a:r>
            <a:r>
              <a:rPr lang="en-US" sz="1600" kern="0" dirty="0" smtClean="0">
                <a:solidFill>
                  <a:srgbClr val="000000"/>
                </a:solidFill>
              </a:rPr>
              <a:t>1:30 </a:t>
            </a:r>
            <a:r>
              <a:rPr lang="en-US" sz="1600" kern="0" dirty="0">
                <a:solidFill>
                  <a:srgbClr val="000000"/>
                </a:solidFill>
              </a:rPr>
              <a:t>pm to </a:t>
            </a:r>
            <a:r>
              <a:rPr lang="en-US" sz="1600" kern="0" dirty="0" smtClean="0">
                <a:solidFill>
                  <a:srgbClr val="000000"/>
                </a:solidFill>
              </a:rPr>
              <a:t>04/10/18 at </a:t>
            </a:r>
            <a:r>
              <a:rPr lang="en-US" sz="1600" kern="0" dirty="0">
                <a:solidFill>
                  <a:srgbClr val="000000"/>
                </a:solidFill>
              </a:rPr>
              <a:t>9:15 </a:t>
            </a:r>
            <a:r>
              <a:rPr lang="en-US" sz="1600" kern="0" dirty="0" smtClean="0">
                <a:solidFill>
                  <a:srgbClr val="000000"/>
                </a:solidFill>
              </a:rPr>
              <a:t>am</a:t>
            </a:r>
          </a:p>
          <a:p>
            <a:pPr lvl="2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400" kern="0" dirty="0">
                <a:solidFill>
                  <a:srgbClr val="000000"/>
                </a:solidFill>
              </a:rPr>
              <a:t>All transactions submitted during the affected period  processed on </a:t>
            </a:r>
            <a:r>
              <a:rPr lang="en-US" sz="1400" kern="0" dirty="0" smtClean="0">
                <a:solidFill>
                  <a:srgbClr val="000000"/>
                </a:solidFill>
              </a:rPr>
              <a:t>04/10/18 </a:t>
            </a:r>
            <a:r>
              <a:rPr lang="en-US" sz="1400" kern="0" dirty="0">
                <a:solidFill>
                  <a:srgbClr val="000000"/>
                </a:solidFill>
              </a:rPr>
              <a:t>during the 3:00 pm data loading run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kern="0" dirty="0" smtClean="0">
                <a:solidFill>
                  <a:srgbClr val="000000"/>
                </a:solidFill>
              </a:rPr>
              <a:t>05/01/18 </a:t>
            </a:r>
            <a:r>
              <a:rPr lang="en-US" sz="1600" kern="0" dirty="0">
                <a:solidFill>
                  <a:srgbClr val="000000"/>
                </a:solidFill>
              </a:rPr>
              <a:t>–</a:t>
            </a:r>
            <a:r>
              <a:rPr lang="en-US" sz="1600" kern="0" dirty="0" smtClean="0">
                <a:solidFill>
                  <a:srgbClr val="000000"/>
                </a:solidFill>
              </a:rPr>
              <a:t> </a:t>
            </a:r>
            <a:r>
              <a:rPr lang="en-US" sz="1600" kern="0" dirty="0">
                <a:solidFill>
                  <a:srgbClr val="000000"/>
                </a:solidFill>
              </a:rPr>
              <a:t>ERCOT experienced an issue impacting inbound retail transaction processing from </a:t>
            </a:r>
            <a:r>
              <a:rPr lang="en-US" sz="1600" kern="0" dirty="0" err="1">
                <a:solidFill>
                  <a:srgbClr val="000000"/>
                </a:solidFill>
              </a:rPr>
              <a:t>Centerpoint</a:t>
            </a:r>
            <a:r>
              <a:rPr lang="en-US" sz="1600" kern="0" dirty="0">
                <a:solidFill>
                  <a:srgbClr val="000000"/>
                </a:solidFill>
              </a:rPr>
              <a:t> Energy and </a:t>
            </a:r>
            <a:r>
              <a:rPr lang="en-US" sz="1600" kern="0" dirty="0" err="1">
                <a:solidFill>
                  <a:srgbClr val="000000"/>
                </a:solidFill>
              </a:rPr>
              <a:t>Oncor</a:t>
            </a:r>
            <a:r>
              <a:rPr lang="en-US" sz="1600" kern="0" dirty="0">
                <a:solidFill>
                  <a:srgbClr val="000000"/>
                </a:solidFill>
              </a:rPr>
              <a:t> Electric Delivery Company LLC (</a:t>
            </a:r>
            <a:r>
              <a:rPr lang="en-US" sz="1600" kern="0" dirty="0" err="1">
                <a:solidFill>
                  <a:srgbClr val="000000"/>
                </a:solidFill>
              </a:rPr>
              <a:t>Oncor</a:t>
            </a:r>
            <a:r>
              <a:rPr lang="en-US" sz="1600" kern="0" dirty="0">
                <a:solidFill>
                  <a:srgbClr val="000000"/>
                </a:solidFill>
              </a:rPr>
              <a:t>) from </a:t>
            </a:r>
            <a:r>
              <a:rPr lang="en-US" sz="1600" kern="0" dirty="0" smtClean="0">
                <a:solidFill>
                  <a:srgbClr val="000000"/>
                </a:solidFill>
              </a:rPr>
              <a:t>05/01/18 </a:t>
            </a:r>
            <a:r>
              <a:rPr lang="en-US" sz="1600" kern="0" dirty="0">
                <a:solidFill>
                  <a:srgbClr val="000000"/>
                </a:solidFill>
              </a:rPr>
              <a:t>at 2:36 PM to </a:t>
            </a:r>
            <a:r>
              <a:rPr lang="en-US" sz="1600" kern="0" dirty="0" smtClean="0">
                <a:solidFill>
                  <a:srgbClr val="000000"/>
                </a:solidFill>
              </a:rPr>
              <a:t>05/02/18 </a:t>
            </a:r>
            <a:r>
              <a:rPr lang="en-US" sz="1600" kern="0" dirty="0">
                <a:solidFill>
                  <a:srgbClr val="000000"/>
                </a:solidFill>
              </a:rPr>
              <a:t>at 10:55 AM</a:t>
            </a:r>
          </a:p>
          <a:p>
            <a:pPr lvl="2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400" kern="0" dirty="0" smtClean="0">
                <a:solidFill>
                  <a:srgbClr val="000000"/>
                </a:solidFill>
              </a:rPr>
              <a:t>No </a:t>
            </a:r>
            <a:r>
              <a:rPr lang="en-US" sz="1400" kern="0" dirty="0">
                <a:solidFill>
                  <a:srgbClr val="000000"/>
                </a:solidFill>
              </a:rPr>
              <a:t>data was lost and processing backlogs were cleared by 3:30 PM on </a:t>
            </a:r>
            <a:r>
              <a:rPr lang="en-US" sz="1400" kern="0" dirty="0" smtClean="0">
                <a:solidFill>
                  <a:srgbClr val="000000"/>
                </a:solidFill>
              </a:rPr>
              <a:t>05/02/18</a:t>
            </a:r>
            <a:endParaRPr lang="en-US" sz="1400" kern="0" dirty="0">
              <a:solidFill>
                <a:srgbClr val="000000"/>
              </a:solidFill>
            </a:endParaRPr>
          </a:p>
          <a:p>
            <a:pPr marL="457200" lvl="1" indent="0" eaLnBrk="0" fontAlgn="base" hangingPunct="0">
              <a:spcAft>
                <a:spcPct val="0"/>
              </a:spcAft>
              <a:buNone/>
            </a:pPr>
            <a:endParaRPr lang="en-US" sz="1600" kern="0" dirty="0">
              <a:solidFill>
                <a:srgbClr val="000000"/>
              </a:solidFill>
            </a:endParaRPr>
          </a:p>
          <a:p>
            <a:pPr marL="457200" lvl="1" indent="0" eaLnBrk="0" fontAlgn="base" hangingPunct="0">
              <a:spcAft>
                <a:spcPct val="0"/>
              </a:spcAft>
              <a:buNone/>
            </a:pPr>
            <a:endParaRPr lang="en-US" sz="1600" kern="0" dirty="0" smtClean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Non-Retail Incidents </a:t>
            </a:r>
            <a:r>
              <a:rPr lang="en-US" sz="1600" b="1" kern="0" dirty="0">
                <a:solidFill>
                  <a:srgbClr val="000000"/>
                </a:solidFill>
              </a:rPr>
              <a:t>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April </a:t>
            </a:r>
            <a:r>
              <a:rPr lang="en-US" sz="1600" b="1" kern="0" dirty="0">
                <a:solidFill>
                  <a:srgbClr val="000000"/>
                </a:solidFill>
              </a:rPr>
              <a:t>2018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04/02/18 </a:t>
            </a:r>
            <a:r>
              <a:rPr lang="en-US" sz="1600" dirty="0"/>
              <a:t>– Planned Maintenance (Site Failover – External Web Services)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04/02/18 </a:t>
            </a:r>
            <a:r>
              <a:rPr lang="en-US" sz="1600" dirty="0"/>
              <a:t>– Planned Maintenance (Site Failover – MPIM, Retail API)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04/03/18 </a:t>
            </a:r>
            <a:r>
              <a:rPr lang="en-US" sz="1600" dirty="0"/>
              <a:t>– Planned Maintenance (Site Failover – MIS)</a:t>
            </a:r>
          </a:p>
          <a:p>
            <a:pPr marL="457200" lvl="1" indent="0">
              <a:buNone/>
            </a:pP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08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981200"/>
            <a:ext cx="8534400" cy="1896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openxmlformats.org/package/2006/metadata/core-properties"/>
    <ds:schemaRef ds:uri="http://www.w3.org/XML/1998/namespace"/>
    <ds:schemaRef ds:uri="http://purl.org/dc/terms/"/>
    <ds:schemaRef ds:uri="http://schemas.microsoft.com/office/infopath/2007/PartnerControls"/>
    <ds:schemaRef ds:uri="http://schemas.microsoft.com/office/2006/documentManagement/types"/>
    <ds:schemaRef ds:uri="c34af464-7aa1-4edd-9be4-83dffc1cb926"/>
    <ds:schemaRef ds:uri="http://schemas.microsoft.com/office/2006/metadata/properties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1194</TotalTime>
  <Words>201</Words>
  <Application>Microsoft Office PowerPoint</Application>
  <PresentationFormat>On-screen Show (4:3)</PresentationFormat>
  <Paragraphs>31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Arial Black</vt:lpstr>
      <vt:lpstr>Calibri</vt:lpstr>
      <vt:lpstr>Courier New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  <vt:lpstr>Incident Report Highlights</vt:lpstr>
      <vt:lpstr>MarkeTrak Performance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Pagliai, Dave</cp:lastModifiedBy>
  <cp:revision>115</cp:revision>
  <cp:lastPrinted>2016-01-21T20:53:15Z</cp:lastPrinted>
  <dcterms:created xsi:type="dcterms:W3CDTF">2016-01-21T15:20:31Z</dcterms:created>
  <dcterms:modified xsi:type="dcterms:W3CDTF">2018-05-07T18:28:56Z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