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4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1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8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5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3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6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2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3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9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DAF0-8636-4784-945D-4E8E441CFF6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63DDF-5D0D-4369-914B-965A2CE39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3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Challenge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B0916-96FE-4C71-BAFA-C7E2BDBD2D4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3905740" y="5502771"/>
            <a:ext cx="6762261" cy="1179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7" indent="0" algn="ctr">
              <a:buNone/>
            </a:pPr>
            <a:r>
              <a:rPr lang="en-US" sz="2000" b="1" i="1" u="sng" dirty="0">
                <a:solidFill>
                  <a:srgbClr val="FF0000"/>
                </a:solidFill>
                <a:latin typeface="OveraLucida Sans Unicode (Headings)"/>
              </a:rPr>
              <a:t>CHALLENGE: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000" b="1" i="1" dirty="0">
                <a:latin typeface="OveraLucida Sans Unicode (Headings)"/>
              </a:rPr>
              <a:t>Reduce </a:t>
            </a:r>
            <a:r>
              <a:rPr lang="en-US" sz="2000" b="1" i="1">
                <a:latin typeface="OveraLucida Sans Unicode (Headings)"/>
              </a:rPr>
              <a:t>the total volume </a:t>
            </a:r>
            <a:r>
              <a:rPr lang="en-US" sz="2000" b="1" i="1" dirty="0">
                <a:latin typeface="OveraLucida Sans Unicode (Headings)"/>
              </a:rPr>
              <a:t>by another 10%!!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000" b="1" i="1" dirty="0">
                <a:latin typeface="OveraLucida Sans Unicode (Headings)"/>
              </a:rPr>
              <a:t>Drive % volume to below 1.5% !!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896134C-222F-4892-87FB-7A0C611DE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189" y="1283097"/>
            <a:ext cx="8565622" cy="46272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646F72-A17E-4220-A719-529F9D75EFF3}"/>
              </a:ext>
            </a:extLst>
          </p:cNvPr>
          <p:cNvSpPr txBox="1"/>
          <p:nvPr/>
        </p:nvSpPr>
        <p:spPr>
          <a:xfrm>
            <a:off x="5745707" y="1787857"/>
            <a:ext cx="4408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rgbClr val="FF0000"/>
                </a:solidFill>
              </a:rPr>
              <a:t>Overall % Reduction in IAS volumes -&gt;</a:t>
            </a:r>
          </a:p>
          <a:p>
            <a:r>
              <a:rPr lang="en-US" sz="1600" i="1" dirty="0">
                <a:solidFill>
                  <a:srgbClr val="FF0000"/>
                </a:solidFill>
              </a:rPr>
              <a:t>	2015 to 2016 = 6.62%</a:t>
            </a:r>
          </a:p>
          <a:p>
            <a:r>
              <a:rPr lang="en-US" sz="1600" i="1" dirty="0">
                <a:solidFill>
                  <a:srgbClr val="FF0000"/>
                </a:solidFill>
              </a:rPr>
              <a:t>	2016 to 2017 = 7.80%</a:t>
            </a:r>
          </a:p>
        </p:txBody>
      </p:sp>
    </p:spTree>
    <p:extLst>
      <p:ext uri="{BB962C8B-B14F-4D97-AF65-F5344CB8AC3E}">
        <p14:creationId xmlns:p14="http://schemas.microsoft.com/office/powerpoint/2010/main" val="289107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63721-E831-45AA-B321-44E433A0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Challenge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006CA7-C830-427B-9E6E-8B65A379C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07" y="1500999"/>
            <a:ext cx="8699157" cy="37569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638745-D544-4DA8-BDDC-56B00AD62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943" y="5502835"/>
            <a:ext cx="6674536" cy="8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4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OveraLucida Sans Unicode (Headings)</vt:lpstr>
      <vt:lpstr>Wingdings</vt:lpstr>
      <vt:lpstr>Office Theme</vt:lpstr>
      <vt:lpstr>Market Challenge</vt:lpstr>
      <vt:lpstr>Market Challenge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5</cp:revision>
  <dcterms:created xsi:type="dcterms:W3CDTF">2017-03-21T21:11:19Z</dcterms:created>
  <dcterms:modified xsi:type="dcterms:W3CDTF">2018-05-07T15:55:22Z</dcterms:modified>
</cp:coreProperties>
</file>