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61" r:id="rId4"/>
    <p:sldId id="263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1868-D4F6-468E-9E87-2BB80B829E93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39AE9-2211-40CD-977C-F8211E837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594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4CB65-4A26-4E2C-800B-1216D51377F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16E25-BDA5-4D69-85DD-FCE65915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8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3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2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61ABB3-A5D0-4B54-8443-AA5463B30129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DAE77C-473F-4F18-9654-588F672617FE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57D9FB-51C5-42F2-A8D8-2BD1142D24F6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56A311-55A2-4798-8F42-017CA8ADF4C9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3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71DEAE-8757-4F4E-BDF9-408F29C43D26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2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BE8FDB-E01F-4862-BFDA-268D410D4597}" type="datetime1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FF9B8-FD68-4ECA-BA98-A494DFDBA8CE}" type="datetime1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B38BD9-F84C-4816-91CA-4014C49F8AAB}" type="datetime1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10D5F-93A9-4D96-B4DF-A05BDBA84C0E}" type="datetime1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8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258526-333B-4128-939A-EFFF748FCC81}" type="datetime1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90EF7-D0D7-4FDE-A421-583A595248B5}" type="datetime1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7806"/>
            <a:ext cx="6391275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7D-ABCA-4F68-B3DB-8B05E74578E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lectric Reliability Council of Texas (ERCOT)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-25400"/>
            <a:ext cx="2295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8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mmittees/board/tac/rms/tdtms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Texas Data Transport &amp;  </a:t>
            </a:r>
            <a:r>
              <a:rPr lang="en-US" alt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MarkeTrak</a:t>
            </a: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Systems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(TDTMS)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US" altLang="en-US" sz="1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Update to RMS</a:t>
            </a: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May 8, </a:t>
            </a: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</a:p>
          <a:p>
            <a:pPr algn="ctr">
              <a:buNone/>
              <a:defRPr/>
            </a:pPr>
            <a:endParaRPr lang="en-US" altLang="en-US" sz="1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Monica Jones (NRG) – Chair</a:t>
            </a:r>
            <a:b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Sam </a:t>
            </a: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Pak (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ONCOR) – Vice Chair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April Meeting Summary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648200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NPRR778 Stabilization</a:t>
            </a:r>
          </a:p>
          <a:p>
            <a:pPr marL="1200150" lvl="1" indent="-457200"/>
            <a:r>
              <a:rPr lang="en-US" sz="2000" b="0" dirty="0" smtClean="0">
                <a:solidFill>
                  <a:srgbClr val="002060"/>
                </a:solidFill>
              </a:rPr>
              <a:t>Review of the RMTE User Guide for possible enhancements to the current environment</a:t>
            </a:r>
          </a:p>
          <a:p>
            <a:pPr marL="1200150" lvl="1" indent="-457200"/>
            <a:endParaRPr lang="en-US" sz="2000" b="0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002060"/>
                </a:solidFill>
              </a:rPr>
              <a:t>Reviewed Analysis for </a:t>
            </a:r>
            <a:r>
              <a:rPr lang="en-US" sz="2000" b="1" dirty="0" err="1" smtClean="0">
                <a:solidFill>
                  <a:srgbClr val="002060"/>
                </a:solidFill>
              </a:rPr>
              <a:t>MarkeTrak</a:t>
            </a:r>
            <a:r>
              <a:rPr lang="en-US" sz="2000" b="1" dirty="0" smtClean="0">
                <a:solidFill>
                  <a:srgbClr val="002060"/>
                </a:solidFill>
              </a:rPr>
              <a:t> Subtype ‘Cancel with </a:t>
            </a:r>
            <a:r>
              <a:rPr lang="en-US" sz="2000" b="1" dirty="0" smtClean="0">
                <a:solidFill>
                  <a:srgbClr val="002060"/>
                </a:solidFill>
              </a:rPr>
              <a:t>Approval’</a:t>
            </a:r>
            <a:endParaRPr lang="en-US" sz="1200" b="1" dirty="0" smtClean="0">
              <a:solidFill>
                <a:srgbClr val="002060"/>
              </a:solidFill>
            </a:endParaRPr>
          </a:p>
          <a:p>
            <a:pPr lvl="1">
              <a:spcBef>
                <a:spcPct val="0"/>
              </a:spcBef>
            </a:pPr>
            <a:endParaRPr lang="en-US" sz="1600" b="0" dirty="0" smtClean="0">
              <a:solidFill>
                <a:srgbClr val="002060"/>
              </a:solidFill>
            </a:endParaRPr>
          </a:p>
          <a:p>
            <a:pPr marL="1200150" lvl="1" indent="-457200"/>
            <a:r>
              <a:rPr lang="en-US" sz="2000" b="0" dirty="0" smtClean="0">
                <a:solidFill>
                  <a:srgbClr val="002060"/>
                </a:solidFill>
              </a:rPr>
              <a:t>What are the impacts to the ‘Cancel with Approval’ volumes </a:t>
            </a:r>
            <a:r>
              <a:rPr lang="en-US" sz="2000" dirty="0" smtClean="0">
                <a:solidFill>
                  <a:srgbClr val="002060"/>
                </a:solidFill>
              </a:rPr>
              <a:t>since the December 2017 implementation of NPRR778?</a:t>
            </a:r>
          </a:p>
          <a:p>
            <a:pPr marL="1200150" lvl="1" indent="-457200"/>
            <a:endParaRPr lang="en-US" sz="800" dirty="0" smtClean="0">
              <a:solidFill>
                <a:srgbClr val="002060"/>
              </a:solidFill>
            </a:endParaRPr>
          </a:p>
          <a:p>
            <a:pPr marL="1200150" lvl="1" indent="-457200"/>
            <a:r>
              <a:rPr lang="en-US" sz="2000" dirty="0" smtClean="0">
                <a:solidFill>
                  <a:srgbClr val="002060"/>
                </a:solidFill>
              </a:rPr>
              <a:t>Could there be potential impacts to Inadvertent Gains/Loses &amp; Customer Rescissions with the decrease in CWA volumes?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002060"/>
                </a:solidFill>
              </a:rPr>
              <a:t>Impacts </a:t>
            </a:r>
            <a:r>
              <a:rPr lang="en-US" b="1" dirty="0" smtClean="0">
                <a:solidFill>
                  <a:srgbClr val="002060"/>
                </a:solidFill>
              </a:rPr>
              <a:t>of </a:t>
            </a:r>
            <a:r>
              <a:rPr lang="en-US" b="1" dirty="0">
                <a:solidFill>
                  <a:srgbClr val="002060"/>
                </a:solidFill>
              </a:rPr>
              <a:t>NPRR 778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75% decrease in CWAs since Dec 2017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162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68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CWAs &amp; IAG/IAL/Rescissions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No discernible relationship in the decrease of CWAs to IAG/IAL/Rescissions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09" y="2438402"/>
            <a:ext cx="7438984" cy="3428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0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Next Meeting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u="sng" dirty="0" smtClean="0">
                <a:solidFill>
                  <a:srgbClr val="002060"/>
                </a:solidFill>
              </a:rPr>
              <a:t>Next meeting information: 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Joint TDTMS/TX SET Meeting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Tuesday, May </a:t>
            </a:r>
            <a:r>
              <a:rPr lang="en-US" altLang="en-US" dirty="0">
                <a:solidFill>
                  <a:srgbClr val="002060"/>
                </a:solidFill>
              </a:rPr>
              <a:t>15, 2018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9:30am-11:30am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@ ERCOT MET Center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Room 201A</a:t>
            </a:r>
          </a:p>
          <a:p>
            <a:pPr algn="ctr">
              <a:spcBef>
                <a:spcPct val="50000"/>
              </a:spcBef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2060"/>
                </a:solidFill>
              </a:rPr>
              <a:t>TDTMS meeting website: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0000"/>
                </a:solidFill>
                <a:hlinkClick r:id="rId2"/>
              </a:rPr>
              <a:t>http://ercot.com/committees/board/tac/rms/tdtms/index.html</a:t>
            </a:r>
            <a:endParaRPr lang="en-US" altLang="en-US" sz="26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72046"/>
            <a:ext cx="3810000" cy="480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152</Words>
  <Application>Microsoft Office PowerPoint</Application>
  <PresentationFormat>On-screen Show (4:3)</PresentationFormat>
  <Paragraphs>39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April Meeting Summary</vt:lpstr>
      <vt:lpstr>Impacts of NPRR 778</vt:lpstr>
      <vt:lpstr>CWAs &amp; IAG/IAL/Rescissions</vt:lpstr>
      <vt:lpstr>Next Meeting</vt:lpstr>
      <vt:lpstr>PowerPoint Presentation</vt:lpstr>
    </vt:vector>
  </TitlesOfParts>
  <Company>Oncor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Pak, Sam</cp:lastModifiedBy>
  <cp:revision>13</cp:revision>
  <dcterms:created xsi:type="dcterms:W3CDTF">2018-05-07T07:13:49Z</dcterms:created>
  <dcterms:modified xsi:type="dcterms:W3CDTF">2018-05-07T17:24:51Z</dcterms:modified>
</cp:coreProperties>
</file>