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4386" r:id="rId2"/>
    <p:sldMasterId id="2147485236" r:id="rId3"/>
  </p:sldMasterIdLst>
  <p:notesMasterIdLst>
    <p:notesMasterId r:id="rId22"/>
  </p:notesMasterIdLst>
  <p:handoutMasterIdLst>
    <p:handoutMasterId r:id="rId23"/>
  </p:handoutMasterIdLst>
  <p:sldIdLst>
    <p:sldId id="389" r:id="rId4"/>
    <p:sldId id="613" r:id="rId5"/>
    <p:sldId id="620" r:id="rId6"/>
    <p:sldId id="643" r:id="rId7"/>
    <p:sldId id="400" r:id="rId8"/>
    <p:sldId id="646" r:id="rId9"/>
    <p:sldId id="647" r:id="rId10"/>
    <p:sldId id="648" r:id="rId11"/>
    <p:sldId id="649" r:id="rId12"/>
    <p:sldId id="650" r:id="rId13"/>
    <p:sldId id="651" r:id="rId14"/>
    <p:sldId id="652" r:id="rId15"/>
    <p:sldId id="653" r:id="rId16"/>
    <p:sldId id="654" r:id="rId17"/>
    <p:sldId id="655" r:id="rId18"/>
    <p:sldId id="656" r:id="rId19"/>
    <p:sldId id="657" r:id="rId20"/>
    <p:sldId id="658" r:id="rId21"/>
  </p:sldIdLst>
  <p:sldSz cx="9144000" cy="6858000" type="screen4x3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CC"/>
    <a:srgbClr val="DDDDDD"/>
    <a:srgbClr val="40949A"/>
    <a:srgbClr val="FF9900"/>
    <a:srgbClr val="5469A2"/>
    <a:srgbClr val="294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94660"/>
  </p:normalViewPr>
  <p:slideViewPr>
    <p:cSldViewPr>
      <p:cViewPr>
        <p:scale>
          <a:sx n="110" d="100"/>
          <a:sy n="110" d="100"/>
        </p:scale>
        <p:origin x="-960" y="42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l"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35" tIns="45717" rIns="91435" bIns="45717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A6BB71A-0003-4C21-878A-6E33609DDFD2}" type="datetimeFigureOut">
              <a:rPr lang="en-US"/>
              <a:pPr>
                <a:defRPr/>
              </a:pPr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35" tIns="45717" rIns="91435" bIns="45717" rtlCol="0" anchor="b"/>
          <a:lstStyle>
            <a:lvl1pPr algn="l"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wrap="square" lIns="91435" tIns="45717" rIns="91435" bIns="457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337002B-42E5-4DC6-BFB2-46069658F9C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88810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6" tIns="46243" rIns="92486" bIns="4624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6" tIns="46243" rIns="92486" bIns="4624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692150"/>
            <a:ext cx="4616450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5" y="4387850"/>
            <a:ext cx="5559425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6" tIns="46243" rIns="92486" bIns="462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6" tIns="46243" rIns="92486" bIns="4624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772525"/>
            <a:ext cx="3011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6" tIns="46243" rIns="92486" bIns="4624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3E18E33-0EFD-4523-ADBC-772E3CCBF56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58726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0038F2-B7A9-44DE-9745-0D921F1A2F3A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6760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1282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8628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7537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2075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204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F3E5CB-7F01-4B1B-B632-57F991DB8597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anose="020B060402020202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134B73-C7A3-4AC9-B24E-98A35FA08234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248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019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8934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0828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027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dirty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</p:spTree>
    <p:extLst>
      <p:ext uri="{BB962C8B-B14F-4D97-AF65-F5344CB8AC3E}">
        <p14:creationId xmlns:p14="http://schemas.microsoft.com/office/powerpoint/2010/main" val="767830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2D252-8E72-4823-8FA0-189BCC9CE81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328320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1F27C-F784-434C-9FFD-C6F86F99C04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586149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AD39B-94A5-466C-A2F5-232C80EFE67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54022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 defTabSz="914400" fontAlgn="base">
              <a:spcBef>
                <a:spcPct val="0"/>
              </a:spcBef>
              <a:spcAft>
                <a:spcPct val="0"/>
              </a:spcAft>
              <a:defRPr sz="1200" dirty="0"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842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BB831C1F-7D36-4A32-A29C-307547D5A0CC}" type="slidenum">
              <a:rPr lang="en-US" altLang="en-US" sz="1200" smtClean="0">
                <a:solidFill>
                  <a:srgbClr val="000000"/>
                </a:solidFill>
              </a:rPr>
              <a:pPr algn="r" eaLnBrk="1" hangingPunct="1">
                <a:defRPr/>
              </a:pPr>
              <a:t>‹#›</a:t>
            </a:fld>
            <a:endParaRPr lang="en-US" altLang="en-US" sz="1200" dirty="0">
              <a:solidFill>
                <a:srgbClr val="000000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 defTabSz="914400" fontAlgn="base">
              <a:spcBef>
                <a:spcPct val="0"/>
              </a:spcBef>
              <a:spcAft>
                <a:spcPct val="0"/>
              </a:spcAft>
              <a:defRPr sz="1200" dirty="0"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81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9872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EB808-759E-4248-B10A-82109D6824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421792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44D05-E469-4E2F-AAA7-E1B2A0EF2D9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503518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4BBE2-B9D0-4F69-BDAE-95E413D817C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397661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FA16B-3E29-4810-BDFA-6DBD814FB57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185937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E4F3E-3D5B-40F0-877B-FA4695E971C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33854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C0B6F-6A06-4CCF-A0FE-7B6B6049975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816149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AA885-38C5-44C9-8470-2D8988C078F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46037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EA207-E4FE-40C6-BD93-B56D4E6F479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338996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8D40A47-3DD9-4C1E-BC60-5C5DFBAF17E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Meeting Title (optional)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Date</a:t>
            </a:r>
          </a:p>
        </p:txBody>
      </p:sp>
      <p:sp>
        <p:nvSpPr>
          <p:cNvPr id="1032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4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F1DF9C0A-5BB2-4EC4-80B6-B62649C667F0}" type="slidenum">
              <a:rPr lang="en-US" altLang="en-US" sz="1200" smtClean="0"/>
              <a:pPr algn="ctr" eaLnBrk="1" hangingPunct="1">
                <a:defRPr/>
              </a:pPr>
              <a:t>‹#›</a:t>
            </a:fld>
            <a:endParaRPr lang="en-US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28" r:id="rId1"/>
    <p:sldLayoutId id="2147485816" r:id="rId2"/>
    <p:sldLayoutId id="2147485817" r:id="rId3"/>
    <p:sldLayoutId id="2147485818" r:id="rId4"/>
    <p:sldLayoutId id="2147485819" r:id="rId5"/>
    <p:sldLayoutId id="2147485820" r:id="rId6"/>
    <p:sldLayoutId id="2147485821" r:id="rId7"/>
    <p:sldLayoutId id="2147485822" r:id="rId8"/>
    <p:sldLayoutId id="2147485823" r:id="rId9"/>
    <p:sldLayoutId id="2147485824" r:id="rId10"/>
    <p:sldLayoutId id="2147485825" r:id="rId11"/>
    <p:sldLayoutId id="2147485826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Arial"/>
              </a:defRPr>
            </a:lvl1pPr>
          </a:lstStyle>
          <a:p>
            <a:pPr>
              <a:defRPr/>
            </a:pPr>
            <a:fld id="{6ECE9855-A38A-4A5F-8F2F-06FFABD34A01}" type="datetime1">
              <a:rPr lang="en-US"/>
              <a:pPr>
                <a:defRPr/>
              </a:pPr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prstClr val="black">
                    <a:tint val="75000"/>
                  </a:prstClr>
                </a:solidFill>
                <a:latin typeface="Arial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457200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2A5F010-3F29-44CA-9E29-651C5229D50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29" r:id="rId1"/>
    <p:sldLayoutId id="2147485830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0563" y="0"/>
            <a:ext cx="5913437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3075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" y="2876550"/>
            <a:ext cx="28575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827" r:id="rId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381000" y="1219200"/>
            <a:ext cx="8305800" cy="4114800"/>
          </a:xfrm>
        </p:spPr>
        <p:txBody>
          <a:bodyPr/>
          <a:lstStyle/>
          <a:p>
            <a:pPr algn="ctr"/>
            <a:r>
              <a:rPr lang="en-US" altLang="en-US" dirty="0" smtClean="0"/>
              <a:t>Commercial Operations Subcommittee </a:t>
            </a:r>
            <a:r>
              <a:rPr lang="en-US" altLang="en-US" dirty="0" smtClean="0">
                <a:solidFill>
                  <a:srgbClr val="C00000"/>
                </a:solidFill>
              </a:rPr>
              <a:t>(COPS)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Update to RMS</a:t>
            </a:r>
            <a:br>
              <a:rPr lang="en-US" altLang="en-US" dirty="0" smtClean="0"/>
            </a:br>
            <a:r>
              <a:rPr lang="en-US" altLang="en-US" dirty="0" smtClean="0"/>
              <a:t>5/8/2018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294" y="706790"/>
            <a:ext cx="3712137" cy="269102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0144" y="3397816"/>
            <a:ext cx="3712136" cy="285058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6426" y="3397816"/>
            <a:ext cx="3683797" cy="285058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22905" y="624357"/>
            <a:ext cx="3670838" cy="277345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c)(iv) Other Settlement 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763000" y="6561138"/>
            <a:ext cx="228600" cy="212725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09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3704" y="744106"/>
            <a:ext cx="3651810" cy="280952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0210" y="3553630"/>
            <a:ext cx="3575304" cy="27100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6924" y="3553630"/>
            <a:ext cx="3677477" cy="27100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1309" y="744106"/>
            <a:ext cx="3653094" cy="28095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c)(iv) Other Settlement 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763000" y="6561138"/>
            <a:ext cx="228600" cy="212725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78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1" y="760419"/>
            <a:ext cx="7382256" cy="53650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763000" y="6561138"/>
            <a:ext cx="228600" cy="212725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68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792400"/>
            <a:ext cx="7312288" cy="53264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763000" y="6561138"/>
            <a:ext cx="228600" cy="212725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9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649" y="815182"/>
            <a:ext cx="7331503" cy="53371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610600" y="6561138"/>
            <a:ext cx="381000" cy="2968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72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282" y="815182"/>
            <a:ext cx="7327390" cy="53219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534400" y="6561138"/>
            <a:ext cx="457200" cy="2968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89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509" y="759012"/>
            <a:ext cx="7384802" cy="53655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610600" y="6561138"/>
            <a:ext cx="381000" cy="2968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66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292" y="815183"/>
            <a:ext cx="7343616" cy="5353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c)(v) Availability of ESIID consumption data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610600" y="6561138"/>
            <a:ext cx="381000" cy="2968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92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718" y="1204221"/>
            <a:ext cx="8681430" cy="327802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721" y="4899540"/>
            <a:ext cx="8672614" cy="10812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g) Net Allocation to Load </a:t>
            </a:r>
            <a:r>
              <a:rPr lang="en-US" sz="2000" dirty="0" smtClean="0"/>
              <a:t>- </a:t>
            </a:r>
            <a:r>
              <a:rPr lang="en-US" sz="2000" dirty="0"/>
              <a:t>Totals and $/MWh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305800" y="6561138"/>
            <a:ext cx="685800" cy="2968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t>18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14500" y="868784"/>
            <a:ext cx="5791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/>
                </a:solidFill>
              </a:rPr>
              <a:t>NET ALLOCATION TO LOAD ($MM)</a:t>
            </a:r>
            <a:endParaRPr lang="en-US" sz="800" b="1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52600" y="4648200"/>
            <a:ext cx="5791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solidFill>
                  <a:schemeClr val="accent1"/>
                </a:solidFill>
              </a:rPr>
              <a:t>AUCTION REVENUE PER CONGESTION MANAGEMENT ZONE ($MM)</a:t>
            </a:r>
            <a:endParaRPr lang="en-US" sz="800" b="1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57877" y="6101686"/>
            <a:ext cx="39861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prstClr val="black"/>
                </a:solidFill>
              </a:rPr>
              <a:t>* The total ERS charges have been evenly allocated across the contract period.</a:t>
            </a:r>
          </a:p>
          <a:p>
            <a:r>
              <a:rPr lang="en-US" sz="800" dirty="0" smtClean="0">
                <a:solidFill>
                  <a:prstClr val="black"/>
                </a:solidFill>
              </a:rPr>
              <a:t>** The $/</a:t>
            </a:r>
            <a:r>
              <a:rPr lang="en-US" sz="800" dirty="0" smtClean="0">
                <a:solidFill>
                  <a:prstClr val="black"/>
                </a:solidFill>
              </a:rPr>
              <a:t>MWh</a:t>
            </a:r>
            <a:r>
              <a:rPr lang="en-US" sz="800" dirty="0" smtClean="0">
                <a:solidFill>
                  <a:prstClr val="black"/>
                </a:solidFill>
              </a:rPr>
              <a:t> value as calculated per PR 8.2 (2) g  </a:t>
            </a:r>
          </a:p>
        </p:txBody>
      </p:sp>
    </p:spTree>
    <p:extLst>
      <p:ext uri="{BB962C8B-B14F-4D97-AF65-F5344CB8AC3E}">
        <p14:creationId xmlns:p14="http://schemas.microsoft.com/office/powerpoint/2010/main" val="328990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458200" cy="685800"/>
          </a:xfrm>
        </p:spPr>
        <p:txBody>
          <a:bodyPr/>
          <a:lstStyle/>
          <a:p>
            <a:pPr algn="ctr"/>
            <a:r>
              <a:rPr lang="en-US" altLang="en-US" sz="2400" b="1" dirty="0" smtClean="0">
                <a:solidFill>
                  <a:srgbClr val="C00000"/>
                </a:solidFill>
              </a:rPr>
              <a:t>COPS Meeting 5/8/2018</a:t>
            </a:r>
            <a:br>
              <a:rPr lang="en-US" altLang="en-US" sz="2400" b="1" dirty="0" smtClean="0">
                <a:solidFill>
                  <a:srgbClr val="C00000"/>
                </a:solidFill>
              </a:rPr>
            </a:br>
            <a:endParaRPr lang="en-US" altLang="en-US" sz="2400" b="1" dirty="0" smtClean="0">
              <a:solidFill>
                <a:srgbClr val="C00000"/>
              </a:solidFill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66700" y="685800"/>
            <a:ext cx="8686800" cy="5486400"/>
          </a:xfrm>
        </p:spPr>
        <p:txBody>
          <a:bodyPr/>
          <a:lstStyle/>
          <a:p>
            <a:pPr marL="514350" indent="-457200">
              <a:defRPr/>
            </a:pPr>
            <a:r>
              <a:rPr lang="en-US" altLang="en-US" sz="2800" dirty="0" smtClean="0"/>
              <a:t>TAC Subcommittee Restructuring Discussion</a:t>
            </a:r>
          </a:p>
          <a:p>
            <a:pPr marL="914400" lvl="1" indent="-457200">
              <a:defRPr/>
            </a:pPr>
            <a:r>
              <a:rPr lang="en-US" altLang="en-US" dirty="0" smtClean="0"/>
              <a:t>Review of Approval Timeliness</a:t>
            </a:r>
          </a:p>
          <a:p>
            <a:pPr marL="914400" lvl="1" indent="-457200">
              <a:defRPr/>
            </a:pPr>
            <a:r>
              <a:rPr lang="en-US" altLang="en-US" dirty="0" smtClean="0"/>
              <a:t>Attendance Policy</a:t>
            </a:r>
          </a:p>
          <a:p>
            <a:pPr marL="1314450" lvl="2" indent="-457200">
              <a:defRPr/>
            </a:pPr>
            <a:r>
              <a:rPr lang="en-US" altLang="en-US" dirty="0" smtClean="0"/>
              <a:t>Three Strikes</a:t>
            </a:r>
          </a:p>
          <a:p>
            <a:pPr marL="1771650" lvl="3" indent="-457200">
              <a:defRPr/>
            </a:pPr>
            <a:r>
              <a:rPr lang="en-US" altLang="en-US" dirty="0" smtClean="0"/>
              <a:t>Consecutively</a:t>
            </a:r>
          </a:p>
          <a:p>
            <a:pPr marL="1771650" lvl="3" indent="-457200">
              <a:defRPr/>
            </a:pPr>
            <a:r>
              <a:rPr lang="en-US" altLang="en-US" dirty="0" smtClean="0"/>
              <a:t>Term</a:t>
            </a:r>
          </a:p>
          <a:p>
            <a:pPr marL="1314450" lvl="2" indent="-457200">
              <a:defRPr/>
            </a:pPr>
            <a:r>
              <a:rPr lang="en-US" altLang="en-US" dirty="0" smtClean="0"/>
              <a:t>Proxy/Alternate </a:t>
            </a:r>
          </a:p>
          <a:p>
            <a:pPr marL="1314450" lvl="2" indent="-457200">
              <a:defRPr/>
            </a:pPr>
            <a:r>
              <a:rPr lang="en-US" altLang="en-US" dirty="0" smtClean="0"/>
              <a:t>Segment Representative</a:t>
            </a:r>
          </a:p>
          <a:p>
            <a:pPr marL="1771650" lvl="3" indent="-457200">
              <a:defRPr/>
            </a:pPr>
            <a:r>
              <a:rPr lang="en-US" altLang="en-US" dirty="0" smtClean="0"/>
              <a:t>Notification</a:t>
            </a:r>
          </a:p>
          <a:p>
            <a:pPr marL="1771650" lvl="3" indent="-457200">
              <a:defRPr/>
            </a:pPr>
            <a:r>
              <a:rPr lang="en-US" altLang="en-US" dirty="0" smtClean="0"/>
              <a:t>? On Proxy/Representative being from </a:t>
            </a:r>
            <a:r>
              <a:rPr lang="en-US" altLang="en-US" dirty="0" smtClean="0"/>
              <a:t>Segment.</a:t>
            </a:r>
            <a:endParaRPr lang="en-US" altLang="en-US" dirty="0" smtClean="0"/>
          </a:p>
          <a:p>
            <a:pPr marL="457200" lvl="1" indent="0">
              <a:buNone/>
              <a:defRPr/>
            </a:pPr>
            <a:r>
              <a:rPr lang="en-US" altLang="en-US" dirty="0" smtClean="0"/>
              <a:t>.</a:t>
            </a:r>
          </a:p>
          <a:p>
            <a:pPr marL="457200" lvl="1" indent="0">
              <a:buFontTx/>
              <a:buNone/>
              <a:defRPr/>
            </a:pPr>
            <a:endParaRPr lang="en-US" altLang="en-US" sz="2200" dirty="0" smtClean="0"/>
          </a:p>
          <a:p>
            <a:pPr marL="57150" indent="0">
              <a:buFontTx/>
              <a:buNone/>
              <a:defRPr/>
            </a:pPr>
            <a:endParaRPr lang="en-US" altLang="en-US" sz="2200" dirty="0" smtClean="0"/>
          </a:p>
          <a:p>
            <a:pPr marL="457200" lvl="1" indent="0">
              <a:buFontTx/>
              <a:buNone/>
              <a:defRPr/>
            </a:pPr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458200" cy="762000"/>
          </a:xfrm>
        </p:spPr>
        <p:txBody>
          <a:bodyPr/>
          <a:lstStyle/>
          <a:p>
            <a:pPr algn="ctr"/>
            <a:r>
              <a:rPr lang="en-US" altLang="en-US" sz="2400" b="1" dirty="0" smtClean="0">
                <a:solidFill>
                  <a:srgbClr val="C00000"/>
                </a:solidFill>
              </a:rPr>
              <a:t>COPS Meeting 5/8/2018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266700" y="685800"/>
            <a:ext cx="8686800" cy="5486400"/>
          </a:xfrm>
        </p:spPr>
        <p:txBody>
          <a:bodyPr/>
          <a:lstStyle/>
          <a:p>
            <a:pPr marL="514350" indent="-457200"/>
            <a:endParaRPr lang="en-US" altLang="en-US" sz="2800" dirty="0" smtClean="0"/>
          </a:p>
          <a:p>
            <a:pPr marL="514350" indent="-457200"/>
            <a:r>
              <a:rPr lang="en-US" altLang="en-US" sz="2800" dirty="0" smtClean="0"/>
              <a:t>IDR Meter Read Discussion</a:t>
            </a:r>
          </a:p>
          <a:p>
            <a:pPr marL="914400" lvl="1" indent="-457200"/>
            <a:r>
              <a:rPr lang="en-US" altLang="en-US" dirty="0" smtClean="0"/>
              <a:t>Discussion was moved to RMS </a:t>
            </a:r>
          </a:p>
          <a:p>
            <a:pPr marL="514350" indent="-457200"/>
            <a:r>
              <a:rPr lang="en-US" altLang="en-US" sz="2800" dirty="0" smtClean="0"/>
              <a:t>ERCOT Updates</a:t>
            </a:r>
          </a:p>
          <a:p>
            <a:pPr>
              <a:spcBef>
                <a:spcPts val="400"/>
              </a:spcBef>
              <a:defRPr/>
            </a:pPr>
            <a:r>
              <a:rPr lang="en-US" sz="1600" dirty="0">
                <a:solidFill>
                  <a:srgbClr val="000000"/>
                </a:solidFill>
              </a:rPr>
              <a:t>Service Availability – March 2018</a:t>
            </a:r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>
              <a:buNone/>
            </a:pPr>
            <a:endParaRPr lang="en-US" sz="1600" dirty="0">
              <a:solidFill>
                <a:srgbClr val="000000"/>
              </a:solidFill>
            </a:endParaRPr>
          </a:p>
          <a:p>
            <a:r>
              <a:rPr lang="en-US" sz="1600" dirty="0">
                <a:solidFill>
                  <a:srgbClr val="000000"/>
                </a:solidFill>
              </a:rPr>
              <a:t>Incidents &amp; Maintenance – March 2018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03/09/18 – ERCOT's Market Participant Identity Management (MPIM) application was unavailable from 2:26 PM – 6:36 PM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03/19/18 – The Supplemental IDR Interval Data Extract (COMS-457, Report ID 1041) posted with incomplete data, was removed from the Market Information System (MIS) Certified for 03/19/2018, and reposted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/>
              <a:t>03/20/18 – 03/21/18 – ercot.com experienced delays in rendering some </a:t>
            </a:r>
            <a:r>
              <a:rPr lang="en-US" sz="1600" dirty="0" smtClean="0"/>
              <a:t>pages</a:t>
            </a:r>
          </a:p>
          <a:p>
            <a:pPr marL="457200" lvl="1" indent="0">
              <a:buNone/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458200" cy="762000"/>
          </a:xfrm>
        </p:spPr>
        <p:txBody>
          <a:bodyPr/>
          <a:lstStyle/>
          <a:p>
            <a:pPr algn="ctr"/>
            <a:r>
              <a:rPr lang="en-US" altLang="en-US" sz="2400" b="1" dirty="0" smtClean="0">
                <a:solidFill>
                  <a:srgbClr val="C00000"/>
                </a:solidFill>
              </a:rPr>
              <a:t>COPS Meeting 5/8/2018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686800" cy="5486400"/>
          </a:xfrm>
        </p:spPr>
        <p:txBody>
          <a:bodyPr/>
          <a:lstStyle/>
          <a:p>
            <a:pPr marL="514350" indent="-457200">
              <a:defRPr/>
            </a:pPr>
            <a:r>
              <a:rPr lang="en-US" altLang="en-US" sz="2800" dirty="0" smtClean="0"/>
              <a:t>Profiling Working Group</a:t>
            </a:r>
          </a:p>
          <a:p>
            <a:pPr marL="914400" lvl="1" indent="-457200">
              <a:defRPr/>
            </a:pPr>
            <a:r>
              <a:rPr lang="en-US" altLang="en-US" dirty="0" smtClean="0"/>
              <a:t>LPGRR064 –recommend approval as submitted</a:t>
            </a:r>
          </a:p>
          <a:p>
            <a:pPr marL="914400" lvl="1" indent="-457200">
              <a:defRPr/>
            </a:pPr>
            <a:r>
              <a:rPr lang="en-US" altLang="en-US" dirty="0" smtClean="0"/>
              <a:t>COPMGRR047 – Recommend approval as submitted</a:t>
            </a:r>
          </a:p>
          <a:p>
            <a:pPr marL="457200" lvl="1" indent="0">
              <a:buNone/>
              <a:defRPr/>
            </a:pPr>
            <a:r>
              <a:rPr lang="en-US" altLang="en-US" dirty="0" smtClean="0"/>
              <a:t>	</a:t>
            </a:r>
          </a:p>
          <a:p>
            <a:pPr marL="514350" indent="-457200">
              <a:defRPr/>
            </a:pPr>
            <a:r>
              <a:rPr lang="en-US" altLang="en-US" sz="2800" dirty="0" smtClean="0"/>
              <a:t>Q1 Settlement Stability Report</a:t>
            </a:r>
          </a:p>
          <a:p>
            <a:pPr marL="914400" lvl="1" indent="-457200">
              <a:defRPr/>
            </a:pPr>
            <a:r>
              <a:rPr lang="en-US" altLang="en-US" sz="2800" dirty="0" smtClean="0"/>
              <a:t>Appendix A	</a:t>
            </a: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6" descr="C:\Documents and Settings\basaranh\Local Settings\Temporary Internet Files\Content.IE5\JIWL6VC7\MC90015605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341688"/>
            <a:ext cx="2743200" cy="254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077200" cy="2590800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en-US" altLang="en-US" sz="2800" dirty="0" smtClean="0"/>
              <a:t>Questions?</a:t>
            </a:r>
          </a:p>
          <a:p>
            <a:pPr marL="0" indent="0" algn="ctr">
              <a:buFontTx/>
              <a:buNone/>
              <a:defRPr/>
            </a:pPr>
            <a:endParaRPr lang="en-US" altLang="en-US" sz="2800" dirty="0">
              <a:solidFill>
                <a:srgbClr val="C00000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en-US" altLang="en-US" sz="2800" dirty="0" smtClean="0">
                <a:solidFill>
                  <a:srgbClr val="C00000"/>
                </a:solidFill>
              </a:rPr>
              <a:t>The </a:t>
            </a:r>
            <a:r>
              <a:rPr lang="en-US" altLang="en-US" sz="2800" dirty="0">
                <a:solidFill>
                  <a:srgbClr val="C00000"/>
                </a:solidFill>
              </a:rPr>
              <a:t>next COPS meeting is scheduled for</a:t>
            </a:r>
          </a:p>
          <a:p>
            <a:pPr marL="0" indent="0" algn="ctr">
              <a:buFontTx/>
              <a:buNone/>
              <a:defRPr/>
            </a:pPr>
            <a:r>
              <a:rPr lang="en-US" altLang="en-US" sz="3200" dirty="0" smtClean="0">
                <a:solidFill>
                  <a:srgbClr val="C00000"/>
                </a:solidFill>
              </a:rPr>
              <a:t>May 9th, 2018</a:t>
            </a:r>
            <a:endParaRPr lang="en-US" altLang="en-US" dirty="0"/>
          </a:p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6"/>
          <p:cNvSpPr txBox="1">
            <a:spLocks noChangeArrowheads="1"/>
          </p:cNvSpPr>
          <p:nvPr/>
        </p:nvSpPr>
        <p:spPr bwMode="auto">
          <a:xfrm>
            <a:off x="3413125" y="2413000"/>
            <a:ext cx="564515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1" dirty="0"/>
              <a:t>Settlement Stability</a:t>
            </a:r>
          </a:p>
          <a:p>
            <a:r>
              <a:rPr lang="en-US" altLang="en-US" sz="1600" b="1" dirty="0" smtClean="0"/>
              <a:t>2018 Q1 Update </a:t>
            </a:r>
            <a:r>
              <a:rPr lang="en-US" altLang="en-US" sz="1600" b="1" dirty="0"/>
              <a:t>to COPS</a:t>
            </a:r>
          </a:p>
          <a:p>
            <a:endParaRPr lang="en-US" altLang="en-US" dirty="0"/>
          </a:p>
          <a:p>
            <a:r>
              <a:rPr lang="en-US" altLang="en-US" dirty="0"/>
              <a:t>Austin Covington</a:t>
            </a:r>
          </a:p>
          <a:p>
            <a:r>
              <a:rPr lang="en-US" altLang="en-US" dirty="0"/>
              <a:t>ERCOT</a:t>
            </a:r>
          </a:p>
          <a:p>
            <a:endParaRPr lang="en-US" altLang="en-US" dirty="0"/>
          </a:p>
          <a:p>
            <a:r>
              <a:rPr lang="en-US" altLang="en-US" dirty="0" smtClean="0"/>
              <a:t>04/11/18</a:t>
            </a:r>
            <a:endParaRPr lang="en-US" alt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533400" y="685800"/>
            <a:ext cx="8077200" cy="1447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  <a:defRPr/>
            </a:pPr>
            <a:r>
              <a:rPr lang="en-US" altLang="en-US" sz="2800" kern="0" dirty="0" smtClean="0"/>
              <a:t>Appendix A</a:t>
            </a:r>
          </a:p>
          <a:p>
            <a:pPr marL="0" indent="0" algn="ctr">
              <a:buFontTx/>
              <a:buNone/>
              <a:defRPr/>
            </a:pPr>
            <a:r>
              <a:rPr lang="en-US" altLang="en-US" sz="2800" kern="0" dirty="0" smtClean="0"/>
              <a:t>Settlement Stability Report Q1 2018</a:t>
            </a:r>
          </a:p>
          <a:p>
            <a:pPr>
              <a:defRPr/>
            </a:pPr>
            <a:endParaRPr lang="en-US" alt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8.2(2)(c</a:t>
            </a:r>
            <a:r>
              <a:rPr lang="en-US" sz="2000" dirty="0"/>
              <a:t>)(</a:t>
            </a:r>
            <a:r>
              <a:rPr lang="en-US" sz="2000" dirty="0"/>
              <a:t>i</a:t>
            </a:r>
            <a:r>
              <a:rPr lang="en-US" sz="2000" dirty="0"/>
              <a:t>) Track number of price changes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763000" y="6561138"/>
            <a:ext cx="228600" cy="212725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85378"/>
              </p:ext>
            </p:extLst>
          </p:nvPr>
        </p:nvGraphicFramePr>
        <p:xfrm>
          <a:off x="1236019" y="1219200"/>
          <a:ext cx="6748161" cy="1159785"/>
        </p:xfrm>
        <a:graphic>
          <a:graphicData uri="http://schemas.openxmlformats.org/drawingml/2006/table">
            <a:tbl>
              <a:tblPr firstRow="1" firstCol="1" bandRow="1"/>
              <a:tblGrid>
                <a:gridCol w="1140007"/>
                <a:gridCol w="628500"/>
                <a:gridCol w="710067"/>
                <a:gridCol w="701302"/>
                <a:gridCol w="727602"/>
                <a:gridCol w="648705"/>
                <a:gridCol w="561042"/>
                <a:gridCol w="718835"/>
                <a:gridCol w="912101"/>
              </a:tblGrid>
              <a:tr h="271962">
                <a:tc gridSpan="9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Reporting Period: </a:t>
                      </a:r>
                      <a:r>
                        <a:rPr lang="en-US" sz="1200" b="1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 Q1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961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</a:rPr>
                        <a:t>Operating Day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 of Corrected Settlement Point Prices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# of Intervals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Affected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13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DASPP 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RTSPP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RTRMPR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ORDC Adders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DASPP 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RTSPP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</a:rPr>
                        <a:t>RTRMPR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effectLst/>
                          <a:latin typeface="+mn-lt"/>
                        </a:rPr>
                        <a:t>ORDC Adders</a:t>
                      </a:r>
                      <a:endParaRPr lang="en-US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20000"/>
                      </a:srgbClr>
                    </a:solidFill>
                  </a:tcPr>
                </a:tc>
              </a:tr>
              <a:tr h="2334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457200" rtl="0" eaLnBrk="1" latinLnBrk="0" hangingPunct="1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6BB8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36018" y="2378985"/>
            <a:ext cx="6748161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57200"/>
            <a:r>
              <a:rPr lang="en-US" sz="1100" b="1" u="sng" dirty="0">
                <a:solidFill>
                  <a:prstClr val="black"/>
                </a:solidFill>
              </a:rPr>
              <a:t>Notes</a:t>
            </a:r>
            <a:r>
              <a:rPr lang="en-US" sz="1100" b="1" u="sng" dirty="0" smtClean="0">
                <a:solidFill>
                  <a:prstClr val="black"/>
                </a:solidFill>
              </a:rPr>
              <a:t>:</a:t>
            </a:r>
          </a:p>
          <a:p>
            <a:pPr defTabSz="457200"/>
            <a:endParaRPr lang="en-US" sz="1100" b="1" u="sng" dirty="0">
              <a:solidFill>
                <a:prstClr val="black"/>
              </a:solidFill>
            </a:endParaRPr>
          </a:p>
          <a:p>
            <a:pPr defTabSz="457200"/>
            <a:r>
              <a:rPr lang="en-US" sz="1100" dirty="0" smtClean="0">
                <a:solidFill>
                  <a:prstClr val="black"/>
                </a:solidFill>
              </a:rPr>
              <a:t>There were no price changes in Q1 2018.</a:t>
            </a:r>
          </a:p>
          <a:p>
            <a:pPr defTabSz="457200"/>
            <a:endParaRPr lang="en-US" sz="1100" dirty="0">
              <a:solidFill>
                <a:prstClr val="black"/>
              </a:solidFill>
            </a:endParaRPr>
          </a:p>
          <a:p>
            <a:pPr defTabSz="457200"/>
            <a:r>
              <a:rPr lang="en-US" sz="1100" dirty="0" smtClean="0">
                <a:solidFill>
                  <a:prstClr val="black"/>
                </a:solidFill>
              </a:rPr>
              <a:t>The price changes reported on this slide display the price corrections that have been done after the Settlement Statement has posted for the Operating Day.  </a:t>
            </a:r>
            <a:endParaRPr lang="en-US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88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998" y="1242548"/>
            <a:ext cx="8485406" cy="35540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/>
              <a:t>8.2(2</a:t>
            </a:r>
            <a:r>
              <a:rPr lang="en-US" sz="2000" dirty="0" smtClean="0"/>
              <a:t>)(</a:t>
            </a:r>
            <a:r>
              <a:rPr lang="en-US" sz="2000" dirty="0"/>
              <a:t>c)(ii) Track number and types of disputes submitted</a:t>
            </a:r>
            <a:br>
              <a:rPr lang="en-US" sz="2000" dirty="0"/>
            </a:br>
            <a:r>
              <a:rPr lang="en-US" sz="2000" dirty="0"/>
              <a:t>8.2(2)(c)(iii) Compliance with timeliness of response to disputes 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763000" y="6561138"/>
            <a:ext cx="228600" cy="212725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21093" y="5486400"/>
            <a:ext cx="487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Submitted but not resolved disputes may be: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Not started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Open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Rejected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/>
              <a:t>Withdrawn</a:t>
            </a:r>
          </a:p>
        </p:txBody>
      </p:sp>
    </p:spTree>
    <p:extLst>
      <p:ext uri="{BB962C8B-B14F-4D97-AF65-F5344CB8AC3E}">
        <p14:creationId xmlns:p14="http://schemas.microsoft.com/office/powerpoint/2010/main" val="241432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3072" y="4246800"/>
            <a:ext cx="1791752" cy="215023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832" y="1066800"/>
            <a:ext cx="8780952" cy="24234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2000" dirty="0" smtClean="0"/>
              <a:t>8.2(2)(</a:t>
            </a:r>
            <a:r>
              <a:rPr lang="en-US" sz="2000" dirty="0"/>
              <a:t>c)(iv) Other Settlement metrics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763000" y="6561138"/>
            <a:ext cx="228600" cy="212725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3914695"/>
            <a:ext cx="3276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NOTE: </a:t>
            </a:r>
            <a:r>
              <a:rPr lang="en-US" sz="800" dirty="0" smtClean="0"/>
              <a:t>ERS </a:t>
            </a:r>
            <a:r>
              <a:rPr lang="en-US" sz="800" dirty="0"/>
              <a:t>Final settlement </a:t>
            </a:r>
            <a:r>
              <a:rPr lang="en-US" sz="800" dirty="0" smtClean="0"/>
              <a:t>OD data </a:t>
            </a:r>
            <a:r>
              <a:rPr lang="en-US" sz="800" dirty="0"/>
              <a:t>is not </a:t>
            </a:r>
            <a:r>
              <a:rPr lang="en-US" sz="800" dirty="0" smtClean="0"/>
              <a:t>represented </a:t>
            </a:r>
            <a:r>
              <a:rPr lang="en-US" sz="800" dirty="0"/>
              <a:t>in graph</a:t>
            </a:r>
            <a:r>
              <a:rPr lang="en-US" sz="800" dirty="0" smtClean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22472" y="3969801"/>
            <a:ext cx="29929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Average percent change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32925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47870</TotalTime>
  <Words>487</Words>
  <Application>Microsoft Office PowerPoint</Application>
  <PresentationFormat>On-screen Show (4:3)</PresentationFormat>
  <Paragraphs>122</Paragraphs>
  <Slides>18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Custom Design</vt:lpstr>
      <vt:lpstr>1_Custom Design</vt:lpstr>
      <vt:lpstr>2_Custom Design</vt:lpstr>
      <vt:lpstr>Commercial Operations Subcommittee (COPS)   Update to RMS 5/8/2018</vt:lpstr>
      <vt:lpstr>COPS Meeting 5/8/2018 </vt:lpstr>
      <vt:lpstr>COPS Meeting 5/8/2018</vt:lpstr>
      <vt:lpstr>COPS Meeting 5/8/2018</vt:lpstr>
      <vt:lpstr>PowerPoint Presentation</vt:lpstr>
      <vt:lpstr>PowerPoint Presentation</vt:lpstr>
      <vt:lpstr>8.2(2)(c)(i) Track number of price changes</vt:lpstr>
      <vt:lpstr>8.2(2)(c)(ii) Track number and types of disputes submitted 8.2(2)(c)(iii) Compliance with timeliness of response to disputes </vt:lpstr>
      <vt:lpstr>8.2(2)(c)(iv) Other Settlement metrics</vt:lpstr>
      <vt:lpstr>8.2(2)(c)(iv) Other Settlement metrics</vt:lpstr>
      <vt:lpstr>8.2(2)(c)(iv) Other Settlement metrics</vt:lpstr>
      <vt:lpstr>8.2(2)(c)(v) Availability of ESIID consumption data</vt:lpstr>
      <vt:lpstr>8.2(2)(c)(v) Availability of ESIID consumption data</vt:lpstr>
      <vt:lpstr>8.2(2)(c)(v) Availability of ESIID consumption data</vt:lpstr>
      <vt:lpstr>8.2(2)(c)(v) Availability of ESIID consumption data</vt:lpstr>
      <vt:lpstr>8.2(2)(c)(v) Availability of ESIID consumption data</vt:lpstr>
      <vt:lpstr>8.2(2)(c)(v) Availability of ESIID consumption data</vt:lpstr>
      <vt:lpstr>8.2(2)(g) Net Allocation to Load - Totals and $/MWh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Basaran, Harika</dc:creator>
  <cp:lastModifiedBy>Lookadoo, Heddie</cp:lastModifiedBy>
  <cp:revision>1941</cp:revision>
  <cp:lastPrinted>2016-10-21T15:37:14Z</cp:lastPrinted>
  <dcterms:created xsi:type="dcterms:W3CDTF">2005-04-21T14:28:35Z</dcterms:created>
  <dcterms:modified xsi:type="dcterms:W3CDTF">2018-05-07T14:19:25Z</dcterms:modified>
</cp:coreProperties>
</file>