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386" r:id="rId2"/>
    <p:sldMasterId id="2147485236" r:id="rId3"/>
  </p:sldMasterIdLst>
  <p:notesMasterIdLst>
    <p:notesMasterId r:id="rId22"/>
  </p:notesMasterIdLst>
  <p:handoutMasterIdLst>
    <p:handoutMasterId r:id="rId23"/>
  </p:handoutMasterIdLst>
  <p:sldIdLst>
    <p:sldId id="389" r:id="rId4"/>
    <p:sldId id="613" r:id="rId5"/>
    <p:sldId id="620" r:id="rId6"/>
    <p:sldId id="643" r:id="rId7"/>
    <p:sldId id="400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4" r:id="rId17"/>
    <p:sldId id="655" r:id="rId18"/>
    <p:sldId id="656" r:id="rId19"/>
    <p:sldId id="657" r:id="rId20"/>
    <p:sldId id="658" r:id="rId2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DDDDDD"/>
    <a:srgbClr val="40949A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>
        <p:scale>
          <a:sx n="110" d="100"/>
          <a:sy n="110" d="100"/>
        </p:scale>
        <p:origin x="-960" y="4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6BB71A-0003-4C21-878A-6E33609DDFD2}" type="datetimeFigureOut">
              <a:rPr lang="en-US"/>
              <a:pPr>
                <a:defRPr/>
              </a:pPr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7002B-42E5-4DC6-BFB2-46069658F9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810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E18E33-0EFD-4523-ADBC-772E3CCBF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872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0038F2-B7A9-44DE-9745-0D921F1A2F3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3E5CB-7F01-4B1B-B632-57F991DB859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134B73-C7A3-4AC9-B24E-98A35FA0823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76783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D252-8E72-4823-8FA0-189BCC9C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83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F27C-F784-434C-9FFD-C6F86F99C0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8614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D39B-94A5-466C-A2F5-232C80EFE6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402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4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831C1F-7D36-4A32-A29C-307547D5A0CC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87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B808-759E-4248-B10A-82109D682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17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4D05-E469-4E2F-AAA7-E1B2A0EF2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035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BBE2-B9D0-4F69-BDAE-95E413D817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976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A16B-3E29-4810-BDFA-6DBD814FB5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859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E-3D5B-40F0-877B-FA4695E971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385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0B6F-6A06-4CCF-A0FE-7B6B60499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1614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AA885-38C5-44C9-8470-2D8988C07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460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A207-E4FE-40C6-BD93-B56D4E6F4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3899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D40A47-3DD9-4C1E-BC60-5C5DFBAF1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1DF9C0A-5BB2-4EC4-80B6-B62649C667F0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16" r:id="rId2"/>
    <p:sldLayoutId id="2147485817" r:id="rId3"/>
    <p:sldLayoutId id="2147485818" r:id="rId4"/>
    <p:sldLayoutId id="2147485819" r:id="rId5"/>
    <p:sldLayoutId id="2147485820" r:id="rId6"/>
    <p:sldLayoutId id="2147485821" r:id="rId7"/>
    <p:sldLayoutId id="2147485822" r:id="rId8"/>
    <p:sldLayoutId id="2147485823" r:id="rId9"/>
    <p:sldLayoutId id="2147485824" r:id="rId10"/>
    <p:sldLayoutId id="2147485825" r:id="rId11"/>
    <p:sldLayoutId id="214748582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6ECE9855-A38A-4A5F-8F2F-06FFABD34A01}" type="datetime1">
              <a:rPr lang="en-US"/>
              <a:pPr>
                <a:defRPr/>
              </a:pPr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A5F010-3F29-44CA-9E29-651C5229D5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07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05800" cy="4114800"/>
          </a:xfrm>
        </p:spPr>
        <p:txBody>
          <a:bodyPr/>
          <a:lstStyle/>
          <a:p>
            <a:pPr algn="ctr"/>
            <a:r>
              <a:rPr lang="en-US" altLang="en-US" dirty="0" smtClean="0"/>
              <a:t>Commercial Operations Subcommittee </a:t>
            </a:r>
            <a:r>
              <a:rPr lang="en-US" altLang="en-US" dirty="0" smtClean="0">
                <a:solidFill>
                  <a:srgbClr val="C00000"/>
                </a:solidFill>
              </a:rPr>
              <a:t>(COPS)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Update to RMS</a:t>
            </a:r>
            <a:br>
              <a:rPr lang="en-US" altLang="en-US" dirty="0" smtClean="0"/>
            </a:br>
            <a:r>
              <a:rPr lang="en-US" altLang="en-US" dirty="0" smtClean="0"/>
              <a:t>5/8/2018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94" y="706790"/>
            <a:ext cx="3712137" cy="26910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44" y="3397816"/>
            <a:ext cx="3712136" cy="28505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26" y="3397816"/>
            <a:ext cx="3683797" cy="28505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2905" y="624357"/>
            <a:ext cx="3670838" cy="2773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704" y="744106"/>
            <a:ext cx="3651810" cy="280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210" y="3553630"/>
            <a:ext cx="3575304" cy="2710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924" y="3553630"/>
            <a:ext cx="3677477" cy="271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309" y="744106"/>
            <a:ext cx="3653094" cy="280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760419"/>
            <a:ext cx="7382256" cy="5365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2400"/>
            <a:ext cx="7312288" cy="5326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49" y="815182"/>
            <a:ext cx="7331503" cy="5337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381000" cy="2968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2" y="815182"/>
            <a:ext cx="7327390" cy="5321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457200" cy="2968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09" y="759012"/>
            <a:ext cx="7384802" cy="5365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381000" cy="2968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92" y="815183"/>
            <a:ext cx="7343616" cy="5353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381000" cy="2968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18" y="1204221"/>
            <a:ext cx="8681430" cy="3278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21" y="4899540"/>
            <a:ext cx="8672614" cy="1081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561138"/>
            <a:ext cx="685800" cy="2968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</p:spTree>
    <p:extLst>
      <p:ext uri="{BB962C8B-B14F-4D97-AF65-F5344CB8AC3E}">
        <p14:creationId xmlns:p14="http://schemas.microsoft.com/office/powerpoint/2010/main" val="32899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685800"/>
          </a:xfrm>
        </p:spPr>
        <p:txBody>
          <a:bodyPr/>
          <a:lstStyle/>
          <a:p>
            <a:pPr algn="ctr"/>
            <a:r>
              <a:rPr lang="en-US" altLang="en-US" sz="2400" b="1" dirty="0" smtClean="0">
                <a:solidFill>
                  <a:srgbClr val="C00000"/>
                </a:solidFill>
              </a:rPr>
              <a:t>COPS Meeting 5/8/2018</a:t>
            </a:r>
            <a:br>
              <a:rPr lang="en-US" altLang="en-US" sz="2400" b="1" dirty="0" smtClean="0">
                <a:solidFill>
                  <a:srgbClr val="C00000"/>
                </a:solidFill>
              </a:rPr>
            </a:br>
            <a:endParaRPr lang="en-US" alt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66700" y="685800"/>
            <a:ext cx="8686800" cy="5486400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 smtClean="0"/>
              <a:t>TAC Subcommittee Restructuring Discussion</a:t>
            </a:r>
          </a:p>
          <a:p>
            <a:pPr marL="914400" lvl="1" indent="-457200">
              <a:defRPr/>
            </a:pPr>
            <a:r>
              <a:rPr lang="en-US" altLang="en-US" dirty="0" smtClean="0"/>
              <a:t>Review of Approval Timeliness</a:t>
            </a:r>
          </a:p>
          <a:p>
            <a:pPr marL="914400" lvl="1" indent="-457200">
              <a:defRPr/>
            </a:pPr>
            <a:r>
              <a:rPr lang="en-US" altLang="en-US" dirty="0" smtClean="0"/>
              <a:t>Attendance Policy</a:t>
            </a:r>
          </a:p>
          <a:p>
            <a:pPr marL="1314450" lvl="2" indent="-457200">
              <a:defRPr/>
            </a:pPr>
            <a:r>
              <a:rPr lang="en-US" altLang="en-US" dirty="0" smtClean="0"/>
              <a:t>Three Strikes</a:t>
            </a:r>
          </a:p>
          <a:p>
            <a:pPr marL="1771650" lvl="3" indent="-457200">
              <a:defRPr/>
            </a:pPr>
            <a:r>
              <a:rPr lang="en-US" altLang="en-US" dirty="0" smtClean="0"/>
              <a:t>Consecutively</a:t>
            </a:r>
          </a:p>
          <a:p>
            <a:pPr marL="1771650" lvl="3" indent="-457200">
              <a:defRPr/>
            </a:pPr>
            <a:r>
              <a:rPr lang="en-US" altLang="en-US" dirty="0" smtClean="0"/>
              <a:t>Term</a:t>
            </a:r>
          </a:p>
          <a:p>
            <a:pPr marL="1314450" lvl="2" indent="-457200">
              <a:defRPr/>
            </a:pPr>
            <a:r>
              <a:rPr lang="en-US" altLang="en-US" dirty="0" smtClean="0"/>
              <a:t>Proxy/Alternate </a:t>
            </a:r>
          </a:p>
          <a:p>
            <a:pPr marL="1314450" lvl="2" indent="-457200">
              <a:defRPr/>
            </a:pPr>
            <a:r>
              <a:rPr lang="en-US" altLang="en-US" dirty="0" smtClean="0"/>
              <a:t>Segment Representative</a:t>
            </a:r>
          </a:p>
          <a:p>
            <a:pPr marL="1771650" lvl="3" indent="-457200">
              <a:defRPr/>
            </a:pPr>
            <a:r>
              <a:rPr lang="en-US" altLang="en-US" dirty="0" smtClean="0"/>
              <a:t>Notification</a:t>
            </a:r>
          </a:p>
          <a:p>
            <a:pPr marL="1771650" lvl="3" indent="-457200">
              <a:defRPr/>
            </a:pPr>
            <a:r>
              <a:rPr lang="en-US" altLang="en-US" dirty="0" smtClean="0"/>
              <a:t>? On Proxy/Representative being from </a:t>
            </a:r>
            <a:r>
              <a:rPr lang="en-US" altLang="en-US" dirty="0" smtClean="0"/>
              <a:t>Segment.</a:t>
            </a:r>
            <a:endParaRPr lang="en-US" altLang="en-US" dirty="0" smtClean="0"/>
          </a:p>
          <a:p>
            <a:pPr marL="457200" lvl="1" indent="0">
              <a:buNone/>
              <a:defRPr/>
            </a:pPr>
            <a:r>
              <a:rPr lang="en-US" altLang="en-US" dirty="0" smtClean="0"/>
              <a:t>.</a:t>
            </a:r>
          </a:p>
          <a:p>
            <a:pPr marL="457200" lvl="1" indent="0">
              <a:buFontTx/>
              <a:buNone/>
              <a:defRPr/>
            </a:pPr>
            <a:endParaRPr lang="en-US" altLang="en-US" sz="2200" dirty="0" smtClean="0"/>
          </a:p>
          <a:p>
            <a:pPr marL="57150" indent="0">
              <a:buFontTx/>
              <a:buNone/>
              <a:defRPr/>
            </a:pPr>
            <a:endParaRPr lang="en-US" altLang="en-US" sz="2200" dirty="0" smtClean="0"/>
          </a:p>
          <a:p>
            <a:pPr marL="457200" lvl="1" indent="0">
              <a:buFontTx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762000"/>
          </a:xfrm>
        </p:spPr>
        <p:txBody>
          <a:bodyPr/>
          <a:lstStyle/>
          <a:p>
            <a:pPr algn="ctr"/>
            <a:r>
              <a:rPr lang="en-US" altLang="en-US" sz="2400" b="1" dirty="0" smtClean="0">
                <a:solidFill>
                  <a:srgbClr val="C00000"/>
                </a:solidFill>
              </a:rPr>
              <a:t>COPS Meeting 5/8/2018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66700" y="685800"/>
            <a:ext cx="8686800" cy="5486400"/>
          </a:xfrm>
        </p:spPr>
        <p:txBody>
          <a:bodyPr/>
          <a:lstStyle/>
          <a:p>
            <a:pPr marL="514350" indent="-457200"/>
            <a:endParaRPr lang="en-US" altLang="en-US" sz="2800" dirty="0" smtClean="0"/>
          </a:p>
          <a:p>
            <a:pPr marL="514350" indent="-457200"/>
            <a:r>
              <a:rPr lang="en-US" altLang="en-US" sz="2800" dirty="0" smtClean="0"/>
              <a:t>IDR Meter Read Discussion</a:t>
            </a:r>
          </a:p>
          <a:p>
            <a:pPr marL="914400" lvl="1" indent="-457200"/>
            <a:r>
              <a:rPr lang="en-US" altLang="en-US" dirty="0" smtClean="0"/>
              <a:t>Discussion was moved to RMS </a:t>
            </a:r>
          </a:p>
          <a:p>
            <a:pPr marL="514350" indent="-457200"/>
            <a:r>
              <a:rPr lang="en-US" altLang="en-US" sz="2800" dirty="0" smtClean="0"/>
              <a:t>ERCOT Updates</a:t>
            </a:r>
          </a:p>
          <a:p>
            <a:pPr>
              <a:spcBef>
                <a:spcPts val="400"/>
              </a:spcBef>
              <a:defRPr/>
            </a:pPr>
            <a:r>
              <a:rPr lang="en-US" sz="1600" dirty="0">
                <a:solidFill>
                  <a:srgbClr val="000000"/>
                </a:solidFill>
              </a:rPr>
              <a:t>Service Availability – March 2018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Incidents &amp; Maintenance – March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03/09/18 – ERCOT's Market Participant Identity Management (MPIM) application was unavailable from 2:26 PM – 6:36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03/19/18 – The Supplemental IDR Interval Data Extract (COMS-457, Report ID 1041) posted with incomplete data, was removed from the Market Information System (MIS) Certified for 03/19/2018, and reposted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03/20/18 – 03/21/18 – ercot.com experienced delays in rendering some </a:t>
            </a:r>
            <a:r>
              <a:rPr lang="en-US" sz="1600" dirty="0" smtClean="0"/>
              <a:t>pages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762000"/>
          </a:xfrm>
        </p:spPr>
        <p:txBody>
          <a:bodyPr/>
          <a:lstStyle/>
          <a:p>
            <a:pPr algn="ctr"/>
            <a:r>
              <a:rPr lang="en-US" altLang="en-US" sz="2400" b="1" dirty="0" smtClean="0">
                <a:solidFill>
                  <a:srgbClr val="C00000"/>
                </a:solidFill>
              </a:rPr>
              <a:t>COPS Meeting 5/8/2018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486400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 smtClean="0"/>
              <a:t>Profiling Working Group</a:t>
            </a:r>
          </a:p>
          <a:p>
            <a:pPr marL="914400" lvl="1" indent="-457200">
              <a:defRPr/>
            </a:pPr>
            <a:r>
              <a:rPr lang="en-US" altLang="en-US" dirty="0" smtClean="0"/>
              <a:t>LPGRR064 –recommend approval as submitted</a:t>
            </a:r>
          </a:p>
          <a:p>
            <a:pPr marL="914400" lvl="1" indent="-457200">
              <a:defRPr/>
            </a:pPr>
            <a:r>
              <a:rPr lang="en-US" altLang="en-US" dirty="0" smtClean="0"/>
              <a:t>COPMGRR047 – Recommend approval as submitted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	</a:t>
            </a:r>
          </a:p>
          <a:p>
            <a:pPr marL="514350" indent="-457200">
              <a:defRPr/>
            </a:pPr>
            <a:r>
              <a:rPr lang="en-US" altLang="en-US" sz="2800" dirty="0" smtClean="0"/>
              <a:t>Q1 Settlement Stability Report</a:t>
            </a:r>
          </a:p>
          <a:p>
            <a:pPr marL="914400" lvl="1" indent="-457200">
              <a:defRPr/>
            </a:pPr>
            <a:r>
              <a:rPr lang="en-US" altLang="en-US" sz="2800" dirty="0" smtClean="0"/>
              <a:t>Appendix A	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C:\Documents and Settings\basaranh\Local Settings\Temporary Internet Files\Content.IE5\JIWL6VC7\MC9001560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41688"/>
            <a:ext cx="27432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2590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800" dirty="0" smtClean="0"/>
              <a:t>Questions?</a:t>
            </a:r>
          </a:p>
          <a:p>
            <a:pPr marL="0" indent="0" algn="ctr">
              <a:buFontTx/>
              <a:buNone/>
              <a:defRPr/>
            </a:pPr>
            <a:endParaRPr lang="en-US" altLang="en-US" sz="2800" dirty="0">
              <a:solidFill>
                <a:srgbClr val="C0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2800" dirty="0" smtClean="0">
                <a:solidFill>
                  <a:srgbClr val="C00000"/>
                </a:solidFill>
              </a:rPr>
              <a:t>The </a:t>
            </a:r>
            <a:r>
              <a:rPr lang="en-US" altLang="en-US" sz="2800" dirty="0">
                <a:solidFill>
                  <a:srgbClr val="C00000"/>
                </a:solidFill>
              </a:rPr>
              <a:t>next COPS meeting is scheduled for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3200" dirty="0" smtClean="0">
                <a:solidFill>
                  <a:srgbClr val="C00000"/>
                </a:solidFill>
              </a:rPr>
              <a:t>May 9th, 2018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3413125" y="2413000"/>
            <a:ext cx="5645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Settlement Stability</a:t>
            </a:r>
          </a:p>
          <a:p>
            <a:r>
              <a:rPr lang="en-US" altLang="en-US" sz="1600" b="1" dirty="0" smtClean="0"/>
              <a:t>2018 Q1 Update </a:t>
            </a:r>
            <a:r>
              <a:rPr lang="en-US" altLang="en-US" sz="1600" b="1" dirty="0"/>
              <a:t>to COPS</a:t>
            </a:r>
          </a:p>
          <a:p>
            <a:endParaRPr lang="en-US" altLang="en-US" dirty="0"/>
          </a:p>
          <a:p>
            <a:r>
              <a:rPr lang="en-US" altLang="en-US" dirty="0"/>
              <a:t>Austin Covington</a:t>
            </a:r>
          </a:p>
          <a:p>
            <a:r>
              <a:rPr lang="en-US" altLang="en-US" dirty="0"/>
              <a:t>ERCOT</a:t>
            </a:r>
          </a:p>
          <a:p>
            <a:endParaRPr lang="en-US" altLang="en-US" dirty="0"/>
          </a:p>
          <a:p>
            <a:r>
              <a:rPr lang="en-US" altLang="en-US" dirty="0" smtClean="0"/>
              <a:t>04/11/18</a:t>
            </a:r>
            <a:endParaRPr lang="en-US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685800"/>
            <a:ext cx="8077200" cy="1447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en-US" sz="2800" kern="0" dirty="0" smtClean="0"/>
              <a:t>Appendix A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800" kern="0" dirty="0" smtClean="0"/>
              <a:t>Settlement Stability Report Q1 2018</a:t>
            </a:r>
          </a:p>
          <a:p>
            <a:pPr>
              <a:defRPr/>
            </a:pPr>
            <a:endParaRPr lang="en-US" alt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5378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Q1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Q1 2018.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8" y="1242548"/>
            <a:ext cx="8485406" cy="35540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</p:spTree>
    <p:extLst>
      <p:ext uri="{BB962C8B-B14F-4D97-AF65-F5344CB8AC3E}">
        <p14:creationId xmlns:p14="http://schemas.microsoft.com/office/powerpoint/2010/main" val="24143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072" y="4246800"/>
            <a:ext cx="1791752" cy="2150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32" y="1066800"/>
            <a:ext cx="8780952" cy="242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292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47870</TotalTime>
  <Words>487</Words>
  <Application>Microsoft Office PowerPoint</Application>
  <PresentationFormat>On-screen Show (4:3)</PresentationFormat>
  <Paragraphs>122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Custom Design</vt:lpstr>
      <vt:lpstr>1_Custom Design</vt:lpstr>
      <vt:lpstr>2_Custom Design</vt:lpstr>
      <vt:lpstr>Commercial Operations Subcommittee (COPS)   Update to RMS 5/8/2018</vt:lpstr>
      <vt:lpstr>COPS Meeting 5/8/2018 </vt:lpstr>
      <vt:lpstr>COPS Meeting 5/8/2018</vt:lpstr>
      <vt:lpstr>COPS Meeting 5/8/2018</vt:lpstr>
      <vt:lpstr>PowerPoint Presentation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Basaran, Harika</dc:creator>
  <cp:lastModifiedBy>Lookadoo, Heddie</cp:lastModifiedBy>
  <cp:revision>1941</cp:revision>
  <cp:lastPrinted>2016-10-21T15:37:14Z</cp:lastPrinted>
  <dcterms:created xsi:type="dcterms:W3CDTF">2005-04-21T14:28:35Z</dcterms:created>
  <dcterms:modified xsi:type="dcterms:W3CDTF">2018-05-07T14:19:25Z</dcterms:modified>
</cp:coreProperties>
</file>