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687" r:id="rId2"/>
    <p:sldMasterId id="2147483693" r:id="rId3"/>
    <p:sldMasterId id="2147483710" r:id="rId4"/>
  </p:sldMasterIdLst>
  <p:notesMasterIdLst>
    <p:notesMasterId r:id="rId64"/>
  </p:notesMasterIdLst>
  <p:handoutMasterIdLst>
    <p:handoutMasterId r:id="rId65"/>
  </p:handoutMasterIdLst>
  <p:sldIdLst>
    <p:sldId id="306" r:id="rId5"/>
    <p:sldId id="307" r:id="rId6"/>
    <p:sldId id="361" r:id="rId7"/>
    <p:sldId id="360" r:id="rId8"/>
    <p:sldId id="309" r:id="rId9"/>
    <p:sldId id="310" r:id="rId10"/>
    <p:sldId id="414"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3" r:id="rId53"/>
    <p:sldId id="362" r:id="rId54"/>
    <p:sldId id="363" r:id="rId55"/>
    <p:sldId id="364" r:id="rId56"/>
    <p:sldId id="365" r:id="rId57"/>
    <p:sldId id="366" r:id="rId58"/>
    <p:sldId id="367" r:id="rId59"/>
    <p:sldId id="368" r:id="rId60"/>
    <p:sldId id="369" r:id="rId61"/>
    <p:sldId id="370" r:id="rId62"/>
    <p:sldId id="359" r:id="rId63"/>
  </p:sldIdLst>
  <p:sldSz cx="13004800" cy="97536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6" autoAdjust="0"/>
  </p:normalViewPr>
  <p:slideViewPr>
    <p:cSldViewPr>
      <p:cViewPr>
        <p:scale>
          <a:sx n="57" d="100"/>
          <a:sy n="57" d="100"/>
        </p:scale>
        <p:origin x="-1011" y="-13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4302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231" cy="464518"/>
          </a:xfrm>
          <a:prstGeom prst="rect">
            <a:avLst/>
          </a:prstGeom>
        </p:spPr>
        <p:txBody>
          <a:bodyPr vert="horz" lIns="64996" tIns="32498" rIns="64996" bIns="32498" rtlCol="0"/>
          <a:lstStyle>
            <a:lvl1pPr algn="l">
              <a:defRPr sz="900"/>
            </a:lvl1pPr>
          </a:lstStyle>
          <a:p>
            <a:endParaRPr lang="en-US"/>
          </a:p>
        </p:txBody>
      </p:sp>
      <p:sp>
        <p:nvSpPr>
          <p:cNvPr id="3" name="Date Placeholder 2"/>
          <p:cNvSpPr>
            <a:spLocks noGrp="1"/>
          </p:cNvSpPr>
          <p:nvPr>
            <p:ph type="dt" sz="quarter" idx="1"/>
          </p:nvPr>
        </p:nvSpPr>
        <p:spPr>
          <a:xfrm>
            <a:off x="3897902" y="1"/>
            <a:ext cx="2982231" cy="464518"/>
          </a:xfrm>
          <a:prstGeom prst="rect">
            <a:avLst/>
          </a:prstGeom>
        </p:spPr>
        <p:txBody>
          <a:bodyPr vert="horz" lIns="64996" tIns="32498" rIns="64996" bIns="32498" rtlCol="0"/>
          <a:lstStyle>
            <a:lvl1pPr algn="r">
              <a:defRPr sz="900"/>
            </a:lvl1pPr>
          </a:lstStyle>
          <a:p>
            <a:fld id="{08128DD4-03E6-4D4F-8767-FD432A34C3E3}" type="datetimeFigureOut">
              <a:rPr lang="en-US" smtClean="0"/>
              <a:t>5/3/2018</a:t>
            </a:fld>
            <a:endParaRPr lang="en-US"/>
          </a:p>
        </p:txBody>
      </p:sp>
      <p:sp>
        <p:nvSpPr>
          <p:cNvPr id="4" name="Footer Placeholder 3"/>
          <p:cNvSpPr>
            <a:spLocks noGrp="1"/>
          </p:cNvSpPr>
          <p:nvPr>
            <p:ph type="ftr" sz="quarter" idx="2"/>
          </p:nvPr>
        </p:nvSpPr>
        <p:spPr>
          <a:xfrm>
            <a:off x="0" y="8830371"/>
            <a:ext cx="2982231" cy="464518"/>
          </a:xfrm>
          <a:prstGeom prst="rect">
            <a:avLst/>
          </a:prstGeom>
        </p:spPr>
        <p:txBody>
          <a:bodyPr vert="horz" lIns="64996" tIns="32498" rIns="64996" bIns="32498" rtlCol="0" anchor="b"/>
          <a:lstStyle>
            <a:lvl1pPr algn="l">
              <a:defRPr sz="900"/>
            </a:lvl1pPr>
          </a:lstStyle>
          <a:p>
            <a:endParaRPr lang="en-US"/>
          </a:p>
        </p:txBody>
      </p:sp>
      <p:sp>
        <p:nvSpPr>
          <p:cNvPr id="5" name="Slide Number Placeholder 4"/>
          <p:cNvSpPr>
            <a:spLocks noGrp="1"/>
          </p:cNvSpPr>
          <p:nvPr>
            <p:ph type="sldNum" sz="quarter" idx="3"/>
          </p:nvPr>
        </p:nvSpPr>
        <p:spPr>
          <a:xfrm>
            <a:off x="3897902" y="8830371"/>
            <a:ext cx="2982231" cy="464518"/>
          </a:xfrm>
          <a:prstGeom prst="rect">
            <a:avLst/>
          </a:prstGeom>
        </p:spPr>
        <p:txBody>
          <a:bodyPr vert="horz" lIns="64996" tIns="32498" rIns="64996" bIns="32498" rtlCol="0" anchor="b"/>
          <a:lstStyle>
            <a:lvl1pPr algn="r">
              <a:defRPr sz="900"/>
            </a:lvl1pPr>
          </a:lstStyle>
          <a:p>
            <a:fld id="{C6B48787-4F9E-4649-B867-05AC9CF7B4FC}" type="slidenum">
              <a:rPr lang="en-US" smtClean="0"/>
              <a:t>‹#›</a:t>
            </a:fld>
            <a:endParaRPr lang="en-US"/>
          </a:p>
        </p:txBody>
      </p:sp>
    </p:spTree>
    <p:extLst>
      <p:ext uri="{BB962C8B-B14F-4D97-AF65-F5344CB8AC3E}">
        <p14:creationId xmlns:p14="http://schemas.microsoft.com/office/powerpoint/2010/main" val="130549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55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363538"/>
            <a:ext cx="4429126" cy="3322637"/>
          </a:xfrm>
          <a:prstGeom prst="rect">
            <a:avLst/>
          </a:prstGeom>
        </p:spPr>
      </p:sp>
      <p:sp>
        <p:nvSpPr>
          <p:cNvPr id="3" name="Notes Placeholder 2"/>
          <p:cNvSpPr>
            <a:spLocks noGrp="1"/>
          </p:cNvSpPr>
          <p:nvPr>
            <p:ph type="body" idx="1"/>
          </p:nvPr>
        </p:nvSpPr>
        <p:spPr>
          <a:xfrm>
            <a:off x="514221" y="3921921"/>
            <a:ext cx="2677311" cy="4720828"/>
          </a:xfrm>
          <a:prstGeom prst="rect">
            <a:avLst/>
          </a:prstGeom>
        </p:spPr>
        <p:txBody>
          <a:bodyPr lIns="64996" tIns="32498" rIns="64996" bIns="32498"/>
          <a:lstStyle/>
          <a:p>
            <a:endParaRPr lang="en-US" dirty="0"/>
          </a:p>
        </p:txBody>
      </p:sp>
      <p:sp>
        <p:nvSpPr>
          <p:cNvPr id="4" name="Slide Number Placeholder 3"/>
          <p:cNvSpPr>
            <a:spLocks noGrp="1"/>
          </p:cNvSpPr>
          <p:nvPr>
            <p:ph type="sldNum" sz="quarter" idx="10"/>
          </p:nvPr>
        </p:nvSpPr>
        <p:spPr>
          <a:xfrm>
            <a:off x="2062778" y="8416062"/>
            <a:ext cx="1578062" cy="443032"/>
          </a:xfrm>
          <a:prstGeom prst="rect">
            <a:avLst/>
          </a:prstGeom>
        </p:spPr>
        <p:txBody>
          <a:bodyPr lIns="65773" tIns="32887" rIns="65773" bIns="32887"/>
          <a:lstStyle/>
          <a:p>
            <a:pPr fontAlgn="base">
              <a:spcBef>
                <a:spcPct val="0"/>
              </a:spcBef>
              <a:spcAft>
                <a:spcPct val="0"/>
              </a:spcAft>
              <a:defRPr/>
            </a:pPr>
            <a:fld id="{D6026B84-12F3-694B-9E55-968C01CE82AC}" type="slidenum">
              <a:rPr lang="en-US" smtClean="0">
                <a:solidFill>
                  <a:srgbClr val="000000"/>
                </a:solidFill>
                <a:latin typeface="Arial" charset="0"/>
              </a:rPr>
              <a:pPr fontAlgn="base">
                <a:spcBef>
                  <a:spcPct val="0"/>
                </a:spcBef>
                <a:spcAft>
                  <a:spcPct val="0"/>
                </a:spcAft>
                <a:defRPr/>
              </a:pPr>
              <a:t>1</a:t>
            </a:fld>
            <a:endParaRPr lang="en-US">
              <a:solidFill>
                <a:srgbClr val="000000"/>
              </a:solidFill>
              <a:latin typeface="Arial" charset="0"/>
            </a:endParaRPr>
          </a:p>
        </p:txBody>
      </p:sp>
    </p:spTree>
    <p:extLst>
      <p:ext uri="{BB962C8B-B14F-4D97-AF65-F5344CB8AC3E}">
        <p14:creationId xmlns:p14="http://schemas.microsoft.com/office/powerpoint/2010/main" val="298134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363538"/>
            <a:ext cx="4429126" cy="3322637"/>
          </a:xfrm>
          <a:prstGeom prst="rect">
            <a:avLst/>
          </a:prstGeom>
        </p:spPr>
      </p:sp>
      <p:sp>
        <p:nvSpPr>
          <p:cNvPr id="3" name="Notes Placeholder 2"/>
          <p:cNvSpPr>
            <a:spLocks noGrp="1"/>
          </p:cNvSpPr>
          <p:nvPr>
            <p:ph type="body" idx="1"/>
          </p:nvPr>
        </p:nvSpPr>
        <p:spPr>
          <a:xfrm>
            <a:off x="514221" y="3921921"/>
            <a:ext cx="2677311" cy="4720828"/>
          </a:xfrm>
          <a:prstGeom prst="rect">
            <a:avLst/>
          </a:prstGeom>
        </p:spPr>
        <p:txBody>
          <a:bodyPr lIns="64996" tIns="32498" rIns="64996" bIns="32498"/>
          <a:lstStyle/>
          <a:p>
            <a:endParaRPr lang="en-US" dirty="0"/>
          </a:p>
        </p:txBody>
      </p:sp>
    </p:spTree>
    <p:extLst>
      <p:ext uri="{BB962C8B-B14F-4D97-AF65-F5344CB8AC3E}">
        <p14:creationId xmlns:p14="http://schemas.microsoft.com/office/powerpoint/2010/main" val="209818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363538"/>
            <a:ext cx="4429126" cy="3322637"/>
          </a:xfrm>
          <a:prstGeom prst="rect">
            <a:avLst/>
          </a:prstGeom>
        </p:spPr>
      </p:sp>
      <p:sp>
        <p:nvSpPr>
          <p:cNvPr id="3" name="Notes Placeholder 2"/>
          <p:cNvSpPr>
            <a:spLocks noGrp="1"/>
          </p:cNvSpPr>
          <p:nvPr>
            <p:ph type="body" idx="1"/>
          </p:nvPr>
        </p:nvSpPr>
        <p:spPr>
          <a:xfrm>
            <a:off x="514221" y="3921921"/>
            <a:ext cx="2677311" cy="4720828"/>
          </a:xfrm>
          <a:prstGeom prst="rect">
            <a:avLst/>
          </a:prstGeom>
        </p:spPr>
        <p:txBody>
          <a:bodyPr lIns="64996" tIns="32498" rIns="64996" bIns="32498"/>
          <a:lstStyle/>
          <a:p>
            <a:endParaRPr lang="en-US" dirty="0"/>
          </a:p>
        </p:txBody>
      </p:sp>
    </p:spTree>
    <p:extLst>
      <p:ext uri="{BB962C8B-B14F-4D97-AF65-F5344CB8AC3E}">
        <p14:creationId xmlns:p14="http://schemas.microsoft.com/office/powerpoint/2010/main" val="31481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a:prstGeom prst="rect">
            <a:avLst/>
          </a:prstGeom>
        </p:spPr>
      </p:sp>
      <p:sp>
        <p:nvSpPr>
          <p:cNvPr id="3" name="Notes Placeholder 2"/>
          <p:cNvSpPr>
            <a:spLocks noGrp="1"/>
          </p:cNvSpPr>
          <p:nvPr>
            <p:ph type="body" idx="1"/>
          </p:nvPr>
        </p:nvSpPr>
        <p:spPr>
          <a:xfrm>
            <a:off x="688975" y="4416425"/>
            <a:ext cx="5505450" cy="4183063"/>
          </a:xfrm>
          <a:prstGeom prst="rect">
            <a:avLst/>
          </a:prstGeom>
        </p:spPr>
        <p:txBody>
          <a:bodyPr/>
          <a:lstStyle/>
          <a:p>
            <a:r>
              <a:rPr lang="en-US" dirty="0" smtClean="0"/>
              <a:t>NEW SLIDE</a:t>
            </a:r>
            <a:endParaRPr lang="en-US" dirty="0"/>
          </a:p>
        </p:txBody>
      </p:sp>
    </p:spTree>
    <p:extLst>
      <p:ext uri="{BB962C8B-B14F-4D97-AF65-F5344CB8AC3E}">
        <p14:creationId xmlns:p14="http://schemas.microsoft.com/office/powerpoint/2010/main" val="72459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8938" y="363538"/>
            <a:ext cx="4429126" cy="3322637"/>
          </a:xfrm>
          <a:prstGeom prst="rect">
            <a:avLst/>
          </a:prstGeom>
          <a:ln/>
        </p:spPr>
      </p:sp>
      <p:sp>
        <p:nvSpPr>
          <p:cNvPr id="38915" name="Rectangle 3"/>
          <p:cNvSpPr>
            <a:spLocks noGrp="1" noChangeArrowheads="1"/>
          </p:cNvSpPr>
          <p:nvPr>
            <p:ph type="body" idx="1"/>
          </p:nvPr>
        </p:nvSpPr>
        <p:spPr>
          <a:xfrm>
            <a:off x="514221" y="3921921"/>
            <a:ext cx="2677311" cy="4720828"/>
          </a:xfrm>
          <a:prstGeom prst="rect">
            <a:avLst/>
          </a:prstGeom>
          <a:noFill/>
          <a:ln/>
        </p:spPr>
        <p:txBody>
          <a:bodyPr lIns="64996" tIns="32498" rIns="64996" bIns="32498"/>
          <a:lstStyle/>
          <a:p>
            <a:endParaRPr lang="en-US" smtClean="0"/>
          </a:p>
        </p:txBody>
      </p:sp>
    </p:spTree>
    <p:extLst>
      <p:ext uri="{BB962C8B-B14F-4D97-AF65-F5344CB8AC3E}">
        <p14:creationId xmlns:p14="http://schemas.microsoft.com/office/powerpoint/2010/main" val="183358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8975" y="4416425"/>
            <a:ext cx="5505450" cy="4183063"/>
          </a:xfrm>
          <a:prstGeom prst="rect">
            <a:avLst/>
          </a:prstGeom>
        </p:spPr>
        <p:txBody>
          <a:bodyPr lIns="64996" tIns="32498" rIns="64996" bIns="32498">
            <a:normAutofit fontScale="25000" lnSpcReduction="20000"/>
          </a:bodyPr>
          <a:lstStyle/>
          <a:p>
            <a:endParaRPr/>
          </a:p>
        </p:txBody>
      </p:sp>
    </p:spTree>
    <p:extLst>
      <p:ext uri="{BB962C8B-B14F-4D97-AF65-F5344CB8AC3E}">
        <p14:creationId xmlns:p14="http://schemas.microsoft.com/office/powerpoint/2010/main" val="265006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1089025"/>
            <a:ext cx="3921125" cy="2941638"/>
          </a:xfrm>
          <a:prstGeom prst="rect">
            <a:avLst/>
          </a:prstGeom>
        </p:spPr>
      </p:sp>
      <p:sp>
        <p:nvSpPr>
          <p:cNvPr id="3" name="Notes Placeholder 2"/>
          <p:cNvSpPr>
            <a:spLocks noGrp="1"/>
          </p:cNvSpPr>
          <p:nvPr>
            <p:ph type="body" idx="1"/>
          </p:nvPr>
        </p:nvSpPr>
        <p:spPr>
          <a:xfrm>
            <a:off x="362908" y="4194274"/>
            <a:ext cx="2903265" cy="3431679"/>
          </a:xfrm>
          <a:prstGeom prst="rect">
            <a:avLst/>
          </a:prstGeom>
        </p:spPr>
        <p:txBody>
          <a:bodyPr lIns="64996" tIns="32498" rIns="64996" bIns="32498"/>
          <a:lstStyle/>
          <a:p>
            <a:endParaRPr lang="en-US"/>
          </a:p>
        </p:txBody>
      </p:sp>
      <p:sp>
        <p:nvSpPr>
          <p:cNvPr id="4" name="Slide Number Placeholder 3"/>
          <p:cNvSpPr>
            <a:spLocks noGrp="1"/>
          </p:cNvSpPr>
          <p:nvPr>
            <p:ph type="sldNum" sz="quarter" idx="10"/>
          </p:nvPr>
        </p:nvSpPr>
        <p:spPr>
          <a:xfrm>
            <a:off x="2055640" y="8278095"/>
            <a:ext cx="1572602" cy="437281"/>
          </a:xfrm>
          <a:prstGeom prst="rect">
            <a:avLst/>
          </a:prstGeom>
        </p:spPr>
        <p:txBody>
          <a:bodyPr lIns="64996" tIns="32498" rIns="64996" bIns="32498"/>
          <a:lstStyle/>
          <a:p>
            <a:fld id="{F50C3FC0-43FB-4256-B01B-65C3BEEB2BEB}"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26829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CoverGraphic.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010" y="0"/>
            <a:ext cx="13030810" cy="9773107"/>
          </a:xfrm>
          <a:prstGeom prst="rect">
            <a:avLst/>
          </a:prstGeom>
        </p:spPr>
      </p:pic>
      <p:sp>
        <p:nvSpPr>
          <p:cNvPr id="12" name="Title 11"/>
          <p:cNvSpPr>
            <a:spLocks noGrp="1"/>
          </p:cNvSpPr>
          <p:nvPr>
            <p:ph type="title" hasCustomPrompt="1"/>
          </p:nvPr>
        </p:nvSpPr>
        <p:spPr>
          <a:xfrm>
            <a:off x="689061" y="2232169"/>
            <a:ext cx="11704320" cy="3959669"/>
          </a:xfrm>
          <a:prstGeom prst="rect">
            <a:avLst/>
          </a:prstGeom>
        </p:spPr>
        <p:txBody>
          <a:bodyPr/>
          <a:lstStyle>
            <a:lvl1pPr algn="ctr">
              <a:defRPr sz="7680" b="1">
                <a:solidFill>
                  <a:schemeClr val="bg1"/>
                </a:solidFill>
                <a:latin typeface="Arial" pitchFamily="34" charset="0"/>
                <a:cs typeface="Arial" pitchFamily="34" charset="0"/>
              </a:defRPr>
            </a:lvl1pPr>
          </a:lstStyle>
          <a:p>
            <a:r>
              <a:rPr lang="en-US" dirty="0" smtClean="0"/>
              <a:t>Title</a:t>
            </a:r>
            <a:endParaRPr lang="en-US" dirty="0"/>
          </a:p>
        </p:txBody>
      </p:sp>
      <p:sp>
        <p:nvSpPr>
          <p:cNvPr id="16" name="Subtitle 2"/>
          <p:cNvSpPr>
            <a:spLocks noGrp="1"/>
          </p:cNvSpPr>
          <p:nvPr>
            <p:ph type="subTitle" idx="1"/>
          </p:nvPr>
        </p:nvSpPr>
        <p:spPr>
          <a:xfrm>
            <a:off x="1950720" y="6599449"/>
            <a:ext cx="9103360" cy="2212759"/>
          </a:xfrm>
        </p:spPr>
        <p:txBody>
          <a:bodyPr anchor="ctr">
            <a:normAutofit/>
          </a:bodyPr>
          <a:lstStyle>
            <a:lvl1pPr marL="0" indent="0" algn="ctr">
              <a:buNone/>
              <a:defRPr kumimoji="0" lang="en-US" sz="3982" b="1" i="0" u="none" strike="noStrike" kern="1200" cap="none" spc="0" normalizeH="0" baseline="0" dirty="0">
                <a:ln>
                  <a:noFill/>
                </a:ln>
                <a:solidFill>
                  <a:srgbClr val="6BC8A1"/>
                </a:solidFill>
                <a:effectLst/>
                <a:uLnTx/>
                <a:uFillTx/>
                <a:latin typeface="Arial" pitchFamily="34" charset="0"/>
                <a:ea typeface="+mn-ea"/>
                <a:cs typeface="Arial" pitchFamily="34" charset="0"/>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marL="0" marR="0" lvl="0" indent="0" algn="ctr" defTabSz="650230" rtl="0" eaLnBrk="1" fontAlgn="auto" latinLnBrk="0" hangingPunct="1">
              <a:lnSpc>
                <a:spcPts val="3356"/>
              </a:lnSpc>
              <a:spcBef>
                <a:spcPct val="20000"/>
              </a:spcBef>
              <a:spcAft>
                <a:spcPts val="0"/>
              </a:spcAft>
              <a:buClrTx/>
              <a:buSzTx/>
              <a:buFont typeface="Arial"/>
              <a:buNone/>
              <a:tabLst/>
              <a:defRPr/>
            </a:pPr>
            <a:r>
              <a:rPr lang="en-US" dirty="0" smtClean="0"/>
              <a:t>Click to edit Master subtitle style</a:t>
            </a:r>
            <a:endParaRPr lang="en-US" dirty="0"/>
          </a:p>
        </p:txBody>
      </p:sp>
    </p:spTree>
    <p:extLst>
      <p:ext uri="{BB962C8B-B14F-4D97-AF65-F5344CB8AC3E}">
        <p14:creationId xmlns:p14="http://schemas.microsoft.com/office/powerpoint/2010/main" val="201767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6509" y="887623"/>
            <a:ext cx="9371305" cy="182171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62546" y="3034453"/>
            <a:ext cx="9375268" cy="53726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160455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62546" y="2950488"/>
            <a:ext cx="9375268" cy="2088960"/>
          </a:xfrm>
        </p:spPr>
        <p:txBody>
          <a:bodyPr anchor="b"/>
          <a:lstStyle>
            <a:lvl1pPr algn="l">
              <a:defRPr sz="568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762546" y="5093547"/>
            <a:ext cx="9375268" cy="1223680"/>
          </a:xfrm>
        </p:spPr>
        <p:txBody>
          <a:bodyPr anchor="t"/>
          <a:lstStyle>
            <a:lvl1pPr marL="0" indent="0" algn="l">
              <a:buNone/>
              <a:defRPr sz="2844">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83" y="4503506"/>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27080" y="4613889"/>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85148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2548" y="3038871"/>
            <a:ext cx="4547600" cy="53580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90837" y="3038871"/>
            <a:ext cx="4546977" cy="53580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727080" y="1120403"/>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233737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221834" y="3166757"/>
            <a:ext cx="4088314"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2762546" y="3986330"/>
            <a:ext cx="4547601" cy="4417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044309" y="3162166"/>
            <a:ext cx="4086384"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7585728" y="3981739"/>
            <a:ext cx="4544967" cy="4417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727080" y="1120403"/>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158700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66506" y="887623"/>
            <a:ext cx="9371307" cy="182171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418139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6404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62546" y="634436"/>
            <a:ext cx="3739853" cy="1388533"/>
          </a:xfrm>
        </p:spPr>
        <p:txBody>
          <a:bodyPr anchor="b"/>
          <a:lstStyle>
            <a:lvl1pPr algn="l">
              <a:defRPr sz="2844" b="0"/>
            </a:lvl1pPr>
          </a:lstStyle>
          <a:p>
            <a:r>
              <a:rPr lang="en-US" smtClean="0"/>
              <a:t>Click to edit Master title style</a:t>
            </a:r>
            <a:endParaRPr lang="en-US" dirty="0"/>
          </a:p>
        </p:txBody>
      </p:sp>
      <p:sp>
        <p:nvSpPr>
          <p:cNvPr id="3" name="Content Placeholder 2"/>
          <p:cNvSpPr>
            <a:spLocks noGrp="1"/>
          </p:cNvSpPr>
          <p:nvPr>
            <p:ph idx="1"/>
          </p:nvPr>
        </p:nvSpPr>
        <p:spPr>
          <a:xfrm>
            <a:off x="6746302" y="634438"/>
            <a:ext cx="5391511" cy="770128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62546" y="2273583"/>
            <a:ext cx="3739853" cy="6062131"/>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721339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62546" y="6827520"/>
            <a:ext cx="9375268" cy="806027"/>
          </a:xfrm>
        </p:spPr>
        <p:txBody>
          <a:bodyPr anchor="b">
            <a:normAutofit/>
          </a:bodyPr>
          <a:lstStyle>
            <a:lvl1pPr algn="l">
              <a:defRPr sz="3413"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762546" y="903061"/>
            <a:ext cx="9375268" cy="5482624"/>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4" name="Text Placeholder 3"/>
          <p:cNvSpPr>
            <a:spLocks noGrp="1"/>
          </p:cNvSpPr>
          <p:nvPr>
            <p:ph type="body" sz="half" idx="2"/>
          </p:nvPr>
        </p:nvSpPr>
        <p:spPr>
          <a:xfrm>
            <a:off x="2762546" y="7633547"/>
            <a:ext cx="9375268" cy="702168"/>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6984050"/>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27080" y="7087059"/>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331079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762546" y="866986"/>
            <a:ext cx="9375268" cy="4433124"/>
          </a:xfrm>
        </p:spPr>
        <p:txBody>
          <a:bodyPr anchor="ctr">
            <a:normAutofit/>
          </a:bodyPr>
          <a:lstStyle>
            <a:lvl1pPr algn="l">
              <a:defRPr sz="682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762546" y="6192421"/>
            <a:ext cx="9375268" cy="2212784"/>
          </a:xfrm>
        </p:spPr>
        <p:txBody>
          <a:bodyPr anchor="ctr">
            <a:normAutofit/>
          </a:bodyPr>
          <a:lstStyle>
            <a:lvl1pPr marL="0" indent="0" algn="l">
              <a:buNone/>
              <a:defRPr sz="2560">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4503506"/>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27080" y="4613889"/>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3782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11998" y="866987"/>
            <a:ext cx="8689190" cy="4118187"/>
          </a:xfrm>
        </p:spPr>
        <p:txBody>
          <a:bodyPr anchor="ctr">
            <a:normAutofit/>
          </a:bodyPr>
          <a:lstStyle>
            <a:lvl1pPr algn="l">
              <a:defRPr sz="6827"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436049" y="4985173"/>
            <a:ext cx="8041085"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762546" y="6192421"/>
            <a:ext cx="9375268" cy="2212784"/>
          </a:xfrm>
        </p:spPr>
        <p:txBody>
          <a:bodyPr anchor="ctr">
            <a:normAutofit/>
          </a:bodyPr>
          <a:lstStyle>
            <a:lvl1pPr marL="0" indent="0" algn="l">
              <a:buNone/>
              <a:defRPr sz="2560">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83" y="4503506"/>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727080" y="4613889"/>
            <a:ext cx="831969" cy="519289"/>
          </a:xfrm>
        </p:spPr>
        <p:txBody>
          <a:bodyPr/>
          <a:lstStyle/>
          <a:p>
            <a:fld id="{C4D9C544-6E7E-467D-9EB4-E09565C56695}" type="slidenum">
              <a:rPr lang="en-US" smtClean="0"/>
              <a:pPr/>
              <a:t>‹#›</a:t>
            </a:fld>
            <a:endParaRPr lang="en-US"/>
          </a:p>
        </p:txBody>
      </p:sp>
      <p:sp>
        <p:nvSpPr>
          <p:cNvPr id="14" name="TextBox 13"/>
          <p:cNvSpPr txBox="1"/>
          <p:nvPr/>
        </p:nvSpPr>
        <p:spPr>
          <a:xfrm>
            <a:off x="2571828" y="921607"/>
            <a:ext cx="650409" cy="831681"/>
          </a:xfrm>
          <a:prstGeom prst="rect">
            <a:avLst/>
          </a:prstGeom>
        </p:spPr>
        <p:txBody>
          <a:bodyPr vert="horz" lIns="130048" tIns="65024" rIns="130048" bIns="65024" rtlCol="0" anchor="ctr">
            <a:noAutofit/>
          </a:bodyPr>
          <a:lstStyle/>
          <a:p>
            <a:r>
              <a:rPr lang="en-US" sz="11378" dirty="0">
                <a:ln w="3175" cmpd="sng">
                  <a:noFill/>
                </a:ln>
                <a:solidFill>
                  <a:srgbClr val="A53010"/>
                </a:solidFill>
                <a:latin typeface="Arial"/>
              </a:rPr>
              <a:t>“</a:t>
            </a:r>
          </a:p>
        </p:txBody>
      </p:sp>
      <p:sp>
        <p:nvSpPr>
          <p:cNvPr id="15" name="TextBox 14"/>
          <p:cNvSpPr txBox="1"/>
          <p:nvPr/>
        </p:nvSpPr>
        <p:spPr>
          <a:xfrm>
            <a:off x="11618892" y="4131991"/>
            <a:ext cx="650409" cy="831681"/>
          </a:xfrm>
          <a:prstGeom prst="rect">
            <a:avLst/>
          </a:prstGeom>
        </p:spPr>
        <p:txBody>
          <a:bodyPr vert="horz" lIns="130048" tIns="65024" rIns="130048" bIns="65024" rtlCol="0" anchor="ctr">
            <a:noAutofit/>
          </a:bodyPr>
          <a:lstStyle/>
          <a:p>
            <a:r>
              <a:rPr lang="en-US" sz="11378" dirty="0">
                <a:ln w="3175" cmpd="sng">
                  <a:noFill/>
                </a:ln>
                <a:solidFill>
                  <a:srgbClr val="A53010"/>
                </a:solidFill>
                <a:latin typeface="Arial"/>
              </a:rPr>
              <a:t>”</a:t>
            </a:r>
          </a:p>
        </p:txBody>
      </p:sp>
    </p:spTree>
    <p:extLst>
      <p:ext uri="{BB962C8B-B14F-4D97-AF65-F5344CB8AC3E}">
        <p14:creationId xmlns:p14="http://schemas.microsoft.com/office/powerpoint/2010/main" val="339193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982"/>
              </a:lnSpc>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3523" y="1489281"/>
            <a:ext cx="12231872" cy="76086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11520111" y="9317931"/>
            <a:ext cx="1067375" cy="322438"/>
          </a:xfrm>
          <a:prstGeom prst="rect">
            <a:avLst/>
          </a:prstGeom>
        </p:spPr>
        <p:txBody>
          <a:bodyPr/>
          <a:lstStyle>
            <a:lvl1pPr algn="r">
              <a:defRPr sz="1991">
                <a:solidFill>
                  <a:schemeClr val="bg1"/>
                </a:solidFill>
                <a:latin typeface="+mn-lt"/>
              </a:defRPr>
            </a:lvl1pPr>
          </a:lstStyle>
          <a:p>
            <a:fld id="{F039628F-32BE-4F62-875E-B6B5EFCF1AA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4062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762546" y="3467949"/>
            <a:ext cx="9375268" cy="3875335"/>
          </a:xfrm>
        </p:spPr>
        <p:txBody>
          <a:bodyPr anchor="b">
            <a:normAutofit/>
          </a:bodyPr>
          <a:lstStyle>
            <a:lvl1pPr algn="l">
              <a:defRPr sz="6827"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762546" y="7369386"/>
            <a:ext cx="9375268" cy="103768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83" y="6984050"/>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27080" y="7087059"/>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227065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3111998" y="866987"/>
            <a:ext cx="8689190" cy="4118187"/>
          </a:xfrm>
        </p:spPr>
        <p:txBody>
          <a:bodyPr anchor="ctr">
            <a:normAutofit/>
          </a:bodyPr>
          <a:lstStyle>
            <a:lvl1pPr algn="l">
              <a:defRPr sz="6827"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762546" y="6177280"/>
            <a:ext cx="9512238" cy="1192107"/>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762546" y="7369386"/>
            <a:ext cx="9512238" cy="103768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83" y="6984050"/>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27080" y="7087059"/>
            <a:ext cx="831969" cy="519289"/>
          </a:xfrm>
        </p:spPr>
        <p:txBody>
          <a:bodyPr/>
          <a:lstStyle/>
          <a:p>
            <a:fld id="{C4D9C544-6E7E-467D-9EB4-E09565C56695}" type="slidenum">
              <a:rPr lang="en-US" smtClean="0"/>
              <a:pPr/>
              <a:t>‹#›</a:t>
            </a:fld>
            <a:endParaRPr lang="en-US"/>
          </a:p>
        </p:txBody>
      </p:sp>
      <p:sp>
        <p:nvSpPr>
          <p:cNvPr id="11" name="TextBox 10"/>
          <p:cNvSpPr txBox="1"/>
          <p:nvPr/>
        </p:nvSpPr>
        <p:spPr>
          <a:xfrm>
            <a:off x="2571828" y="921607"/>
            <a:ext cx="650409" cy="831681"/>
          </a:xfrm>
          <a:prstGeom prst="rect">
            <a:avLst/>
          </a:prstGeom>
        </p:spPr>
        <p:txBody>
          <a:bodyPr vert="horz" lIns="130048" tIns="65024" rIns="130048" bIns="65024" rtlCol="0" anchor="ctr">
            <a:noAutofit/>
          </a:bodyPr>
          <a:lstStyle/>
          <a:p>
            <a:r>
              <a:rPr lang="en-US" sz="11378" dirty="0">
                <a:ln w="3175" cmpd="sng">
                  <a:noFill/>
                </a:ln>
                <a:solidFill>
                  <a:srgbClr val="A53010"/>
                </a:solidFill>
                <a:latin typeface="Arial"/>
              </a:rPr>
              <a:t>“</a:t>
            </a:r>
          </a:p>
        </p:txBody>
      </p:sp>
      <p:sp>
        <p:nvSpPr>
          <p:cNvPr id="12" name="TextBox 11"/>
          <p:cNvSpPr txBox="1"/>
          <p:nvPr/>
        </p:nvSpPr>
        <p:spPr>
          <a:xfrm>
            <a:off x="11618892" y="4131991"/>
            <a:ext cx="650409" cy="831681"/>
          </a:xfrm>
          <a:prstGeom prst="rect">
            <a:avLst/>
          </a:prstGeom>
        </p:spPr>
        <p:txBody>
          <a:bodyPr vert="horz" lIns="130048" tIns="65024" rIns="130048" bIns="65024" rtlCol="0" anchor="ctr">
            <a:noAutofit/>
          </a:bodyPr>
          <a:lstStyle/>
          <a:p>
            <a:r>
              <a:rPr lang="en-US" sz="11378" dirty="0">
                <a:ln w="3175" cmpd="sng">
                  <a:noFill/>
                </a:ln>
                <a:solidFill>
                  <a:srgbClr val="A53010"/>
                </a:solidFill>
                <a:latin typeface="Arial"/>
              </a:rPr>
              <a:t>”</a:t>
            </a:r>
          </a:p>
        </p:txBody>
      </p:sp>
    </p:spTree>
    <p:extLst>
      <p:ext uri="{BB962C8B-B14F-4D97-AF65-F5344CB8AC3E}">
        <p14:creationId xmlns:p14="http://schemas.microsoft.com/office/powerpoint/2010/main" val="208140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762547" y="892312"/>
            <a:ext cx="9375266" cy="4096028"/>
          </a:xfrm>
        </p:spPr>
        <p:txBody>
          <a:bodyPr anchor="ctr">
            <a:normAutofit/>
          </a:bodyPr>
          <a:lstStyle>
            <a:lvl1pPr algn="l">
              <a:defRPr sz="6827"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762546" y="6177280"/>
            <a:ext cx="9375268" cy="1192107"/>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762546" y="7369386"/>
            <a:ext cx="9375268" cy="103768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6984050"/>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727080" y="7087059"/>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2936033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119140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2805" y="892311"/>
            <a:ext cx="2355388" cy="7514762"/>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2547" y="892311"/>
            <a:ext cx="6707695" cy="751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83" y="1011477"/>
            <a:ext cx="1931884" cy="722496"/>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160073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5125243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2240778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878695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2634477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976709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ceg-ppt-template-20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16745"/>
            <a:ext cx="13030810" cy="9787092"/>
          </a:xfrm>
          <a:prstGeom prst="rect">
            <a:avLst/>
          </a:prstGeom>
        </p:spPr>
      </p:pic>
      <p:sp>
        <p:nvSpPr>
          <p:cNvPr id="2" name="Title 1"/>
          <p:cNvSpPr>
            <a:spLocks noGrp="1"/>
          </p:cNvSpPr>
          <p:nvPr>
            <p:ph type="ctrTitle"/>
          </p:nvPr>
        </p:nvSpPr>
        <p:spPr>
          <a:xfrm>
            <a:off x="650240" y="3029939"/>
            <a:ext cx="11704320" cy="2090702"/>
          </a:xfrm>
        </p:spPr>
        <p:txBody>
          <a:bodyPr>
            <a:normAutofit/>
          </a:bodyPr>
          <a:lstStyle>
            <a:lvl1pPr algn="ctr">
              <a:defRPr sz="5689" b="1" i="0">
                <a:solidFill>
                  <a:schemeClr val="bg1"/>
                </a:solidFill>
                <a:latin typeface="+mj-lt"/>
                <a:cs typeface="Gill Sans MT"/>
              </a:defRPr>
            </a:lvl1pPr>
          </a:lstStyle>
          <a:p>
            <a:r>
              <a:rPr lang="en-US" dirty="0"/>
              <a:t>Click to edit Master title style</a:t>
            </a:r>
          </a:p>
        </p:txBody>
      </p:sp>
      <p:sp>
        <p:nvSpPr>
          <p:cNvPr id="13" name="Text Placeholder 12"/>
          <p:cNvSpPr>
            <a:spLocks noGrp="1"/>
          </p:cNvSpPr>
          <p:nvPr>
            <p:ph type="body" sz="quarter" idx="10"/>
          </p:nvPr>
        </p:nvSpPr>
        <p:spPr>
          <a:xfrm>
            <a:off x="3003638" y="5788944"/>
            <a:ext cx="6997524" cy="1592929"/>
          </a:xfrm>
        </p:spPr>
        <p:txBody>
          <a:bodyPr/>
          <a:lstStyle>
            <a:lvl1pPr marL="0" indent="0" algn="ctr">
              <a:buNone/>
              <a:defRPr b="1">
                <a:solidFill>
                  <a:srgbClr val="FFFFFF"/>
                </a:solidFill>
                <a:latin typeface="+mj-lt"/>
              </a:defRPr>
            </a:lvl1pPr>
            <a:lvl2pPr marL="483157" indent="0" algn="ctr">
              <a:buNone/>
              <a:defRPr/>
            </a:lvl2pPr>
            <a:lvl3pPr marL="810529" indent="0" algn="ctr">
              <a:buNone/>
              <a:defRPr/>
            </a:lvl3pPr>
            <a:lvl4pPr marL="1140161" indent="0" algn="ctr">
              <a:buNone/>
              <a:defRPr/>
            </a:lvl4pPr>
            <a:lvl5pPr marL="1465274" indent="0" algn="ctr">
              <a:buNone/>
              <a:defRPr/>
            </a:lvl5pPr>
          </a:lstStyle>
          <a:p>
            <a:pPr lvl="0"/>
            <a:r>
              <a:rPr lang="en-US" dirty="0"/>
              <a:t>Click to edit Master text styles</a:t>
            </a:r>
          </a:p>
        </p:txBody>
      </p:sp>
      <p:sp>
        <p:nvSpPr>
          <p:cNvPr id="15" name="Text Placeholder 14"/>
          <p:cNvSpPr>
            <a:spLocks noGrp="1"/>
          </p:cNvSpPr>
          <p:nvPr>
            <p:ph type="body" sz="quarter" idx="11"/>
          </p:nvPr>
        </p:nvSpPr>
        <p:spPr>
          <a:xfrm>
            <a:off x="1417885" y="7840380"/>
            <a:ext cx="10169031" cy="1095022"/>
          </a:xfrm>
        </p:spPr>
        <p:txBody>
          <a:bodyPr/>
          <a:lstStyle>
            <a:lvl1pPr marL="0" indent="0" algn="ctr">
              <a:buNone/>
              <a:defRPr sz="2844">
                <a:solidFill>
                  <a:srgbClr val="FFFFFF"/>
                </a:solidFill>
                <a:latin typeface="+mj-lt"/>
              </a:defRPr>
            </a:lvl1pPr>
            <a:lvl2pPr marL="483157" indent="0" algn="ctr">
              <a:buNone/>
              <a:defRPr/>
            </a:lvl2pPr>
            <a:lvl3pPr marL="810529" indent="0" algn="ctr">
              <a:buNone/>
              <a:defRPr/>
            </a:lvl3pPr>
            <a:lvl4pPr marL="1140161" indent="0" algn="ctr">
              <a:buNone/>
              <a:defRPr/>
            </a:lvl4pPr>
            <a:lvl5pPr marL="1465274" indent="0" algn="ctr">
              <a:buNone/>
              <a:defRPr/>
            </a:lvl5pPr>
          </a:lstStyle>
          <a:p>
            <a:pPr lvl="0"/>
            <a:r>
              <a:rPr lang="en-US" dirty="0"/>
              <a:t>Click to edit Master text styles</a:t>
            </a:r>
          </a:p>
        </p:txBody>
      </p:sp>
    </p:spTree>
    <p:extLst>
      <p:ext uri="{BB962C8B-B14F-4D97-AF65-F5344CB8AC3E}">
        <p14:creationId xmlns:p14="http://schemas.microsoft.com/office/powerpoint/2010/main" val="25380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0163204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17519113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1917476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4622988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7832463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8396712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705538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5892" y="3578887"/>
            <a:ext cx="8175668" cy="4026349"/>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6708475" y="4855336"/>
            <a:ext cx="0" cy="107314"/>
          </a:xfrm>
          <a:custGeom>
            <a:avLst/>
            <a:gdLst/>
            <a:ahLst/>
            <a:cxnLst/>
            <a:rect l="l" t="t" r="r" b="b"/>
            <a:pathLst>
              <a:path h="107314">
                <a:moveTo>
                  <a:pt x="0" y="0"/>
                </a:moveTo>
                <a:lnTo>
                  <a:pt x="0" y="107153"/>
                </a:lnTo>
              </a:path>
            </a:pathLst>
          </a:custGeom>
          <a:ln w="7807">
            <a:solidFill>
              <a:srgbClr val="000000"/>
            </a:solidFill>
          </a:ln>
        </p:spPr>
        <p:txBody>
          <a:bodyPr wrap="square" lIns="0" tIns="0" rIns="0" bIns="0" rtlCol="0"/>
          <a:lstStyle/>
          <a:p>
            <a:endParaRPr smtClean="0">
              <a:solidFill>
                <a:prstClr val="black"/>
              </a:solidFill>
            </a:endParaRPr>
          </a:p>
        </p:txBody>
      </p:sp>
      <p:sp>
        <p:nvSpPr>
          <p:cNvPr id="18" name="bk object 18"/>
          <p:cNvSpPr/>
          <p:nvPr/>
        </p:nvSpPr>
        <p:spPr>
          <a:xfrm>
            <a:off x="6708475" y="4855336"/>
            <a:ext cx="59690" cy="66040"/>
          </a:xfrm>
          <a:custGeom>
            <a:avLst/>
            <a:gdLst/>
            <a:ahLst/>
            <a:cxnLst/>
            <a:rect l="l" t="t" r="r" b="b"/>
            <a:pathLst>
              <a:path w="59690" h="66039">
                <a:moveTo>
                  <a:pt x="0" y="65481"/>
                </a:moveTo>
                <a:lnTo>
                  <a:pt x="59511" y="0"/>
                </a:lnTo>
              </a:path>
            </a:pathLst>
          </a:custGeom>
          <a:ln w="7808">
            <a:solidFill>
              <a:srgbClr val="000000"/>
            </a:solidFill>
          </a:ln>
        </p:spPr>
        <p:txBody>
          <a:bodyPr wrap="square" lIns="0" tIns="0" rIns="0" bIns="0" rtlCol="0"/>
          <a:lstStyle/>
          <a:p>
            <a:endParaRPr smtClean="0">
              <a:solidFill>
                <a:prstClr val="black"/>
              </a:solidFill>
            </a:endParaRPr>
          </a:p>
        </p:txBody>
      </p:sp>
      <p:sp>
        <p:nvSpPr>
          <p:cNvPr id="19" name="bk object 19"/>
          <p:cNvSpPr/>
          <p:nvPr/>
        </p:nvSpPr>
        <p:spPr>
          <a:xfrm>
            <a:off x="6728360" y="4898938"/>
            <a:ext cx="40005" cy="64135"/>
          </a:xfrm>
          <a:custGeom>
            <a:avLst/>
            <a:gdLst/>
            <a:ahLst/>
            <a:cxnLst/>
            <a:rect l="l" t="t" r="r" b="b"/>
            <a:pathLst>
              <a:path w="40004" h="64135">
                <a:moveTo>
                  <a:pt x="0" y="0"/>
                </a:moveTo>
                <a:lnTo>
                  <a:pt x="39626" y="63551"/>
                </a:lnTo>
              </a:path>
            </a:pathLst>
          </a:custGeom>
          <a:ln w="7807">
            <a:solidFill>
              <a:srgbClr val="000000"/>
            </a:solidFill>
          </a:ln>
        </p:spPr>
        <p:txBody>
          <a:bodyPr wrap="square" lIns="0" tIns="0" rIns="0" bIns="0" rtlCol="0"/>
          <a:lstStyle/>
          <a:p>
            <a:endParaRPr smtClean="0">
              <a:solidFill>
                <a:prstClr val="black"/>
              </a:solidFill>
            </a:endParaRPr>
          </a:p>
        </p:txBody>
      </p:sp>
      <p:sp>
        <p:nvSpPr>
          <p:cNvPr id="20" name="bk object 20"/>
          <p:cNvSpPr/>
          <p:nvPr/>
        </p:nvSpPr>
        <p:spPr>
          <a:xfrm>
            <a:off x="6799781" y="4887145"/>
            <a:ext cx="55420" cy="114973"/>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21" name="bk object 21"/>
          <p:cNvSpPr/>
          <p:nvPr/>
        </p:nvSpPr>
        <p:spPr>
          <a:xfrm>
            <a:off x="6708475" y="6060893"/>
            <a:ext cx="0" cy="107314"/>
          </a:xfrm>
          <a:custGeom>
            <a:avLst/>
            <a:gdLst/>
            <a:ahLst/>
            <a:cxnLst/>
            <a:rect l="l" t="t" r="r" b="b"/>
            <a:pathLst>
              <a:path h="107314">
                <a:moveTo>
                  <a:pt x="0" y="0"/>
                </a:moveTo>
                <a:lnTo>
                  <a:pt x="0" y="107164"/>
                </a:lnTo>
              </a:path>
            </a:pathLst>
          </a:custGeom>
          <a:ln w="7807">
            <a:solidFill>
              <a:srgbClr val="000000"/>
            </a:solidFill>
          </a:ln>
        </p:spPr>
        <p:txBody>
          <a:bodyPr wrap="square" lIns="0" tIns="0" rIns="0" bIns="0" rtlCol="0"/>
          <a:lstStyle/>
          <a:p>
            <a:endParaRPr smtClean="0">
              <a:solidFill>
                <a:prstClr val="black"/>
              </a:solidFill>
            </a:endParaRPr>
          </a:p>
        </p:txBody>
      </p:sp>
      <p:sp>
        <p:nvSpPr>
          <p:cNvPr id="22" name="bk object 22"/>
          <p:cNvSpPr/>
          <p:nvPr/>
        </p:nvSpPr>
        <p:spPr>
          <a:xfrm>
            <a:off x="6708475" y="6060893"/>
            <a:ext cx="59690" cy="66040"/>
          </a:xfrm>
          <a:custGeom>
            <a:avLst/>
            <a:gdLst/>
            <a:ahLst/>
            <a:cxnLst/>
            <a:rect l="l" t="t" r="r" b="b"/>
            <a:pathLst>
              <a:path w="59690" h="66039">
                <a:moveTo>
                  <a:pt x="0" y="65492"/>
                </a:moveTo>
                <a:lnTo>
                  <a:pt x="59511" y="0"/>
                </a:lnTo>
              </a:path>
            </a:pathLst>
          </a:custGeom>
          <a:ln w="7808">
            <a:solidFill>
              <a:srgbClr val="000000"/>
            </a:solidFill>
          </a:ln>
        </p:spPr>
        <p:txBody>
          <a:bodyPr wrap="square" lIns="0" tIns="0" rIns="0" bIns="0" rtlCol="0"/>
          <a:lstStyle/>
          <a:p>
            <a:endParaRPr smtClean="0">
              <a:solidFill>
                <a:prstClr val="black"/>
              </a:solidFill>
            </a:endParaRPr>
          </a:p>
        </p:txBody>
      </p:sp>
      <p:sp>
        <p:nvSpPr>
          <p:cNvPr id="23" name="bk object 23"/>
          <p:cNvSpPr/>
          <p:nvPr/>
        </p:nvSpPr>
        <p:spPr>
          <a:xfrm>
            <a:off x="6728360" y="6104495"/>
            <a:ext cx="40005" cy="64135"/>
          </a:xfrm>
          <a:custGeom>
            <a:avLst/>
            <a:gdLst/>
            <a:ahLst/>
            <a:cxnLst/>
            <a:rect l="l" t="t" r="r" b="b"/>
            <a:pathLst>
              <a:path w="40004" h="64135">
                <a:moveTo>
                  <a:pt x="0" y="0"/>
                </a:moveTo>
                <a:lnTo>
                  <a:pt x="39626" y="63562"/>
                </a:lnTo>
              </a:path>
            </a:pathLst>
          </a:custGeom>
          <a:ln w="7807">
            <a:solidFill>
              <a:srgbClr val="000000"/>
            </a:solidFill>
          </a:ln>
        </p:spPr>
        <p:txBody>
          <a:bodyPr wrap="square" lIns="0" tIns="0" rIns="0" bIns="0" rtlCol="0"/>
          <a:lstStyle/>
          <a:p>
            <a:endParaRPr smtClean="0">
              <a:solidFill>
                <a:prstClr val="black"/>
              </a:solidFill>
            </a:endParaRPr>
          </a:p>
        </p:txBody>
      </p:sp>
      <p:sp>
        <p:nvSpPr>
          <p:cNvPr id="24" name="bk object 24"/>
          <p:cNvSpPr/>
          <p:nvPr/>
        </p:nvSpPr>
        <p:spPr>
          <a:xfrm>
            <a:off x="6803687" y="6059968"/>
            <a:ext cx="0" cy="108585"/>
          </a:xfrm>
          <a:custGeom>
            <a:avLst/>
            <a:gdLst/>
            <a:ahLst/>
            <a:cxnLst/>
            <a:rect l="l" t="t" r="r" b="b"/>
            <a:pathLst>
              <a:path h="108585">
                <a:moveTo>
                  <a:pt x="0" y="10808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25" name="bk object 25"/>
          <p:cNvSpPr/>
          <p:nvPr/>
        </p:nvSpPr>
        <p:spPr>
          <a:xfrm>
            <a:off x="6704569" y="6362059"/>
            <a:ext cx="55410" cy="77799"/>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26" name="bk object 26"/>
          <p:cNvSpPr/>
          <p:nvPr/>
        </p:nvSpPr>
        <p:spPr>
          <a:xfrm>
            <a:off x="6708475" y="6261822"/>
            <a:ext cx="201295" cy="0"/>
          </a:xfrm>
          <a:custGeom>
            <a:avLst/>
            <a:gdLst/>
            <a:ahLst/>
            <a:cxnLst/>
            <a:rect l="l" t="t" r="r" b="b"/>
            <a:pathLst>
              <a:path w="201295">
                <a:moveTo>
                  <a:pt x="0" y="0"/>
                </a:moveTo>
                <a:lnTo>
                  <a:pt x="200840" y="0"/>
                </a:lnTo>
              </a:path>
            </a:pathLst>
          </a:custGeom>
          <a:ln w="7810">
            <a:solidFill>
              <a:srgbClr val="000000"/>
            </a:solidFill>
          </a:ln>
        </p:spPr>
        <p:txBody>
          <a:bodyPr wrap="square" lIns="0" tIns="0" rIns="0" bIns="0" rtlCol="0"/>
          <a:lstStyle/>
          <a:p>
            <a:endParaRPr smtClean="0">
              <a:solidFill>
                <a:prstClr val="black"/>
              </a:solidFill>
            </a:endParaRPr>
          </a:p>
        </p:txBody>
      </p:sp>
      <p:sp>
        <p:nvSpPr>
          <p:cNvPr id="27" name="bk object 27"/>
          <p:cNvSpPr/>
          <p:nvPr/>
        </p:nvSpPr>
        <p:spPr>
          <a:xfrm>
            <a:off x="6239820" y="6790182"/>
            <a:ext cx="47625" cy="0"/>
          </a:xfrm>
          <a:custGeom>
            <a:avLst/>
            <a:gdLst/>
            <a:ahLst/>
            <a:cxnLst/>
            <a:rect l="l" t="t" r="r" b="b"/>
            <a:pathLst>
              <a:path w="47625">
                <a:moveTo>
                  <a:pt x="0" y="0"/>
                </a:moveTo>
                <a:lnTo>
                  <a:pt x="47611" y="0"/>
                </a:lnTo>
              </a:path>
            </a:pathLst>
          </a:custGeom>
          <a:ln w="7810">
            <a:solidFill>
              <a:srgbClr val="000000"/>
            </a:solidFill>
          </a:ln>
        </p:spPr>
        <p:txBody>
          <a:bodyPr wrap="square" lIns="0" tIns="0" rIns="0" bIns="0" rtlCol="0"/>
          <a:lstStyle/>
          <a:p>
            <a:endParaRPr smtClean="0">
              <a:solidFill>
                <a:prstClr val="black"/>
              </a:solidFill>
            </a:endParaRPr>
          </a:p>
        </p:txBody>
      </p:sp>
      <p:sp>
        <p:nvSpPr>
          <p:cNvPr id="28" name="bk object 28"/>
          <p:cNvSpPr/>
          <p:nvPr/>
        </p:nvSpPr>
        <p:spPr>
          <a:xfrm>
            <a:off x="6323143" y="6730648"/>
            <a:ext cx="0" cy="95250"/>
          </a:xfrm>
          <a:custGeom>
            <a:avLst/>
            <a:gdLst/>
            <a:ahLst/>
            <a:cxnLst/>
            <a:rect l="l" t="t" r="r" b="b"/>
            <a:pathLst>
              <a:path h="95250">
                <a:moveTo>
                  <a:pt x="0" y="0"/>
                </a:moveTo>
                <a:lnTo>
                  <a:pt x="0" y="95260"/>
                </a:lnTo>
              </a:path>
            </a:pathLst>
          </a:custGeom>
          <a:ln w="7807">
            <a:solidFill>
              <a:srgbClr val="000000"/>
            </a:solidFill>
          </a:ln>
        </p:spPr>
        <p:txBody>
          <a:bodyPr wrap="square" lIns="0" tIns="0" rIns="0" bIns="0" rtlCol="0"/>
          <a:lstStyle/>
          <a:p>
            <a:endParaRPr smtClean="0">
              <a:solidFill>
                <a:prstClr val="black"/>
              </a:solidFill>
            </a:endParaRPr>
          </a:p>
        </p:txBody>
      </p:sp>
      <p:sp>
        <p:nvSpPr>
          <p:cNvPr id="29" name="bk object 29"/>
          <p:cNvSpPr/>
          <p:nvPr/>
        </p:nvSpPr>
        <p:spPr>
          <a:xfrm>
            <a:off x="6323143" y="6825908"/>
            <a:ext cx="12065" cy="12065"/>
          </a:xfrm>
          <a:custGeom>
            <a:avLst/>
            <a:gdLst/>
            <a:ahLst/>
            <a:cxnLst/>
            <a:rect l="l" t="t" r="r" b="b"/>
            <a:pathLst>
              <a:path w="12064" h="12065">
                <a:moveTo>
                  <a:pt x="0" y="0"/>
                </a:moveTo>
                <a:lnTo>
                  <a:pt x="0" y="223"/>
                </a:lnTo>
                <a:lnTo>
                  <a:pt x="0" y="446"/>
                </a:lnTo>
                <a:lnTo>
                  <a:pt x="11" y="669"/>
                </a:lnTo>
                <a:lnTo>
                  <a:pt x="33" y="892"/>
                </a:lnTo>
                <a:lnTo>
                  <a:pt x="44" y="1115"/>
                </a:lnTo>
                <a:lnTo>
                  <a:pt x="66" y="1327"/>
                </a:lnTo>
                <a:lnTo>
                  <a:pt x="100" y="1550"/>
                </a:lnTo>
                <a:lnTo>
                  <a:pt x="133" y="1773"/>
                </a:lnTo>
                <a:lnTo>
                  <a:pt x="167" y="1997"/>
                </a:lnTo>
                <a:lnTo>
                  <a:pt x="200" y="2220"/>
                </a:lnTo>
                <a:lnTo>
                  <a:pt x="245" y="2432"/>
                </a:lnTo>
                <a:lnTo>
                  <a:pt x="289" y="2655"/>
                </a:lnTo>
                <a:lnTo>
                  <a:pt x="345" y="2867"/>
                </a:lnTo>
                <a:lnTo>
                  <a:pt x="401" y="3079"/>
                </a:lnTo>
                <a:lnTo>
                  <a:pt x="468" y="3302"/>
                </a:lnTo>
                <a:lnTo>
                  <a:pt x="524" y="3514"/>
                </a:lnTo>
                <a:lnTo>
                  <a:pt x="591" y="3726"/>
                </a:lnTo>
                <a:lnTo>
                  <a:pt x="669" y="3938"/>
                </a:lnTo>
                <a:lnTo>
                  <a:pt x="747" y="4150"/>
                </a:lnTo>
                <a:lnTo>
                  <a:pt x="825" y="4351"/>
                </a:lnTo>
                <a:lnTo>
                  <a:pt x="903" y="4563"/>
                </a:lnTo>
                <a:lnTo>
                  <a:pt x="992" y="4764"/>
                </a:lnTo>
                <a:lnTo>
                  <a:pt x="1081" y="4976"/>
                </a:lnTo>
                <a:lnTo>
                  <a:pt x="1182" y="5176"/>
                </a:lnTo>
                <a:lnTo>
                  <a:pt x="1282" y="5377"/>
                </a:lnTo>
                <a:lnTo>
                  <a:pt x="1382" y="5567"/>
                </a:lnTo>
                <a:lnTo>
                  <a:pt x="1483" y="5768"/>
                </a:lnTo>
                <a:lnTo>
                  <a:pt x="1594" y="5957"/>
                </a:lnTo>
                <a:lnTo>
                  <a:pt x="1706" y="6158"/>
                </a:lnTo>
                <a:lnTo>
                  <a:pt x="1829" y="6348"/>
                </a:lnTo>
                <a:lnTo>
                  <a:pt x="1951" y="6526"/>
                </a:lnTo>
                <a:lnTo>
                  <a:pt x="2074" y="6716"/>
                </a:lnTo>
                <a:lnTo>
                  <a:pt x="2197" y="6895"/>
                </a:lnTo>
                <a:lnTo>
                  <a:pt x="2531" y="7341"/>
                </a:lnTo>
                <a:lnTo>
                  <a:pt x="2676" y="7519"/>
                </a:lnTo>
                <a:lnTo>
                  <a:pt x="2810" y="7687"/>
                </a:lnTo>
                <a:lnTo>
                  <a:pt x="2966" y="7865"/>
                </a:lnTo>
                <a:lnTo>
                  <a:pt x="3111" y="8022"/>
                </a:lnTo>
                <a:lnTo>
                  <a:pt x="3267" y="8189"/>
                </a:lnTo>
                <a:lnTo>
                  <a:pt x="3412" y="8356"/>
                </a:lnTo>
                <a:lnTo>
                  <a:pt x="3580" y="8512"/>
                </a:lnTo>
                <a:lnTo>
                  <a:pt x="3736" y="8657"/>
                </a:lnTo>
                <a:lnTo>
                  <a:pt x="3903" y="8814"/>
                </a:lnTo>
                <a:lnTo>
                  <a:pt x="4070" y="8959"/>
                </a:lnTo>
                <a:lnTo>
                  <a:pt x="4238" y="9104"/>
                </a:lnTo>
                <a:lnTo>
                  <a:pt x="4405" y="9249"/>
                </a:lnTo>
                <a:lnTo>
                  <a:pt x="4583" y="9394"/>
                </a:lnTo>
                <a:lnTo>
                  <a:pt x="4762" y="9528"/>
                </a:lnTo>
                <a:lnTo>
                  <a:pt x="4940" y="9662"/>
                </a:lnTo>
                <a:lnTo>
                  <a:pt x="5119" y="9784"/>
                </a:lnTo>
                <a:lnTo>
                  <a:pt x="5308" y="9907"/>
                </a:lnTo>
                <a:lnTo>
                  <a:pt x="5498" y="10030"/>
                </a:lnTo>
                <a:lnTo>
                  <a:pt x="5687" y="10153"/>
                </a:lnTo>
                <a:lnTo>
                  <a:pt x="5877" y="10264"/>
                </a:lnTo>
                <a:lnTo>
                  <a:pt x="6067" y="10376"/>
                </a:lnTo>
                <a:lnTo>
                  <a:pt x="6267" y="10487"/>
                </a:lnTo>
                <a:lnTo>
                  <a:pt x="6457" y="10588"/>
                </a:lnTo>
                <a:lnTo>
                  <a:pt x="6658" y="10688"/>
                </a:lnTo>
                <a:lnTo>
                  <a:pt x="6859" y="10789"/>
                </a:lnTo>
                <a:lnTo>
                  <a:pt x="7059" y="10878"/>
                </a:lnTo>
                <a:lnTo>
                  <a:pt x="7271" y="10967"/>
                </a:lnTo>
                <a:lnTo>
                  <a:pt x="7472" y="11045"/>
                </a:lnTo>
                <a:lnTo>
                  <a:pt x="7684" y="11134"/>
                </a:lnTo>
                <a:lnTo>
                  <a:pt x="7896" y="11212"/>
                </a:lnTo>
                <a:lnTo>
                  <a:pt x="8108" y="11279"/>
                </a:lnTo>
                <a:lnTo>
                  <a:pt x="8320" y="11346"/>
                </a:lnTo>
                <a:lnTo>
                  <a:pt x="8531" y="11413"/>
                </a:lnTo>
                <a:lnTo>
                  <a:pt x="8743" y="11480"/>
                </a:lnTo>
                <a:lnTo>
                  <a:pt x="8955" y="11536"/>
                </a:lnTo>
                <a:lnTo>
                  <a:pt x="9178" y="11592"/>
                </a:lnTo>
                <a:lnTo>
                  <a:pt x="9390" y="11636"/>
                </a:lnTo>
                <a:lnTo>
                  <a:pt x="9613" y="11681"/>
                </a:lnTo>
                <a:lnTo>
                  <a:pt x="9825" y="11726"/>
                </a:lnTo>
                <a:lnTo>
                  <a:pt x="10048" y="11759"/>
                </a:lnTo>
                <a:lnTo>
                  <a:pt x="10271" y="11793"/>
                </a:lnTo>
                <a:lnTo>
                  <a:pt x="10494" y="11815"/>
                </a:lnTo>
                <a:lnTo>
                  <a:pt x="10717" y="11848"/>
                </a:lnTo>
                <a:lnTo>
                  <a:pt x="10940" y="11860"/>
                </a:lnTo>
                <a:lnTo>
                  <a:pt x="11164" y="11882"/>
                </a:lnTo>
                <a:lnTo>
                  <a:pt x="11387" y="11893"/>
                </a:lnTo>
                <a:lnTo>
                  <a:pt x="11598" y="11904"/>
                </a:lnTo>
                <a:lnTo>
                  <a:pt x="11822" y="11904"/>
                </a:lnTo>
              </a:path>
            </a:pathLst>
          </a:custGeom>
          <a:ln w="7808">
            <a:solidFill>
              <a:srgbClr val="000000"/>
            </a:solidFill>
          </a:ln>
        </p:spPr>
        <p:txBody>
          <a:bodyPr wrap="square" lIns="0" tIns="0" rIns="0" bIns="0" rtlCol="0"/>
          <a:lstStyle/>
          <a:p>
            <a:endParaRPr smtClean="0">
              <a:solidFill>
                <a:prstClr val="black"/>
              </a:solidFill>
            </a:endParaRPr>
          </a:p>
        </p:txBody>
      </p:sp>
      <p:sp>
        <p:nvSpPr>
          <p:cNvPr id="30" name="bk object 30"/>
          <p:cNvSpPr/>
          <p:nvPr/>
        </p:nvSpPr>
        <p:spPr>
          <a:xfrm>
            <a:off x="6370744" y="6766373"/>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31" name="bk object 31"/>
          <p:cNvSpPr/>
          <p:nvPr/>
        </p:nvSpPr>
        <p:spPr>
          <a:xfrm>
            <a:off x="6370744" y="6766373"/>
            <a:ext cx="24130" cy="0"/>
          </a:xfrm>
          <a:custGeom>
            <a:avLst/>
            <a:gdLst/>
            <a:ahLst/>
            <a:cxnLst/>
            <a:rect l="l" t="t" r="r" b="b"/>
            <a:pathLst>
              <a:path w="24129">
                <a:moveTo>
                  <a:pt x="0" y="0"/>
                </a:moveTo>
                <a:lnTo>
                  <a:pt x="23811" y="0"/>
                </a:lnTo>
              </a:path>
            </a:pathLst>
          </a:custGeom>
          <a:ln w="7810">
            <a:solidFill>
              <a:srgbClr val="000000"/>
            </a:solidFill>
          </a:ln>
        </p:spPr>
        <p:txBody>
          <a:bodyPr wrap="square" lIns="0" tIns="0" rIns="0" bIns="0" rtlCol="0"/>
          <a:lstStyle/>
          <a:p>
            <a:endParaRPr smtClean="0">
              <a:solidFill>
                <a:prstClr val="black"/>
              </a:solidFill>
            </a:endParaRPr>
          </a:p>
        </p:txBody>
      </p:sp>
      <p:sp>
        <p:nvSpPr>
          <p:cNvPr id="32" name="bk object 32"/>
          <p:cNvSpPr/>
          <p:nvPr/>
        </p:nvSpPr>
        <p:spPr>
          <a:xfrm>
            <a:off x="6394555" y="6766373"/>
            <a:ext cx="12065" cy="12065"/>
          </a:xfrm>
          <a:custGeom>
            <a:avLst/>
            <a:gdLst/>
            <a:ahLst/>
            <a:cxnLst/>
            <a:rect l="l" t="t" r="r" b="b"/>
            <a:pathLst>
              <a:path w="12064" h="12065">
                <a:moveTo>
                  <a:pt x="11900" y="11904"/>
                </a:moveTo>
                <a:lnTo>
                  <a:pt x="11900" y="11681"/>
                </a:lnTo>
                <a:lnTo>
                  <a:pt x="11888" y="11458"/>
                </a:lnTo>
                <a:lnTo>
                  <a:pt x="11877" y="11235"/>
                </a:lnTo>
                <a:lnTo>
                  <a:pt x="11866" y="11012"/>
                </a:lnTo>
                <a:lnTo>
                  <a:pt x="11844" y="10789"/>
                </a:lnTo>
                <a:lnTo>
                  <a:pt x="11822" y="10565"/>
                </a:lnTo>
                <a:lnTo>
                  <a:pt x="11799" y="10342"/>
                </a:lnTo>
                <a:lnTo>
                  <a:pt x="11766" y="10130"/>
                </a:lnTo>
                <a:lnTo>
                  <a:pt x="11732" y="9907"/>
                </a:lnTo>
                <a:lnTo>
                  <a:pt x="11688" y="9684"/>
                </a:lnTo>
                <a:lnTo>
                  <a:pt x="11643" y="9461"/>
                </a:lnTo>
                <a:lnTo>
                  <a:pt x="11598" y="9249"/>
                </a:lnTo>
                <a:lnTo>
                  <a:pt x="11543" y="9037"/>
                </a:lnTo>
                <a:lnTo>
                  <a:pt x="11487" y="8814"/>
                </a:lnTo>
                <a:lnTo>
                  <a:pt x="11431" y="8602"/>
                </a:lnTo>
                <a:lnTo>
                  <a:pt x="11364" y="8390"/>
                </a:lnTo>
                <a:lnTo>
                  <a:pt x="11297" y="8178"/>
                </a:lnTo>
                <a:lnTo>
                  <a:pt x="11230" y="7966"/>
                </a:lnTo>
                <a:lnTo>
                  <a:pt x="11152" y="7754"/>
                </a:lnTo>
                <a:lnTo>
                  <a:pt x="11074" y="7542"/>
                </a:lnTo>
                <a:lnTo>
                  <a:pt x="10985" y="7341"/>
                </a:lnTo>
                <a:lnTo>
                  <a:pt x="10896" y="7129"/>
                </a:lnTo>
                <a:lnTo>
                  <a:pt x="10807" y="6928"/>
                </a:lnTo>
                <a:lnTo>
                  <a:pt x="10717" y="6727"/>
                </a:lnTo>
                <a:lnTo>
                  <a:pt x="10617" y="6526"/>
                </a:lnTo>
                <a:lnTo>
                  <a:pt x="10517" y="6326"/>
                </a:lnTo>
                <a:lnTo>
                  <a:pt x="10405" y="6136"/>
                </a:lnTo>
                <a:lnTo>
                  <a:pt x="10294" y="5935"/>
                </a:lnTo>
                <a:lnTo>
                  <a:pt x="10182" y="5745"/>
                </a:lnTo>
                <a:lnTo>
                  <a:pt x="10071" y="5556"/>
                </a:lnTo>
                <a:lnTo>
                  <a:pt x="9948" y="5366"/>
                </a:lnTo>
                <a:lnTo>
                  <a:pt x="9825" y="5188"/>
                </a:lnTo>
                <a:lnTo>
                  <a:pt x="9691" y="4998"/>
                </a:lnTo>
                <a:lnTo>
                  <a:pt x="9558" y="4819"/>
                </a:lnTo>
                <a:lnTo>
                  <a:pt x="9424" y="4641"/>
                </a:lnTo>
                <a:lnTo>
                  <a:pt x="9290" y="4462"/>
                </a:lnTo>
                <a:lnTo>
                  <a:pt x="9145" y="4295"/>
                </a:lnTo>
                <a:lnTo>
                  <a:pt x="9011" y="4128"/>
                </a:lnTo>
                <a:lnTo>
                  <a:pt x="8855" y="3960"/>
                </a:lnTo>
                <a:lnTo>
                  <a:pt x="8710" y="3793"/>
                </a:lnTo>
                <a:lnTo>
                  <a:pt x="8554" y="3626"/>
                </a:lnTo>
                <a:lnTo>
                  <a:pt x="8398" y="3469"/>
                </a:lnTo>
                <a:lnTo>
                  <a:pt x="8241" y="3313"/>
                </a:lnTo>
                <a:lnTo>
                  <a:pt x="8074" y="3157"/>
                </a:lnTo>
                <a:lnTo>
                  <a:pt x="7907" y="3012"/>
                </a:lnTo>
                <a:lnTo>
                  <a:pt x="7740" y="2867"/>
                </a:lnTo>
                <a:lnTo>
                  <a:pt x="7572" y="2722"/>
                </a:lnTo>
                <a:lnTo>
                  <a:pt x="7394" y="2577"/>
                </a:lnTo>
                <a:lnTo>
                  <a:pt x="7227" y="2443"/>
                </a:lnTo>
                <a:lnTo>
                  <a:pt x="7048" y="2309"/>
                </a:lnTo>
                <a:lnTo>
                  <a:pt x="6859" y="2175"/>
                </a:lnTo>
                <a:lnTo>
                  <a:pt x="6680" y="2052"/>
                </a:lnTo>
                <a:lnTo>
                  <a:pt x="6490" y="1930"/>
                </a:lnTo>
                <a:lnTo>
                  <a:pt x="6301" y="1807"/>
                </a:lnTo>
                <a:lnTo>
                  <a:pt x="6111" y="1695"/>
                </a:lnTo>
                <a:lnTo>
                  <a:pt x="5922" y="1584"/>
                </a:lnTo>
                <a:lnTo>
                  <a:pt x="5732" y="1472"/>
                </a:lnTo>
                <a:lnTo>
                  <a:pt x="5531" y="1361"/>
                </a:lnTo>
                <a:lnTo>
                  <a:pt x="5331" y="1260"/>
                </a:lnTo>
                <a:lnTo>
                  <a:pt x="5130" y="1160"/>
                </a:lnTo>
                <a:lnTo>
                  <a:pt x="4929" y="1071"/>
                </a:lnTo>
                <a:lnTo>
                  <a:pt x="4728" y="981"/>
                </a:lnTo>
                <a:lnTo>
                  <a:pt x="4528" y="892"/>
                </a:lnTo>
                <a:lnTo>
                  <a:pt x="4316" y="814"/>
                </a:lnTo>
                <a:lnTo>
                  <a:pt x="4104" y="725"/>
                </a:lnTo>
                <a:lnTo>
                  <a:pt x="3892" y="658"/>
                </a:lnTo>
                <a:lnTo>
                  <a:pt x="3680" y="580"/>
                </a:lnTo>
                <a:lnTo>
                  <a:pt x="3468" y="513"/>
                </a:lnTo>
                <a:lnTo>
                  <a:pt x="3256" y="457"/>
                </a:lnTo>
                <a:lnTo>
                  <a:pt x="3044" y="390"/>
                </a:lnTo>
                <a:lnTo>
                  <a:pt x="2832" y="334"/>
                </a:lnTo>
                <a:lnTo>
                  <a:pt x="2609" y="290"/>
                </a:lnTo>
                <a:lnTo>
                  <a:pt x="2397" y="245"/>
                </a:lnTo>
                <a:lnTo>
                  <a:pt x="2174" y="200"/>
                </a:lnTo>
                <a:lnTo>
                  <a:pt x="1951" y="156"/>
                </a:lnTo>
                <a:lnTo>
                  <a:pt x="1728" y="122"/>
                </a:lnTo>
                <a:lnTo>
                  <a:pt x="1516" y="89"/>
                </a:lnTo>
                <a:lnTo>
                  <a:pt x="1293" y="66"/>
                </a:lnTo>
                <a:lnTo>
                  <a:pt x="1070" y="44"/>
                </a:lnTo>
                <a:lnTo>
                  <a:pt x="847" y="22"/>
                </a:lnTo>
                <a:lnTo>
                  <a:pt x="624" y="11"/>
                </a:lnTo>
                <a:lnTo>
                  <a:pt x="401" y="0"/>
                </a:lnTo>
                <a:lnTo>
                  <a:pt x="178"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33" name="bk object 33"/>
          <p:cNvSpPr/>
          <p:nvPr/>
        </p:nvSpPr>
        <p:spPr>
          <a:xfrm>
            <a:off x="6442155" y="6766373"/>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34" name="bk object 34"/>
          <p:cNvSpPr/>
          <p:nvPr/>
        </p:nvSpPr>
        <p:spPr>
          <a:xfrm>
            <a:off x="6442155" y="6766373"/>
            <a:ext cx="53975" cy="0"/>
          </a:xfrm>
          <a:custGeom>
            <a:avLst/>
            <a:gdLst/>
            <a:ahLst/>
            <a:cxnLst/>
            <a:rect l="l" t="t" r="r" b="b"/>
            <a:pathLst>
              <a:path w="53975">
                <a:moveTo>
                  <a:pt x="0" y="0"/>
                </a:moveTo>
                <a:lnTo>
                  <a:pt x="53567" y="0"/>
                </a:lnTo>
              </a:path>
            </a:pathLst>
          </a:custGeom>
          <a:ln w="7810">
            <a:solidFill>
              <a:srgbClr val="000000"/>
            </a:solidFill>
          </a:ln>
        </p:spPr>
        <p:txBody>
          <a:bodyPr wrap="square" lIns="0" tIns="0" rIns="0" bIns="0" rtlCol="0"/>
          <a:lstStyle/>
          <a:p>
            <a:endParaRPr smtClean="0">
              <a:solidFill>
                <a:prstClr val="black"/>
              </a:solidFill>
            </a:endParaRPr>
          </a:p>
        </p:txBody>
      </p:sp>
      <p:sp>
        <p:nvSpPr>
          <p:cNvPr id="35" name="bk object 35"/>
          <p:cNvSpPr/>
          <p:nvPr/>
        </p:nvSpPr>
        <p:spPr>
          <a:xfrm>
            <a:off x="6495722" y="6766373"/>
            <a:ext cx="18415" cy="18415"/>
          </a:xfrm>
          <a:custGeom>
            <a:avLst/>
            <a:gdLst/>
            <a:ahLst/>
            <a:cxnLst/>
            <a:rect l="l" t="t" r="r" b="b"/>
            <a:pathLst>
              <a:path w="18415" h="18415">
                <a:moveTo>
                  <a:pt x="17855" y="17862"/>
                </a:moveTo>
                <a:lnTo>
                  <a:pt x="17844" y="17639"/>
                </a:lnTo>
                <a:lnTo>
                  <a:pt x="17844" y="17416"/>
                </a:lnTo>
                <a:lnTo>
                  <a:pt x="17833" y="17193"/>
                </a:lnTo>
                <a:lnTo>
                  <a:pt x="17833" y="16970"/>
                </a:lnTo>
                <a:lnTo>
                  <a:pt x="17811" y="16746"/>
                </a:lnTo>
                <a:lnTo>
                  <a:pt x="17799" y="16523"/>
                </a:lnTo>
                <a:lnTo>
                  <a:pt x="17777" y="16300"/>
                </a:lnTo>
                <a:lnTo>
                  <a:pt x="17766" y="16077"/>
                </a:lnTo>
                <a:lnTo>
                  <a:pt x="17733" y="15854"/>
                </a:lnTo>
                <a:lnTo>
                  <a:pt x="17710" y="15631"/>
                </a:lnTo>
                <a:lnTo>
                  <a:pt x="17677" y="15408"/>
                </a:lnTo>
                <a:lnTo>
                  <a:pt x="17654" y="15184"/>
                </a:lnTo>
                <a:lnTo>
                  <a:pt x="17610" y="14972"/>
                </a:lnTo>
                <a:lnTo>
                  <a:pt x="17576" y="14749"/>
                </a:lnTo>
                <a:lnTo>
                  <a:pt x="17543" y="14526"/>
                </a:lnTo>
                <a:lnTo>
                  <a:pt x="17498" y="14314"/>
                </a:lnTo>
                <a:lnTo>
                  <a:pt x="17454" y="14091"/>
                </a:lnTo>
                <a:lnTo>
                  <a:pt x="17398" y="13879"/>
                </a:lnTo>
                <a:lnTo>
                  <a:pt x="17353" y="13656"/>
                </a:lnTo>
                <a:lnTo>
                  <a:pt x="17298" y="13444"/>
                </a:lnTo>
                <a:lnTo>
                  <a:pt x="17242" y="13221"/>
                </a:lnTo>
                <a:lnTo>
                  <a:pt x="17175" y="13009"/>
                </a:lnTo>
                <a:lnTo>
                  <a:pt x="17119" y="12797"/>
                </a:lnTo>
                <a:lnTo>
                  <a:pt x="17052" y="12585"/>
                </a:lnTo>
                <a:lnTo>
                  <a:pt x="16985" y="12373"/>
                </a:lnTo>
                <a:lnTo>
                  <a:pt x="16918" y="12161"/>
                </a:lnTo>
                <a:lnTo>
                  <a:pt x="16840" y="11949"/>
                </a:lnTo>
                <a:lnTo>
                  <a:pt x="16773" y="11737"/>
                </a:lnTo>
                <a:lnTo>
                  <a:pt x="16695" y="11525"/>
                </a:lnTo>
                <a:lnTo>
                  <a:pt x="16606" y="11313"/>
                </a:lnTo>
                <a:lnTo>
                  <a:pt x="16528" y="11112"/>
                </a:lnTo>
                <a:lnTo>
                  <a:pt x="16439" y="10900"/>
                </a:lnTo>
                <a:lnTo>
                  <a:pt x="16350" y="10699"/>
                </a:lnTo>
                <a:lnTo>
                  <a:pt x="16260" y="10498"/>
                </a:lnTo>
                <a:lnTo>
                  <a:pt x="16171" y="10298"/>
                </a:lnTo>
                <a:lnTo>
                  <a:pt x="16071" y="10097"/>
                </a:lnTo>
                <a:lnTo>
                  <a:pt x="15982" y="9896"/>
                </a:lnTo>
                <a:lnTo>
                  <a:pt x="15881" y="9695"/>
                </a:lnTo>
                <a:lnTo>
                  <a:pt x="15770" y="9494"/>
                </a:lnTo>
                <a:lnTo>
                  <a:pt x="15669" y="9293"/>
                </a:lnTo>
                <a:lnTo>
                  <a:pt x="15558" y="9104"/>
                </a:lnTo>
                <a:lnTo>
                  <a:pt x="15446" y="8914"/>
                </a:lnTo>
                <a:lnTo>
                  <a:pt x="15335" y="8713"/>
                </a:lnTo>
                <a:lnTo>
                  <a:pt x="15223" y="8524"/>
                </a:lnTo>
                <a:lnTo>
                  <a:pt x="15100" y="8334"/>
                </a:lnTo>
                <a:lnTo>
                  <a:pt x="14978" y="8144"/>
                </a:lnTo>
                <a:lnTo>
                  <a:pt x="14855" y="7966"/>
                </a:lnTo>
                <a:lnTo>
                  <a:pt x="14732" y="7776"/>
                </a:lnTo>
                <a:lnTo>
                  <a:pt x="14610" y="7598"/>
                </a:lnTo>
                <a:lnTo>
                  <a:pt x="14476" y="7408"/>
                </a:lnTo>
                <a:lnTo>
                  <a:pt x="14342" y="7229"/>
                </a:lnTo>
                <a:lnTo>
                  <a:pt x="14208" y="7051"/>
                </a:lnTo>
                <a:lnTo>
                  <a:pt x="14074" y="6872"/>
                </a:lnTo>
                <a:lnTo>
                  <a:pt x="13941" y="6705"/>
                </a:lnTo>
                <a:lnTo>
                  <a:pt x="13796" y="6526"/>
                </a:lnTo>
                <a:lnTo>
                  <a:pt x="13651" y="6359"/>
                </a:lnTo>
                <a:lnTo>
                  <a:pt x="13506" y="6181"/>
                </a:lnTo>
                <a:lnTo>
                  <a:pt x="13361" y="6013"/>
                </a:lnTo>
                <a:lnTo>
                  <a:pt x="13216" y="5857"/>
                </a:lnTo>
                <a:lnTo>
                  <a:pt x="13060" y="5690"/>
                </a:lnTo>
                <a:lnTo>
                  <a:pt x="12915" y="5522"/>
                </a:lnTo>
                <a:lnTo>
                  <a:pt x="12758" y="5366"/>
                </a:lnTo>
                <a:lnTo>
                  <a:pt x="12602" y="5210"/>
                </a:lnTo>
                <a:lnTo>
                  <a:pt x="12435" y="5054"/>
                </a:lnTo>
                <a:lnTo>
                  <a:pt x="12279" y="4898"/>
                </a:lnTo>
                <a:lnTo>
                  <a:pt x="12112" y="4741"/>
                </a:lnTo>
                <a:lnTo>
                  <a:pt x="11955" y="4596"/>
                </a:lnTo>
                <a:lnTo>
                  <a:pt x="11788" y="4440"/>
                </a:lnTo>
                <a:lnTo>
                  <a:pt x="11621" y="4295"/>
                </a:lnTo>
                <a:lnTo>
                  <a:pt x="11442" y="4150"/>
                </a:lnTo>
                <a:lnTo>
                  <a:pt x="11275" y="4016"/>
                </a:lnTo>
                <a:lnTo>
                  <a:pt x="11097" y="3871"/>
                </a:lnTo>
                <a:lnTo>
                  <a:pt x="10929" y="3737"/>
                </a:lnTo>
                <a:lnTo>
                  <a:pt x="10751" y="3603"/>
                </a:lnTo>
                <a:lnTo>
                  <a:pt x="10572" y="3469"/>
                </a:lnTo>
                <a:lnTo>
                  <a:pt x="10394" y="3335"/>
                </a:lnTo>
                <a:lnTo>
                  <a:pt x="10204" y="3202"/>
                </a:lnTo>
                <a:lnTo>
                  <a:pt x="10026" y="3079"/>
                </a:lnTo>
                <a:lnTo>
                  <a:pt x="9836" y="2956"/>
                </a:lnTo>
                <a:lnTo>
                  <a:pt x="9647" y="2833"/>
                </a:lnTo>
                <a:lnTo>
                  <a:pt x="9457" y="2711"/>
                </a:lnTo>
                <a:lnTo>
                  <a:pt x="9268" y="2599"/>
                </a:lnTo>
                <a:lnTo>
                  <a:pt x="9078" y="2476"/>
                </a:lnTo>
                <a:lnTo>
                  <a:pt x="8888" y="2365"/>
                </a:lnTo>
                <a:lnTo>
                  <a:pt x="8699" y="2264"/>
                </a:lnTo>
                <a:lnTo>
                  <a:pt x="8498" y="2153"/>
                </a:lnTo>
                <a:lnTo>
                  <a:pt x="8297" y="2041"/>
                </a:lnTo>
                <a:lnTo>
                  <a:pt x="8108" y="1941"/>
                </a:lnTo>
                <a:lnTo>
                  <a:pt x="7907" y="1840"/>
                </a:lnTo>
                <a:lnTo>
                  <a:pt x="7706" y="1751"/>
                </a:lnTo>
                <a:lnTo>
                  <a:pt x="7505" y="1651"/>
                </a:lnTo>
                <a:lnTo>
                  <a:pt x="7293" y="1562"/>
                </a:lnTo>
                <a:lnTo>
                  <a:pt x="7093" y="1472"/>
                </a:lnTo>
                <a:lnTo>
                  <a:pt x="6892" y="1383"/>
                </a:lnTo>
                <a:lnTo>
                  <a:pt x="6680" y="1294"/>
                </a:lnTo>
                <a:lnTo>
                  <a:pt x="6479" y="1216"/>
                </a:lnTo>
                <a:lnTo>
                  <a:pt x="6267" y="1138"/>
                </a:lnTo>
                <a:lnTo>
                  <a:pt x="6056" y="1059"/>
                </a:lnTo>
                <a:lnTo>
                  <a:pt x="5844" y="981"/>
                </a:lnTo>
                <a:lnTo>
                  <a:pt x="5632" y="914"/>
                </a:lnTo>
                <a:lnTo>
                  <a:pt x="5420" y="847"/>
                </a:lnTo>
                <a:lnTo>
                  <a:pt x="5208" y="781"/>
                </a:lnTo>
                <a:lnTo>
                  <a:pt x="4996" y="714"/>
                </a:lnTo>
                <a:lnTo>
                  <a:pt x="4784" y="647"/>
                </a:lnTo>
                <a:lnTo>
                  <a:pt x="4572" y="591"/>
                </a:lnTo>
                <a:lnTo>
                  <a:pt x="4349" y="535"/>
                </a:lnTo>
                <a:lnTo>
                  <a:pt x="4137" y="479"/>
                </a:lnTo>
                <a:lnTo>
                  <a:pt x="3914" y="435"/>
                </a:lnTo>
                <a:lnTo>
                  <a:pt x="3702" y="390"/>
                </a:lnTo>
                <a:lnTo>
                  <a:pt x="3479" y="345"/>
                </a:lnTo>
                <a:lnTo>
                  <a:pt x="3267" y="301"/>
                </a:lnTo>
                <a:lnTo>
                  <a:pt x="3044" y="256"/>
                </a:lnTo>
                <a:lnTo>
                  <a:pt x="2821" y="223"/>
                </a:lnTo>
                <a:lnTo>
                  <a:pt x="2598" y="189"/>
                </a:lnTo>
                <a:lnTo>
                  <a:pt x="2386" y="156"/>
                </a:lnTo>
                <a:lnTo>
                  <a:pt x="2163" y="133"/>
                </a:lnTo>
                <a:lnTo>
                  <a:pt x="1940" y="100"/>
                </a:lnTo>
                <a:lnTo>
                  <a:pt x="1717" y="78"/>
                </a:lnTo>
                <a:lnTo>
                  <a:pt x="1494" y="55"/>
                </a:lnTo>
                <a:lnTo>
                  <a:pt x="1271" y="44"/>
                </a:lnTo>
                <a:lnTo>
                  <a:pt x="1048" y="33"/>
                </a:lnTo>
                <a:lnTo>
                  <a:pt x="825" y="11"/>
                </a:lnTo>
                <a:lnTo>
                  <a:pt x="602" y="11"/>
                </a:lnTo>
                <a:lnTo>
                  <a:pt x="379" y="0"/>
                </a:lnTo>
                <a:lnTo>
                  <a:pt x="156"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36" name="bk object 36"/>
          <p:cNvSpPr/>
          <p:nvPr/>
        </p:nvSpPr>
        <p:spPr>
          <a:xfrm>
            <a:off x="6513578" y="6784236"/>
            <a:ext cx="0" cy="53975"/>
          </a:xfrm>
          <a:custGeom>
            <a:avLst/>
            <a:gdLst/>
            <a:ahLst/>
            <a:cxnLst/>
            <a:rect l="l" t="t" r="r" b="b"/>
            <a:pathLst>
              <a:path h="53975">
                <a:moveTo>
                  <a:pt x="0" y="0"/>
                </a:moveTo>
                <a:lnTo>
                  <a:pt x="0" y="53576"/>
                </a:lnTo>
              </a:path>
            </a:pathLst>
          </a:custGeom>
          <a:ln w="7807">
            <a:solidFill>
              <a:srgbClr val="000000"/>
            </a:solidFill>
          </a:ln>
        </p:spPr>
        <p:txBody>
          <a:bodyPr wrap="square" lIns="0" tIns="0" rIns="0" bIns="0" rtlCol="0"/>
          <a:lstStyle/>
          <a:p>
            <a:endParaRPr smtClean="0">
              <a:solidFill>
                <a:prstClr val="black"/>
              </a:solidFill>
            </a:endParaRPr>
          </a:p>
        </p:txBody>
      </p:sp>
      <p:sp>
        <p:nvSpPr>
          <p:cNvPr id="37" name="bk object 37"/>
          <p:cNvSpPr/>
          <p:nvPr/>
        </p:nvSpPr>
        <p:spPr>
          <a:xfrm>
            <a:off x="6477867" y="6766373"/>
            <a:ext cx="0" cy="71755"/>
          </a:xfrm>
          <a:custGeom>
            <a:avLst/>
            <a:gdLst/>
            <a:ahLst/>
            <a:cxnLst/>
            <a:rect l="l" t="t" r="r" b="b"/>
            <a:pathLst>
              <a:path h="71754">
                <a:moveTo>
                  <a:pt x="0" y="0"/>
                </a:moveTo>
                <a:lnTo>
                  <a:pt x="0" y="71439"/>
                </a:lnTo>
              </a:path>
            </a:pathLst>
          </a:custGeom>
          <a:ln w="7807">
            <a:solidFill>
              <a:srgbClr val="000000"/>
            </a:solidFill>
          </a:ln>
        </p:spPr>
        <p:txBody>
          <a:bodyPr wrap="square" lIns="0" tIns="0" rIns="0" bIns="0" rtlCol="0"/>
          <a:lstStyle/>
          <a:p>
            <a:endParaRPr smtClean="0">
              <a:solidFill>
                <a:prstClr val="black"/>
              </a:solidFill>
            </a:endParaRPr>
          </a:p>
        </p:txBody>
      </p:sp>
      <p:sp>
        <p:nvSpPr>
          <p:cNvPr id="38" name="bk object 38"/>
          <p:cNvSpPr/>
          <p:nvPr/>
        </p:nvSpPr>
        <p:spPr>
          <a:xfrm>
            <a:off x="6545374" y="6762468"/>
            <a:ext cx="138731" cy="79249"/>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39" name="bk object 39"/>
          <p:cNvSpPr/>
          <p:nvPr/>
        </p:nvSpPr>
        <p:spPr>
          <a:xfrm>
            <a:off x="9650355" y="5655139"/>
            <a:ext cx="73272" cy="114962"/>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40" name="bk object 40"/>
          <p:cNvSpPr/>
          <p:nvPr/>
        </p:nvSpPr>
        <p:spPr>
          <a:xfrm>
            <a:off x="9749472" y="5694758"/>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41" name="bk object 41"/>
          <p:cNvSpPr/>
          <p:nvPr/>
        </p:nvSpPr>
        <p:spPr>
          <a:xfrm>
            <a:off x="9749472" y="5694758"/>
            <a:ext cx="24130" cy="0"/>
          </a:xfrm>
          <a:custGeom>
            <a:avLst/>
            <a:gdLst/>
            <a:ahLst/>
            <a:cxnLst/>
            <a:rect l="l" t="t" r="r" b="b"/>
            <a:pathLst>
              <a:path w="24129">
                <a:moveTo>
                  <a:pt x="0" y="0"/>
                </a:moveTo>
                <a:lnTo>
                  <a:pt x="23811" y="0"/>
                </a:lnTo>
              </a:path>
            </a:pathLst>
          </a:custGeom>
          <a:ln w="7810">
            <a:solidFill>
              <a:srgbClr val="000000"/>
            </a:solidFill>
          </a:ln>
        </p:spPr>
        <p:txBody>
          <a:bodyPr wrap="square" lIns="0" tIns="0" rIns="0" bIns="0" rtlCol="0"/>
          <a:lstStyle/>
          <a:p>
            <a:endParaRPr smtClean="0">
              <a:solidFill>
                <a:prstClr val="black"/>
              </a:solidFill>
            </a:endParaRPr>
          </a:p>
        </p:txBody>
      </p:sp>
      <p:sp>
        <p:nvSpPr>
          <p:cNvPr id="42" name="bk object 42"/>
          <p:cNvSpPr/>
          <p:nvPr/>
        </p:nvSpPr>
        <p:spPr>
          <a:xfrm>
            <a:off x="9773283" y="5694758"/>
            <a:ext cx="12065" cy="12065"/>
          </a:xfrm>
          <a:custGeom>
            <a:avLst/>
            <a:gdLst/>
            <a:ahLst/>
            <a:cxnLst/>
            <a:rect l="l" t="t" r="r" b="b"/>
            <a:pathLst>
              <a:path w="12065" h="12064">
                <a:moveTo>
                  <a:pt x="11900" y="11904"/>
                </a:moveTo>
                <a:lnTo>
                  <a:pt x="11900" y="11681"/>
                </a:lnTo>
                <a:lnTo>
                  <a:pt x="11888" y="11458"/>
                </a:lnTo>
                <a:lnTo>
                  <a:pt x="11877" y="11235"/>
                </a:lnTo>
                <a:lnTo>
                  <a:pt x="11866" y="11012"/>
                </a:lnTo>
                <a:lnTo>
                  <a:pt x="11844" y="10789"/>
                </a:lnTo>
                <a:lnTo>
                  <a:pt x="11822" y="10577"/>
                </a:lnTo>
                <a:lnTo>
                  <a:pt x="11799" y="10353"/>
                </a:lnTo>
                <a:lnTo>
                  <a:pt x="11766" y="10130"/>
                </a:lnTo>
                <a:lnTo>
                  <a:pt x="11732" y="9907"/>
                </a:lnTo>
                <a:lnTo>
                  <a:pt x="11688" y="9695"/>
                </a:lnTo>
                <a:lnTo>
                  <a:pt x="11643" y="9472"/>
                </a:lnTo>
                <a:lnTo>
                  <a:pt x="11598" y="9249"/>
                </a:lnTo>
                <a:lnTo>
                  <a:pt x="11543" y="9037"/>
                </a:lnTo>
                <a:lnTo>
                  <a:pt x="11487" y="8825"/>
                </a:lnTo>
                <a:lnTo>
                  <a:pt x="11431" y="8602"/>
                </a:lnTo>
                <a:lnTo>
                  <a:pt x="11364" y="8390"/>
                </a:lnTo>
                <a:lnTo>
                  <a:pt x="11297" y="8178"/>
                </a:lnTo>
                <a:lnTo>
                  <a:pt x="11230" y="7966"/>
                </a:lnTo>
                <a:lnTo>
                  <a:pt x="11152" y="7754"/>
                </a:lnTo>
                <a:lnTo>
                  <a:pt x="11074" y="7553"/>
                </a:lnTo>
                <a:lnTo>
                  <a:pt x="10985" y="7341"/>
                </a:lnTo>
                <a:lnTo>
                  <a:pt x="10896" y="7140"/>
                </a:lnTo>
                <a:lnTo>
                  <a:pt x="10807" y="6928"/>
                </a:lnTo>
                <a:lnTo>
                  <a:pt x="10717" y="6727"/>
                </a:lnTo>
                <a:lnTo>
                  <a:pt x="10617" y="6526"/>
                </a:lnTo>
                <a:lnTo>
                  <a:pt x="10517" y="6337"/>
                </a:lnTo>
                <a:lnTo>
                  <a:pt x="10405" y="6136"/>
                </a:lnTo>
                <a:lnTo>
                  <a:pt x="10294" y="5946"/>
                </a:lnTo>
                <a:lnTo>
                  <a:pt x="10182" y="5745"/>
                </a:lnTo>
                <a:lnTo>
                  <a:pt x="10071" y="5556"/>
                </a:lnTo>
                <a:lnTo>
                  <a:pt x="9948" y="5377"/>
                </a:lnTo>
                <a:lnTo>
                  <a:pt x="9825" y="5188"/>
                </a:lnTo>
                <a:lnTo>
                  <a:pt x="9691" y="5009"/>
                </a:lnTo>
                <a:lnTo>
                  <a:pt x="9558" y="4819"/>
                </a:lnTo>
                <a:lnTo>
                  <a:pt x="9424" y="4641"/>
                </a:lnTo>
                <a:lnTo>
                  <a:pt x="9290" y="4474"/>
                </a:lnTo>
                <a:lnTo>
                  <a:pt x="9145" y="4295"/>
                </a:lnTo>
                <a:lnTo>
                  <a:pt x="9000" y="4128"/>
                </a:lnTo>
                <a:lnTo>
                  <a:pt x="8855" y="3960"/>
                </a:lnTo>
                <a:lnTo>
                  <a:pt x="8710" y="3793"/>
                </a:lnTo>
                <a:lnTo>
                  <a:pt x="8554" y="3637"/>
                </a:lnTo>
                <a:lnTo>
                  <a:pt x="8398" y="3469"/>
                </a:lnTo>
                <a:lnTo>
                  <a:pt x="8241" y="3313"/>
                </a:lnTo>
                <a:lnTo>
                  <a:pt x="8074" y="3168"/>
                </a:lnTo>
                <a:lnTo>
                  <a:pt x="7907" y="3012"/>
                </a:lnTo>
                <a:lnTo>
                  <a:pt x="7740" y="2867"/>
                </a:lnTo>
                <a:lnTo>
                  <a:pt x="7572" y="2722"/>
                </a:lnTo>
                <a:lnTo>
                  <a:pt x="7394" y="2588"/>
                </a:lnTo>
                <a:lnTo>
                  <a:pt x="7227" y="2443"/>
                </a:lnTo>
                <a:lnTo>
                  <a:pt x="7048" y="2309"/>
                </a:lnTo>
                <a:lnTo>
                  <a:pt x="6859" y="2186"/>
                </a:lnTo>
                <a:lnTo>
                  <a:pt x="6680" y="2052"/>
                </a:lnTo>
                <a:lnTo>
                  <a:pt x="6490" y="1930"/>
                </a:lnTo>
                <a:lnTo>
                  <a:pt x="6301" y="1807"/>
                </a:lnTo>
                <a:lnTo>
                  <a:pt x="6111" y="1695"/>
                </a:lnTo>
                <a:lnTo>
                  <a:pt x="5922" y="1584"/>
                </a:lnTo>
                <a:lnTo>
                  <a:pt x="5732" y="1472"/>
                </a:lnTo>
                <a:lnTo>
                  <a:pt x="5531" y="1372"/>
                </a:lnTo>
                <a:lnTo>
                  <a:pt x="5331" y="1271"/>
                </a:lnTo>
                <a:lnTo>
                  <a:pt x="5130" y="1171"/>
                </a:lnTo>
                <a:lnTo>
                  <a:pt x="4929" y="1071"/>
                </a:lnTo>
                <a:lnTo>
                  <a:pt x="4728" y="981"/>
                </a:lnTo>
                <a:lnTo>
                  <a:pt x="4528" y="892"/>
                </a:lnTo>
                <a:lnTo>
                  <a:pt x="4316" y="814"/>
                </a:lnTo>
                <a:lnTo>
                  <a:pt x="4104" y="736"/>
                </a:lnTo>
                <a:lnTo>
                  <a:pt x="3892" y="658"/>
                </a:lnTo>
                <a:lnTo>
                  <a:pt x="3680" y="591"/>
                </a:lnTo>
                <a:lnTo>
                  <a:pt x="3468" y="524"/>
                </a:lnTo>
                <a:lnTo>
                  <a:pt x="3256" y="457"/>
                </a:lnTo>
                <a:lnTo>
                  <a:pt x="3044" y="401"/>
                </a:lnTo>
                <a:lnTo>
                  <a:pt x="2832" y="345"/>
                </a:lnTo>
                <a:lnTo>
                  <a:pt x="2609" y="290"/>
                </a:lnTo>
                <a:lnTo>
                  <a:pt x="2397" y="245"/>
                </a:lnTo>
                <a:lnTo>
                  <a:pt x="2174" y="200"/>
                </a:lnTo>
                <a:lnTo>
                  <a:pt x="1951" y="167"/>
                </a:lnTo>
                <a:lnTo>
                  <a:pt x="1728" y="133"/>
                </a:lnTo>
                <a:lnTo>
                  <a:pt x="1516" y="100"/>
                </a:lnTo>
                <a:lnTo>
                  <a:pt x="1293" y="66"/>
                </a:lnTo>
                <a:lnTo>
                  <a:pt x="1070" y="55"/>
                </a:lnTo>
                <a:lnTo>
                  <a:pt x="847" y="33"/>
                </a:lnTo>
                <a:lnTo>
                  <a:pt x="624" y="22"/>
                </a:lnTo>
                <a:lnTo>
                  <a:pt x="401" y="11"/>
                </a:lnTo>
                <a:lnTo>
                  <a:pt x="178"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43" name="bk object 43"/>
          <p:cNvSpPr/>
          <p:nvPr/>
        </p:nvSpPr>
        <p:spPr>
          <a:xfrm>
            <a:off x="9816979" y="5690854"/>
            <a:ext cx="61372" cy="79249"/>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44" name="bk object 44"/>
          <p:cNvSpPr/>
          <p:nvPr/>
        </p:nvSpPr>
        <p:spPr>
          <a:xfrm>
            <a:off x="3160134" y="7065530"/>
            <a:ext cx="133985" cy="0"/>
          </a:xfrm>
          <a:custGeom>
            <a:avLst/>
            <a:gdLst/>
            <a:ahLst/>
            <a:cxnLst/>
            <a:rect l="l" t="t" r="r" b="b"/>
            <a:pathLst>
              <a:path w="133985">
                <a:moveTo>
                  <a:pt x="0" y="0"/>
                </a:moveTo>
                <a:lnTo>
                  <a:pt x="133901" y="0"/>
                </a:lnTo>
              </a:path>
            </a:pathLst>
          </a:custGeom>
          <a:ln w="7810">
            <a:solidFill>
              <a:srgbClr val="000000"/>
            </a:solidFill>
          </a:ln>
        </p:spPr>
        <p:txBody>
          <a:bodyPr wrap="square" lIns="0" tIns="0" rIns="0" bIns="0" rtlCol="0"/>
          <a:lstStyle/>
          <a:p>
            <a:endParaRPr smtClean="0">
              <a:solidFill>
                <a:prstClr val="black"/>
              </a:solidFill>
            </a:endParaRPr>
          </a:p>
        </p:txBody>
      </p:sp>
      <p:sp>
        <p:nvSpPr>
          <p:cNvPr id="45" name="bk object 45"/>
          <p:cNvSpPr/>
          <p:nvPr/>
        </p:nvSpPr>
        <p:spPr>
          <a:xfrm>
            <a:off x="3227084" y="6998554"/>
            <a:ext cx="0" cy="133985"/>
          </a:xfrm>
          <a:custGeom>
            <a:avLst/>
            <a:gdLst/>
            <a:ahLst/>
            <a:cxnLst/>
            <a:rect l="l" t="t" r="r" b="b"/>
            <a:pathLst>
              <a:path h="133984">
                <a:moveTo>
                  <a:pt x="0" y="0"/>
                </a:moveTo>
                <a:lnTo>
                  <a:pt x="0" y="133953"/>
                </a:lnTo>
              </a:path>
            </a:pathLst>
          </a:custGeom>
          <a:ln w="7807">
            <a:solidFill>
              <a:srgbClr val="000000"/>
            </a:solidFill>
          </a:ln>
        </p:spPr>
        <p:txBody>
          <a:bodyPr wrap="square" lIns="0" tIns="0" rIns="0" bIns="0" rtlCol="0"/>
          <a:lstStyle/>
          <a:p>
            <a:endParaRPr smtClean="0">
              <a:solidFill>
                <a:prstClr val="black"/>
              </a:solidFill>
            </a:endParaRPr>
          </a:p>
        </p:txBody>
      </p:sp>
      <p:sp>
        <p:nvSpPr>
          <p:cNvPr id="46" name="bk object 46"/>
          <p:cNvSpPr/>
          <p:nvPr/>
        </p:nvSpPr>
        <p:spPr>
          <a:xfrm>
            <a:off x="3227084" y="7199484"/>
            <a:ext cx="133985" cy="0"/>
          </a:xfrm>
          <a:custGeom>
            <a:avLst/>
            <a:gdLst/>
            <a:ahLst/>
            <a:cxnLst/>
            <a:rect l="l" t="t" r="r" b="b"/>
            <a:pathLst>
              <a:path w="133985">
                <a:moveTo>
                  <a:pt x="0" y="0"/>
                </a:moveTo>
                <a:lnTo>
                  <a:pt x="133901" y="0"/>
                </a:lnTo>
              </a:path>
            </a:pathLst>
          </a:custGeom>
          <a:ln w="7810">
            <a:solidFill>
              <a:srgbClr val="000000"/>
            </a:solidFill>
          </a:ln>
        </p:spPr>
        <p:txBody>
          <a:bodyPr wrap="square" lIns="0" tIns="0" rIns="0" bIns="0" rtlCol="0"/>
          <a:lstStyle/>
          <a:p>
            <a:endParaRPr smtClean="0">
              <a:solidFill>
                <a:prstClr val="black"/>
              </a:solidFill>
            </a:endParaRPr>
          </a:p>
        </p:txBody>
      </p:sp>
      <p:sp>
        <p:nvSpPr>
          <p:cNvPr id="47" name="bk object 47"/>
          <p:cNvSpPr/>
          <p:nvPr/>
        </p:nvSpPr>
        <p:spPr>
          <a:xfrm>
            <a:off x="3355063" y="7959356"/>
            <a:ext cx="24130" cy="24130"/>
          </a:xfrm>
          <a:custGeom>
            <a:avLst/>
            <a:gdLst/>
            <a:ahLst/>
            <a:cxnLst/>
            <a:rect l="l" t="t" r="r" b="b"/>
            <a:pathLst>
              <a:path w="24129" h="24129">
                <a:moveTo>
                  <a:pt x="0" y="23820"/>
                </a:moveTo>
                <a:lnTo>
                  <a:pt x="23800" y="0"/>
                </a:lnTo>
              </a:path>
            </a:pathLst>
          </a:custGeom>
          <a:ln w="7808">
            <a:solidFill>
              <a:srgbClr val="000000"/>
            </a:solidFill>
          </a:ln>
        </p:spPr>
        <p:txBody>
          <a:bodyPr wrap="square" lIns="0" tIns="0" rIns="0" bIns="0" rtlCol="0"/>
          <a:lstStyle/>
          <a:p>
            <a:endParaRPr smtClean="0">
              <a:solidFill>
                <a:prstClr val="black"/>
              </a:solidFill>
            </a:endParaRPr>
          </a:p>
        </p:txBody>
      </p:sp>
      <p:sp>
        <p:nvSpPr>
          <p:cNvPr id="48" name="bk object 48"/>
          <p:cNvSpPr/>
          <p:nvPr/>
        </p:nvSpPr>
        <p:spPr>
          <a:xfrm>
            <a:off x="3378864" y="7959356"/>
            <a:ext cx="0" cy="107314"/>
          </a:xfrm>
          <a:custGeom>
            <a:avLst/>
            <a:gdLst/>
            <a:ahLst/>
            <a:cxnLst/>
            <a:rect l="l" t="t" r="r" b="b"/>
            <a:pathLst>
              <a:path h="107315">
                <a:moveTo>
                  <a:pt x="0" y="0"/>
                </a:moveTo>
                <a:lnTo>
                  <a:pt x="0" y="107164"/>
                </a:lnTo>
              </a:path>
            </a:pathLst>
          </a:custGeom>
          <a:ln w="7807">
            <a:solidFill>
              <a:srgbClr val="000000"/>
            </a:solidFill>
          </a:ln>
        </p:spPr>
        <p:txBody>
          <a:bodyPr wrap="square" lIns="0" tIns="0" rIns="0" bIns="0" rtlCol="0"/>
          <a:lstStyle/>
          <a:p>
            <a:endParaRPr smtClean="0">
              <a:solidFill>
                <a:prstClr val="black"/>
              </a:solidFill>
            </a:endParaRPr>
          </a:p>
        </p:txBody>
      </p:sp>
      <p:sp>
        <p:nvSpPr>
          <p:cNvPr id="49" name="bk object 49"/>
          <p:cNvSpPr/>
          <p:nvPr/>
        </p:nvSpPr>
        <p:spPr>
          <a:xfrm>
            <a:off x="2882504" y="7888474"/>
            <a:ext cx="1212910" cy="945469"/>
          </a:xfrm>
          <a:prstGeom prst="rect">
            <a:avLst/>
          </a:prstGeom>
          <a:blipFill>
            <a:blip r:embed="rId8" cstate="print"/>
            <a:stretch>
              <a:fillRect/>
            </a:stretch>
          </a:blipFill>
        </p:spPr>
        <p:txBody>
          <a:bodyPr wrap="square" lIns="0" tIns="0" rIns="0" bIns="0" rtlCol="0"/>
          <a:lstStyle/>
          <a:p>
            <a:endParaRPr smtClean="0">
              <a:solidFill>
                <a:prstClr val="black"/>
              </a:solidFill>
            </a:endParaRPr>
          </a:p>
        </p:txBody>
      </p:sp>
      <p:sp>
        <p:nvSpPr>
          <p:cNvPr id="50" name="bk object 50"/>
          <p:cNvSpPr/>
          <p:nvPr/>
        </p:nvSpPr>
        <p:spPr>
          <a:xfrm>
            <a:off x="3494887" y="7601332"/>
            <a:ext cx="6829425" cy="0"/>
          </a:xfrm>
          <a:custGeom>
            <a:avLst/>
            <a:gdLst/>
            <a:ahLst/>
            <a:cxnLst/>
            <a:rect l="l" t="t" r="r" b="b"/>
            <a:pathLst>
              <a:path w="6829425">
                <a:moveTo>
                  <a:pt x="6828867" y="0"/>
                </a:moveTo>
                <a:lnTo>
                  <a:pt x="0" y="0"/>
                </a:lnTo>
              </a:path>
            </a:pathLst>
          </a:custGeom>
          <a:ln w="7810">
            <a:solidFill>
              <a:srgbClr val="000000"/>
            </a:solidFill>
          </a:ln>
        </p:spPr>
        <p:txBody>
          <a:bodyPr wrap="square" lIns="0" tIns="0" rIns="0" bIns="0" rtlCol="0"/>
          <a:lstStyle/>
          <a:p>
            <a:endParaRPr smtClean="0">
              <a:solidFill>
                <a:prstClr val="black"/>
              </a:solidFill>
            </a:endParaRPr>
          </a:p>
        </p:txBody>
      </p:sp>
      <p:sp>
        <p:nvSpPr>
          <p:cNvPr id="51" name="bk object 51"/>
          <p:cNvSpPr/>
          <p:nvPr/>
        </p:nvSpPr>
        <p:spPr>
          <a:xfrm>
            <a:off x="10052047" y="5722117"/>
            <a:ext cx="543415" cy="1534847"/>
          </a:xfrm>
          <a:prstGeom prst="rect">
            <a:avLst/>
          </a:prstGeom>
          <a:blipFill>
            <a:blip r:embed="rId9" cstate="print"/>
            <a:stretch>
              <a:fillRect/>
            </a:stretch>
          </a:blipFill>
        </p:spPr>
        <p:txBody>
          <a:bodyPr wrap="square" lIns="0" tIns="0" rIns="0" bIns="0" rtlCol="0"/>
          <a:lstStyle/>
          <a:p>
            <a:endParaRPr smtClean="0">
              <a:solidFill>
                <a:prstClr val="black"/>
              </a:solidFill>
            </a:endParaRPr>
          </a:p>
        </p:txBody>
      </p:sp>
      <p:sp>
        <p:nvSpPr>
          <p:cNvPr id="52" name="bk object 52"/>
          <p:cNvSpPr/>
          <p:nvPr/>
        </p:nvSpPr>
        <p:spPr>
          <a:xfrm>
            <a:off x="3494887" y="7065530"/>
            <a:ext cx="0" cy="803910"/>
          </a:xfrm>
          <a:custGeom>
            <a:avLst/>
            <a:gdLst/>
            <a:ahLst/>
            <a:cxnLst/>
            <a:rect l="l" t="t" r="r" b="b"/>
            <a:pathLst>
              <a:path h="803909">
                <a:moveTo>
                  <a:pt x="0" y="0"/>
                </a:moveTo>
                <a:lnTo>
                  <a:pt x="0" y="803708"/>
                </a:lnTo>
              </a:path>
            </a:pathLst>
          </a:custGeom>
          <a:ln w="7807">
            <a:solidFill>
              <a:srgbClr val="000000"/>
            </a:solidFill>
          </a:ln>
        </p:spPr>
        <p:txBody>
          <a:bodyPr wrap="square" lIns="0" tIns="0" rIns="0" bIns="0" rtlCol="0"/>
          <a:lstStyle/>
          <a:p>
            <a:endParaRPr smtClean="0">
              <a:solidFill>
                <a:prstClr val="black"/>
              </a:solidFill>
            </a:endParaRPr>
          </a:p>
        </p:txBody>
      </p:sp>
      <p:sp>
        <p:nvSpPr>
          <p:cNvPr id="53" name="bk object 53"/>
          <p:cNvSpPr/>
          <p:nvPr/>
        </p:nvSpPr>
        <p:spPr>
          <a:xfrm>
            <a:off x="3463670" y="7065530"/>
            <a:ext cx="62865" cy="187960"/>
          </a:xfrm>
          <a:custGeom>
            <a:avLst/>
            <a:gdLst/>
            <a:ahLst/>
            <a:cxnLst/>
            <a:rect l="l" t="t" r="r" b="b"/>
            <a:pathLst>
              <a:path w="62864" h="187959">
                <a:moveTo>
                  <a:pt x="62433" y="187530"/>
                </a:moveTo>
                <a:lnTo>
                  <a:pt x="0" y="187530"/>
                </a:lnTo>
                <a:lnTo>
                  <a:pt x="31216" y="0"/>
                </a:lnTo>
                <a:lnTo>
                  <a:pt x="62433" y="187530"/>
                </a:lnTo>
                <a:close/>
              </a:path>
            </a:pathLst>
          </a:custGeom>
          <a:solidFill>
            <a:srgbClr val="000000"/>
          </a:solidFill>
        </p:spPr>
        <p:txBody>
          <a:bodyPr wrap="square" lIns="0" tIns="0" rIns="0" bIns="0" rtlCol="0"/>
          <a:lstStyle/>
          <a:p>
            <a:endParaRPr smtClean="0">
              <a:solidFill>
                <a:prstClr val="black"/>
              </a:solidFill>
            </a:endParaRPr>
          </a:p>
        </p:txBody>
      </p:sp>
      <p:sp>
        <p:nvSpPr>
          <p:cNvPr id="54" name="bk object 54"/>
          <p:cNvSpPr/>
          <p:nvPr/>
        </p:nvSpPr>
        <p:spPr>
          <a:xfrm>
            <a:off x="3463670" y="7065530"/>
            <a:ext cx="62865" cy="187960"/>
          </a:xfrm>
          <a:custGeom>
            <a:avLst/>
            <a:gdLst/>
            <a:ahLst/>
            <a:cxnLst/>
            <a:rect l="l" t="t" r="r" b="b"/>
            <a:pathLst>
              <a:path w="62864" h="187959">
                <a:moveTo>
                  <a:pt x="31216" y="0"/>
                </a:moveTo>
                <a:lnTo>
                  <a:pt x="62433" y="187530"/>
                </a:lnTo>
                <a:lnTo>
                  <a:pt x="0" y="187530"/>
                </a:lnTo>
                <a:lnTo>
                  <a:pt x="31216" y="0"/>
                </a:lnTo>
                <a:close/>
              </a:path>
            </a:pathLst>
          </a:custGeom>
          <a:ln w="7807">
            <a:solidFill>
              <a:srgbClr val="000000"/>
            </a:solidFill>
          </a:ln>
        </p:spPr>
        <p:txBody>
          <a:bodyPr wrap="square" lIns="0" tIns="0" rIns="0" bIns="0" rtlCol="0"/>
          <a:lstStyle/>
          <a:p>
            <a:endParaRPr smtClean="0">
              <a:solidFill>
                <a:prstClr val="black"/>
              </a:solidFill>
            </a:endParaRPr>
          </a:p>
        </p:txBody>
      </p:sp>
      <p:sp>
        <p:nvSpPr>
          <p:cNvPr id="55" name="bk object 55"/>
          <p:cNvSpPr/>
          <p:nvPr/>
        </p:nvSpPr>
        <p:spPr>
          <a:xfrm>
            <a:off x="10323755" y="4252547"/>
            <a:ext cx="0" cy="1205865"/>
          </a:xfrm>
          <a:custGeom>
            <a:avLst/>
            <a:gdLst/>
            <a:ahLst/>
            <a:cxnLst/>
            <a:rect l="l" t="t" r="r" b="b"/>
            <a:pathLst>
              <a:path h="1205864">
                <a:moveTo>
                  <a:pt x="0" y="1205567"/>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56" name="bk object 56"/>
          <p:cNvSpPr/>
          <p:nvPr/>
        </p:nvSpPr>
        <p:spPr>
          <a:xfrm>
            <a:off x="8984764" y="4252547"/>
            <a:ext cx="1339215" cy="0"/>
          </a:xfrm>
          <a:custGeom>
            <a:avLst/>
            <a:gdLst/>
            <a:ahLst/>
            <a:cxnLst/>
            <a:rect l="l" t="t" r="r" b="b"/>
            <a:pathLst>
              <a:path w="1339215">
                <a:moveTo>
                  <a:pt x="1338991" y="0"/>
                </a:moveTo>
                <a:lnTo>
                  <a:pt x="0" y="0"/>
                </a:lnTo>
              </a:path>
            </a:pathLst>
          </a:custGeom>
          <a:ln w="7810">
            <a:solidFill>
              <a:srgbClr val="000000"/>
            </a:solidFill>
          </a:ln>
        </p:spPr>
        <p:txBody>
          <a:bodyPr wrap="square" lIns="0" tIns="0" rIns="0" bIns="0" rtlCol="0"/>
          <a:lstStyle/>
          <a:p>
            <a:endParaRPr smtClean="0">
              <a:solidFill>
                <a:prstClr val="black"/>
              </a:solidFill>
            </a:endParaRPr>
          </a:p>
        </p:txBody>
      </p:sp>
      <p:sp>
        <p:nvSpPr>
          <p:cNvPr id="57" name="bk object 57"/>
          <p:cNvSpPr/>
          <p:nvPr/>
        </p:nvSpPr>
        <p:spPr>
          <a:xfrm>
            <a:off x="10292538" y="5270584"/>
            <a:ext cx="62865" cy="187960"/>
          </a:xfrm>
          <a:custGeom>
            <a:avLst/>
            <a:gdLst/>
            <a:ahLst/>
            <a:cxnLst/>
            <a:rect l="l" t="t" r="r" b="b"/>
            <a:pathLst>
              <a:path w="62865" h="187960">
                <a:moveTo>
                  <a:pt x="31216" y="187530"/>
                </a:moveTo>
                <a:lnTo>
                  <a:pt x="0" y="0"/>
                </a:lnTo>
                <a:lnTo>
                  <a:pt x="62433" y="0"/>
                </a:lnTo>
                <a:lnTo>
                  <a:pt x="31216" y="187530"/>
                </a:lnTo>
                <a:close/>
              </a:path>
            </a:pathLst>
          </a:custGeom>
          <a:solidFill>
            <a:srgbClr val="000000"/>
          </a:solidFill>
        </p:spPr>
        <p:txBody>
          <a:bodyPr wrap="square" lIns="0" tIns="0" rIns="0" bIns="0" rtlCol="0"/>
          <a:lstStyle/>
          <a:p>
            <a:endParaRPr smtClean="0">
              <a:solidFill>
                <a:prstClr val="black"/>
              </a:solidFill>
            </a:endParaRPr>
          </a:p>
        </p:txBody>
      </p:sp>
      <p:sp>
        <p:nvSpPr>
          <p:cNvPr id="58" name="bk object 58"/>
          <p:cNvSpPr/>
          <p:nvPr/>
        </p:nvSpPr>
        <p:spPr>
          <a:xfrm>
            <a:off x="10292538" y="5270584"/>
            <a:ext cx="62865" cy="187960"/>
          </a:xfrm>
          <a:custGeom>
            <a:avLst/>
            <a:gdLst/>
            <a:ahLst/>
            <a:cxnLst/>
            <a:rect l="l" t="t" r="r" b="b"/>
            <a:pathLst>
              <a:path w="62865" h="187960">
                <a:moveTo>
                  <a:pt x="31216" y="187530"/>
                </a:moveTo>
                <a:lnTo>
                  <a:pt x="0" y="0"/>
                </a:lnTo>
                <a:lnTo>
                  <a:pt x="62433" y="0"/>
                </a:lnTo>
                <a:lnTo>
                  <a:pt x="31216" y="187530"/>
                </a:lnTo>
                <a:close/>
              </a:path>
            </a:pathLst>
          </a:custGeom>
          <a:ln w="7807">
            <a:solidFill>
              <a:srgbClr val="000000"/>
            </a:solidFill>
          </a:ln>
        </p:spPr>
        <p:txBody>
          <a:bodyPr wrap="square" lIns="0" tIns="0" rIns="0" bIns="0" rtlCol="0"/>
          <a:lstStyle/>
          <a:p>
            <a:endParaRPr smtClean="0">
              <a:solidFill>
                <a:prstClr val="black"/>
              </a:solidFill>
            </a:endParaRPr>
          </a:p>
        </p:txBody>
      </p:sp>
      <p:sp>
        <p:nvSpPr>
          <p:cNvPr id="59" name="bk object 59"/>
          <p:cNvSpPr/>
          <p:nvPr/>
        </p:nvSpPr>
        <p:spPr>
          <a:xfrm>
            <a:off x="10457657" y="5592067"/>
            <a:ext cx="1205230" cy="0"/>
          </a:xfrm>
          <a:custGeom>
            <a:avLst/>
            <a:gdLst/>
            <a:ahLst/>
            <a:cxnLst/>
            <a:rect l="l" t="t" r="r" b="b"/>
            <a:pathLst>
              <a:path w="1205229">
                <a:moveTo>
                  <a:pt x="1205011" y="0"/>
                </a:moveTo>
                <a:lnTo>
                  <a:pt x="0" y="0"/>
                </a:lnTo>
              </a:path>
            </a:pathLst>
          </a:custGeom>
          <a:ln w="7810">
            <a:solidFill>
              <a:srgbClr val="000000"/>
            </a:solidFill>
          </a:ln>
        </p:spPr>
        <p:txBody>
          <a:bodyPr wrap="square" lIns="0" tIns="0" rIns="0" bIns="0" rtlCol="0"/>
          <a:lstStyle/>
          <a:p>
            <a:endParaRPr smtClean="0">
              <a:solidFill>
                <a:prstClr val="black"/>
              </a:solidFill>
            </a:endParaRPr>
          </a:p>
        </p:txBody>
      </p:sp>
      <p:sp>
        <p:nvSpPr>
          <p:cNvPr id="60" name="bk object 60"/>
          <p:cNvSpPr/>
          <p:nvPr/>
        </p:nvSpPr>
        <p:spPr>
          <a:xfrm>
            <a:off x="11475188" y="5560839"/>
            <a:ext cx="187960" cy="62865"/>
          </a:xfrm>
          <a:custGeom>
            <a:avLst/>
            <a:gdLst/>
            <a:ahLst/>
            <a:cxnLst/>
            <a:rect l="l" t="t" r="r" b="b"/>
            <a:pathLst>
              <a:path w="187959" h="62864">
                <a:moveTo>
                  <a:pt x="0" y="62446"/>
                </a:moveTo>
                <a:lnTo>
                  <a:pt x="0" y="0"/>
                </a:lnTo>
                <a:lnTo>
                  <a:pt x="187479" y="31228"/>
                </a:lnTo>
                <a:lnTo>
                  <a:pt x="0" y="62446"/>
                </a:lnTo>
                <a:close/>
              </a:path>
            </a:pathLst>
          </a:custGeom>
          <a:solidFill>
            <a:srgbClr val="000000"/>
          </a:solidFill>
        </p:spPr>
        <p:txBody>
          <a:bodyPr wrap="square" lIns="0" tIns="0" rIns="0" bIns="0" rtlCol="0"/>
          <a:lstStyle/>
          <a:p>
            <a:endParaRPr smtClean="0">
              <a:solidFill>
                <a:prstClr val="black"/>
              </a:solidFill>
            </a:endParaRPr>
          </a:p>
        </p:txBody>
      </p:sp>
      <p:sp>
        <p:nvSpPr>
          <p:cNvPr id="61" name="bk object 61"/>
          <p:cNvSpPr/>
          <p:nvPr/>
        </p:nvSpPr>
        <p:spPr>
          <a:xfrm>
            <a:off x="11475188" y="5560839"/>
            <a:ext cx="187960" cy="62865"/>
          </a:xfrm>
          <a:custGeom>
            <a:avLst/>
            <a:gdLst/>
            <a:ahLst/>
            <a:cxnLst/>
            <a:rect l="l" t="t" r="r" b="b"/>
            <a:pathLst>
              <a:path w="187959" h="62864">
                <a:moveTo>
                  <a:pt x="187479" y="31228"/>
                </a:moveTo>
                <a:lnTo>
                  <a:pt x="0" y="62446"/>
                </a:lnTo>
                <a:lnTo>
                  <a:pt x="0" y="0"/>
                </a:lnTo>
                <a:lnTo>
                  <a:pt x="187479" y="31228"/>
                </a:lnTo>
                <a:close/>
              </a:path>
            </a:pathLst>
          </a:custGeom>
          <a:ln w="7809">
            <a:solidFill>
              <a:srgbClr val="000000"/>
            </a:solidFill>
          </a:ln>
        </p:spPr>
        <p:txBody>
          <a:bodyPr wrap="square" lIns="0" tIns="0" rIns="0" bIns="0" rtlCol="0"/>
          <a:lstStyle/>
          <a:p>
            <a:endParaRPr smtClean="0">
              <a:solidFill>
                <a:prstClr val="black"/>
              </a:solidFill>
            </a:endParaRPr>
          </a:p>
        </p:txBody>
      </p:sp>
      <p:sp>
        <p:nvSpPr>
          <p:cNvPr id="62" name="bk object 62"/>
          <p:cNvSpPr/>
          <p:nvPr/>
        </p:nvSpPr>
        <p:spPr>
          <a:xfrm>
            <a:off x="9004872" y="4066869"/>
            <a:ext cx="71755" cy="0"/>
          </a:xfrm>
          <a:custGeom>
            <a:avLst/>
            <a:gdLst/>
            <a:ahLst/>
            <a:cxnLst/>
            <a:rect l="l" t="t" r="r" b="b"/>
            <a:pathLst>
              <a:path w="71754">
                <a:moveTo>
                  <a:pt x="0" y="0"/>
                </a:moveTo>
                <a:lnTo>
                  <a:pt x="71411" y="0"/>
                </a:lnTo>
              </a:path>
            </a:pathLst>
          </a:custGeom>
          <a:ln w="7810">
            <a:solidFill>
              <a:srgbClr val="000000"/>
            </a:solidFill>
          </a:ln>
        </p:spPr>
        <p:txBody>
          <a:bodyPr wrap="square" lIns="0" tIns="0" rIns="0" bIns="0" rtlCol="0"/>
          <a:lstStyle/>
          <a:p>
            <a:endParaRPr smtClean="0">
              <a:solidFill>
                <a:prstClr val="black"/>
              </a:solidFill>
            </a:endParaRPr>
          </a:p>
        </p:txBody>
      </p:sp>
      <p:sp>
        <p:nvSpPr>
          <p:cNvPr id="63" name="bk object 63"/>
          <p:cNvSpPr/>
          <p:nvPr/>
        </p:nvSpPr>
        <p:spPr>
          <a:xfrm>
            <a:off x="9040572" y="4066869"/>
            <a:ext cx="0" cy="107314"/>
          </a:xfrm>
          <a:custGeom>
            <a:avLst/>
            <a:gdLst/>
            <a:ahLst/>
            <a:cxnLst/>
            <a:rect l="l" t="t" r="r" b="b"/>
            <a:pathLst>
              <a:path h="107314">
                <a:moveTo>
                  <a:pt x="0" y="0"/>
                </a:moveTo>
                <a:lnTo>
                  <a:pt x="0" y="107164"/>
                </a:lnTo>
              </a:path>
            </a:pathLst>
          </a:custGeom>
          <a:ln w="7807">
            <a:solidFill>
              <a:srgbClr val="000000"/>
            </a:solidFill>
          </a:ln>
        </p:spPr>
        <p:txBody>
          <a:bodyPr wrap="square" lIns="0" tIns="0" rIns="0" bIns="0" rtlCol="0"/>
          <a:lstStyle/>
          <a:p>
            <a:endParaRPr smtClean="0">
              <a:solidFill>
                <a:prstClr val="black"/>
              </a:solidFill>
            </a:endParaRPr>
          </a:p>
        </p:txBody>
      </p:sp>
      <p:sp>
        <p:nvSpPr>
          <p:cNvPr id="64" name="bk object 64"/>
          <p:cNvSpPr/>
          <p:nvPr/>
        </p:nvSpPr>
        <p:spPr>
          <a:xfrm>
            <a:off x="9108081" y="4098690"/>
            <a:ext cx="55420" cy="79248"/>
          </a:xfrm>
          <a:prstGeom prst="rect">
            <a:avLst/>
          </a:prstGeom>
          <a:blipFill>
            <a:blip r:embed="rId10" cstate="print"/>
            <a:stretch>
              <a:fillRect/>
            </a:stretch>
          </a:blipFill>
        </p:spPr>
        <p:txBody>
          <a:bodyPr wrap="square" lIns="0" tIns="0" rIns="0" bIns="0" rtlCol="0"/>
          <a:lstStyle/>
          <a:p>
            <a:endParaRPr smtClean="0">
              <a:solidFill>
                <a:prstClr val="black"/>
              </a:solidFill>
            </a:endParaRPr>
          </a:p>
        </p:txBody>
      </p:sp>
      <p:sp>
        <p:nvSpPr>
          <p:cNvPr id="65" name="bk object 65"/>
          <p:cNvSpPr/>
          <p:nvPr/>
        </p:nvSpPr>
        <p:spPr>
          <a:xfrm>
            <a:off x="9195308" y="4102594"/>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66" name="bk object 66"/>
          <p:cNvSpPr/>
          <p:nvPr/>
        </p:nvSpPr>
        <p:spPr>
          <a:xfrm>
            <a:off x="9195308" y="4102594"/>
            <a:ext cx="24130" cy="0"/>
          </a:xfrm>
          <a:custGeom>
            <a:avLst/>
            <a:gdLst/>
            <a:ahLst/>
            <a:cxnLst/>
            <a:rect l="l" t="t" r="r" b="b"/>
            <a:pathLst>
              <a:path w="24129">
                <a:moveTo>
                  <a:pt x="0" y="0"/>
                </a:moveTo>
                <a:lnTo>
                  <a:pt x="23800" y="0"/>
                </a:lnTo>
              </a:path>
            </a:pathLst>
          </a:custGeom>
          <a:ln w="7810">
            <a:solidFill>
              <a:srgbClr val="000000"/>
            </a:solidFill>
          </a:ln>
        </p:spPr>
        <p:txBody>
          <a:bodyPr wrap="square" lIns="0" tIns="0" rIns="0" bIns="0" rtlCol="0"/>
          <a:lstStyle/>
          <a:p>
            <a:endParaRPr smtClean="0">
              <a:solidFill>
                <a:prstClr val="black"/>
              </a:solidFill>
            </a:endParaRPr>
          </a:p>
        </p:txBody>
      </p:sp>
      <p:sp>
        <p:nvSpPr>
          <p:cNvPr id="67" name="bk object 67"/>
          <p:cNvSpPr/>
          <p:nvPr/>
        </p:nvSpPr>
        <p:spPr>
          <a:xfrm>
            <a:off x="9219108" y="4102594"/>
            <a:ext cx="12065" cy="12065"/>
          </a:xfrm>
          <a:custGeom>
            <a:avLst/>
            <a:gdLst/>
            <a:ahLst/>
            <a:cxnLst/>
            <a:rect l="l" t="t" r="r" b="b"/>
            <a:pathLst>
              <a:path w="12065" h="12064">
                <a:moveTo>
                  <a:pt x="11900" y="11904"/>
                </a:moveTo>
                <a:lnTo>
                  <a:pt x="11900" y="11681"/>
                </a:lnTo>
                <a:lnTo>
                  <a:pt x="11888" y="11458"/>
                </a:lnTo>
                <a:lnTo>
                  <a:pt x="11888" y="11235"/>
                </a:lnTo>
                <a:lnTo>
                  <a:pt x="11866" y="11012"/>
                </a:lnTo>
                <a:lnTo>
                  <a:pt x="11855" y="10789"/>
                </a:lnTo>
                <a:lnTo>
                  <a:pt x="11833" y="10565"/>
                </a:lnTo>
                <a:lnTo>
                  <a:pt x="11799" y="10342"/>
                </a:lnTo>
                <a:lnTo>
                  <a:pt x="11766" y="10130"/>
                </a:lnTo>
                <a:lnTo>
                  <a:pt x="11732" y="9907"/>
                </a:lnTo>
                <a:lnTo>
                  <a:pt x="11699" y="9684"/>
                </a:lnTo>
                <a:lnTo>
                  <a:pt x="11654" y="9472"/>
                </a:lnTo>
                <a:lnTo>
                  <a:pt x="11598" y="9249"/>
                </a:lnTo>
                <a:lnTo>
                  <a:pt x="11554" y="9037"/>
                </a:lnTo>
                <a:lnTo>
                  <a:pt x="11498" y="8814"/>
                </a:lnTo>
                <a:lnTo>
                  <a:pt x="11431" y="8602"/>
                </a:lnTo>
                <a:lnTo>
                  <a:pt x="11375" y="8390"/>
                </a:lnTo>
                <a:lnTo>
                  <a:pt x="11309" y="8178"/>
                </a:lnTo>
                <a:lnTo>
                  <a:pt x="11230" y="7966"/>
                </a:lnTo>
                <a:lnTo>
                  <a:pt x="11152" y="7754"/>
                </a:lnTo>
                <a:lnTo>
                  <a:pt x="11074" y="7542"/>
                </a:lnTo>
                <a:lnTo>
                  <a:pt x="10996" y="7341"/>
                </a:lnTo>
                <a:lnTo>
                  <a:pt x="10907" y="7129"/>
                </a:lnTo>
                <a:lnTo>
                  <a:pt x="10818" y="6928"/>
                </a:lnTo>
                <a:lnTo>
                  <a:pt x="10717" y="6727"/>
                </a:lnTo>
                <a:lnTo>
                  <a:pt x="10617" y="6526"/>
                </a:lnTo>
                <a:lnTo>
                  <a:pt x="10517" y="6326"/>
                </a:lnTo>
                <a:lnTo>
                  <a:pt x="10416" y="6136"/>
                </a:lnTo>
                <a:lnTo>
                  <a:pt x="10305" y="5935"/>
                </a:lnTo>
                <a:lnTo>
                  <a:pt x="10182" y="5745"/>
                </a:lnTo>
                <a:lnTo>
                  <a:pt x="10071" y="5556"/>
                </a:lnTo>
                <a:lnTo>
                  <a:pt x="9948" y="5366"/>
                </a:lnTo>
                <a:lnTo>
                  <a:pt x="9825" y="5188"/>
                </a:lnTo>
                <a:lnTo>
                  <a:pt x="9702" y="4998"/>
                </a:lnTo>
                <a:lnTo>
                  <a:pt x="9569" y="4819"/>
                </a:lnTo>
                <a:lnTo>
                  <a:pt x="9435" y="4641"/>
                </a:lnTo>
                <a:lnTo>
                  <a:pt x="9290" y="4462"/>
                </a:lnTo>
                <a:lnTo>
                  <a:pt x="9156" y="4295"/>
                </a:lnTo>
                <a:lnTo>
                  <a:pt x="9011" y="4128"/>
                </a:lnTo>
                <a:lnTo>
                  <a:pt x="8866" y="3960"/>
                </a:lnTo>
                <a:lnTo>
                  <a:pt x="8710" y="3793"/>
                </a:lnTo>
                <a:lnTo>
                  <a:pt x="8554" y="3626"/>
                </a:lnTo>
                <a:lnTo>
                  <a:pt x="8398" y="3469"/>
                </a:lnTo>
                <a:lnTo>
                  <a:pt x="8241" y="3313"/>
                </a:lnTo>
                <a:lnTo>
                  <a:pt x="8085" y="3157"/>
                </a:lnTo>
                <a:lnTo>
                  <a:pt x="7918" y="3012"/>
                </a:lnTo>
                <a:lnTo>
                  <a:pt x="7751" y="2867"/>
                </a:lnTo>
                <a:lnTo>
                  <a:pt x="7572" y="2722"/>
                </a:lnTo>
                <a:lnTo>
                  <a:pt x="7405" y="2577"/>
                </a:lnTo>
                <a:lnTo>
                  <a:pt x="7227" y="2443"/>
                </a:lnTo>
                <a:lnTo>
                  <a:pt x="7048" y="2309"/>
                </a:lnTo>
                <a:lnTo>
                  <a:pt x="6870" y="2175"/>
                </a:lnTo>
                <a:lnTo>
                  <a:pt x="6680" y="2052"/>
                </a:lnTo>
                <a:lnTo>
                  <a:pt x="6502" y="1930"/>
                </a:lnTo>
                <a:lnTo>
                  <a:pt x="6312" y="1807"/>
                </a:lnTo>
                <a:lnTo>
                  <a:pt x="6122" y="1695"/>
                </a:lnTo>
                <a:lnTo>
                  <a:pt x="5933" y="1584"/>
                </a:lnTo>
                <a:lnTo>
                  <a:pt x="5732" y="1472"/>
                </a:lnTo>
                <a:lnTo>
                  <a:pt x="5531" y="1361"/>
                </a:lnTo>
                <a:lnTo>
                  <a:pt x="5342" y="1260"/>
                </a:lnTo>
                <a:lnTo>
                  <a:pt x="5141" y="1160"/>
                </a:lnTo>
                <a:lnTo>
                  <a:pt x="4940" y="1071"/>
                </a:lnTo>
                <a:lnTo>
                  <a:pt x="4728" y="981"/>
                </a:lnTo>
                <a:lnTo>
                  <a:pt x="4528" y="892"/>
                </a:lnTo>
                <a:lnTo>
                  <a:pt x="4316" y="814"/>
                </a:lnTo>
                <a:lnTo>
                  <a:pt x="4115" y="736"/>
                </a:lnTo>
                <a:lnTo>
                  <a:pt x="3903" y="658"/>
                </a:lnTo>
                <a:lnTo>
                  <a:pt x="3691" y="580"/>
                </a:lnTo>
                <a:lnTo>
                  <a:pt x="3479" y="513"/>
                </a:lnTo>
                <a:lnTo>
                  <a:pt x="3267" y="457"/>
                </a:lnTo>
                <a:lnTo>
                  <a:pt x="3044" y="390"/>
                </a:lnTo>
                <a:lnTo>
                  <a:pt x="2832" y="334"/>
                </a:lnTo>
                <a:lnTo>
                  <a:pt x="2609" y="290"/>
                </a:lnTo>
                <a:lnTo>
                  <a:pt x="2397" y="245"/>
                </a:lnTo>
                <a:lnTo>
                  <a:pt x="2174" y="200"/>
                </a:lnTo>
                <a:lnTo>
                  <a:pt x="1962" y="156"/>
                </a:lnTo>
                <a:lnTo>
                  <a:pt x="1739" y="122"/>
                </a:lnTo>
                <a:lnTo>
                  <a:pt x="1516" y="100"/>
                </a:lnTo>
                <a:lnTo>
                  <a:pt x="1293" y="66"/>
                </a:lnTo>
                <a:lnTo>
                  <a:pt x="1070" y="44"/>
                </a:lnTo>
                <a:lnTo>
                  <a:pt x="847" y="33"/>
                </a:lnTo>
                <a:lnTo>
                  <a:pt x="624" y="11"/>
                </a:lnTo>
                <a:lnTo>
                  <a:pt x="401" y="0"/>
                </a:lnTo>
                <a:lnTo>
                  <a:pt x="178"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68" name="bk object 68"/>
          <p:cNvSpPr/>
          <p:nvPr/>
        </p:nvSpPr>
        <p:spPr>
          <a:xfrm>
            <a:off x="9262815" y="4062965"/>
            <a:ext cx="55420" cy="114973"/>
          </a:xfrm>
          <a:prstGeom prst="rect">
            <a:avLst/>
          </a:prstGeom>
          <a:blipFill>
            <a:blip r:embed="rId11" cstate="print"/>
            <a:stretch>
              <a:fillRect/>
            </a:stretch>
          </a:blipFill>
        </p:spPr>
        <p:txBody>
          <a:bodyPr wrap="square" lIns="0" tIns="0" rIns="0" bIns="0" rtlCol="0"/>
          <a:lstStyle/>
          <a:p>
            <a:endParaRPr smtClean="0">
              <a:solidFill>
                <a:prstClr val="black"/>
              </a:solidFill>
            </a:endParaRPr>
          </a:p>
        </p:txBody>
      </p:sp>
      <p:sp>
        <p:nvSpPr>
          <p:cNvPr id="69" name="bk object 69"/>
          <p:cNvSpPr/>
          <p:nvPr/>
        </p:nvSpPr>
        <p:spPr>
          <a:xfrm>
            <a:off x="9350032" y="4065944"/>
            <a:ext cx="0" cy="108585"/>
          </a:xfrm>
          <a:custGeom>
            <a:avLst/>
            <a:gdLst/>
            <a:ahLst/>
            <a:cxnLst/>
            <a:rect l="l" t="t" r="r" b="b"/>
            <a:pathLst>
              <a:path h="108585">
                <a:moveTo>
                  <a:pt x="0" y="10808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70" name="bk object 70"/>
          <p:cNvSpPr/>
          <p:nvPr/>
        </p:nvSpPr>
        <p:spPr>
          <a:xfrm>
            <a:off x="9381838" y="4098689"/>
            <a:ext cx="144684" cy="79249"/>
          </a:xfrm>
          <a:prstGeom prst="rect">
            <a:avLst/>
          </a:prstGeom>
          <a:blipFill>
            <a:blip r:embed="rId12" cstate="print"/>
            <a:stretch>
              <a:fillRect/>
            </a:stretch>
          </a:blipFill>
        </p:spPr>
        <p:txBody>
          <a:bodyPr wrap="square" lIns="0" tIns="0" rIns="0" bIns="0" rtlCol="0"/>
          <a:lstStyle/>
          <a:p>
            <a:endParaRPr smtClean="0">
              <a:solidFill>
                <a:prstClr val="black"/>
              </a:solidFill>
            </a:endParaRPr>
          </a:p>
        </p:txBody>
      </p:sp>
      <p:sp>
        <p:nvSpPr>
          <p:cNvPr id="71" name="bk object 71"/>
          <p:cNvSpPr/>
          <p:nvPr/>
        </p:nvSpPr>
        <p:spPr>
          <a:xfrm>
            <a:off x="9628807" y="4062965"/>
            <a:ext cx="388669" cy="150697"/>
          </a:xfrm>
          <a:prstGeom prst="rect">
            <a:avLst/>
          </a:prstGeom>
          <a:blipFill>
            <a:blip r:embed="rId13" cstate="print"/>
            <a:stretch>
              <a:fillRect/>
            </a:stretch>
          </a:blipFill>
        </p:spPr>
        <p:txBody>
          <a:bodyPr wrap="square" lIns="0" tIns="0" rIns="0" bIns="0" rtlCol="0"/>
          <a:lstStyle/>
          <a:p>
            <a:endParaRPr smtClean="0">
              <a:solidFill>
                <a:prstClr val="black"/>
              </a:solidFill>
            </a:endParaRPr>
          </a:p>
        </p:txBody>
      </p:sp>
      <p:sp>
        <p:nvSpPr>
          <p:cNvPr id="72" name="bk object 72"/>
          <p:cNvSpPr/>
          <p:nvPr/>
        </p:nvSpPr>
        <p:spPr>
          <a:xfrm>
            <a:off x="10737091" y="5695484"/>
            <a:ext cx="71755" cy="0"/>
          </a:xfrm>
          <a:custGeom>
            <a:avLst/>
            <a:gdLst/>
            <a:ahLst/>
            <a:cxnLst/>
            <a:rect l="l" t="t" r="r" b="b"/>
            <a:pathLst>
              <a:path w="71754">
                <a:moveTo>
                  <a:pt x="0" y="0"/>
                </a:moveTo>
                <a:lnTo>
                  <a:pt x="71378" y="0"/>
                </a:lnTo>
              </a:path>
            </a:pathLst>
          </a:custGeom>
          <a:ln w="7810">
            <a:solidFill>
              <a:srgbClr val="000000"/>
            </a:solidFill>
          </a:ln>
        </p:spPr>
        <p:txBody>
          <a:bodyPr wrap="square" lIns="0" tIns="0" rIns="0" bIns="0" rtlCol="0"/>
          <a:lstStyle/>
          <a:p>
            <a:endParaRPr smtClean="0">
              <a:solidFill>
                <a:prstClr val="black"/>
              </a:solidFill>
            </a:endParaRPr>
          </a:p>
        </p:txBody>
      </p:sp>
      <p:sp>
        <p:nvSpPr>
          <p:cNvPr id="73" name="bk object 73"/>
          <p:cNvSpPr/>
          <p:nvPr/>
        </p:nvSpPr>
        <p:spPr>
          <a:xfrm>
            <a:off x="10772781" y="5695484"/>
            <a:ext cx="0" cy="107314"/>
          </a:xfrm>
          <a:custGeom>
            <a:avLst/>
            <a:gdLst/>
            <a:ahLst/>
            <a:cxnLst/>
            <a:rect l="l" t="t" r="r" b="b"/>
            <a:pathLst>
              <a:path h="107314">
                <a:moveTo>
                  <a:pt x="0" y="0"/>
                </a:moveTo>
                <a:lnTo>
                  <a:pt x="0" y="107153"/>
                </a:lnTo>
              </a:path>
            </a:pathLst>
          </a:custGeom>
          <a:ln w="7807">
            <a:solidFill>
              <a:srgbClr val="000000"/>
            </a:solidFill>
          </a:ln>
        </p:spPr>
        <p:txBody>
          <a:bodyPr wrap="square" lIns="0" tIns="0" rIns="0" bIns="0" rtlCol="0"/>
          <a:lstStyle/>
          <a:p>
            <a:endParaRPr smtClean="0">
              <a:solidFill>
                <a:prstClr val="black"/>
              </a:solidFill>
            </a:endParaRPr>
          </a:p>
        </p:txBody>
      </p:sp>
      <p:sp>
        <p:nvSpPr>
          <p:cNvPr id="74" name="bk object 74"/>
          <p:cNvSpPr/>
          <p:nvPr/>
        </p:nvSpPr>
        <p:spPr>
          <a:xfrm>
            <a:off x="10840254" y="5727293"/>
            <a:ext cx="55432" cy="79248"/>
          </a:xfrm>
          <a:prstGeom prst="rect">
            <a:avLst/>
          </a:prstGeom>
          <a:blipFill>
            <a:blip r:embed="rId14" cstate="print"/>
            <a:stretch>
              <a:fillRect/>
            </a:stretch>
          </a:blipFill>
        </p:spPr>
        <p:txBody>
          <a:bodyPr wrap="square" lIns="0" tIns="0" rIns="0" bIns="0" rtlCol="0"/>
          <a:lstStyle/>
          <a:p>
            <a:endParaRPr smtClean="0">
              <a:solidFill>
                <a:prstClr val="black"/>
              </a:solidFill>
            </a:endParaRPr>
          </a:p>
        </p:txBody>
      </p:sp>
      <p:sp>
        <p:nvSpPr>
          <p:cNvPr id="75" name="bk object 75"/>
          <p:cNvSpPr/>
          <p:nvPr/>
        </p:nvSpPr>
        <p:spPr>
          <a:xfrm>
            <a:off x="11007772" y="5731198"/>
            <a:ext cx="24130" cy="71755"/>
          </a:xfrm>
          <a:custGeom>
            <a:avLst/>
            <a:gdLst/>
            <a:ahLst/>
            <a:cxnLst/>
            <a:rect l="l" t="t" r="r" b="b"/>
            <a:pathLst>
              <a:path w="24129" h="71754">
                <a:moveTo>
                  <a:pt x="0" y="0"/>
                </a:moveTo>
                <a:lnTo>
                  <a:pt x="23867" y="71439"/>
                </a:lnTo>
              </a:path>
            </a:pathLst>
          </a:custGeom>
          <a:ln w="7807">
            <a:solidFill>
              <a:srgbClr val="000000"/>
            </a:solidFill>
          </a:ln>
        </p:spPr>
        <p:txBody>
          <a:bodyPr wrap="square" lIns="0" tIns="0" rIns="0" bIns="0" rtlCol="0"/>
          <a:lstStyle/>
          <a:p>
            <a:endParaRPr smtClean="0">
              <a:solidFill>
                <a:prstClr val="black"/>
              </a:solidFill>
            </a:endParaRPr>
          </a:p>
        </p:txBody>
      </p:sp>
      <p:sp>
        <p:nvSpPr>
          <p:cNvPr id="76" name="bk object 76"/>
          <p:cNvSpPr/>
          <p:nvPr/>
        </p:nvSpPr>
        <p:spPr>
          <a:xfrm>
            <a:off x="11031639" y="5731198"/>
            <a:ext cx="24130" cy="71755"/>
          </a:xfrm>
          <a:custGeom>
            <a:avLst/>
            <a:gdLst/>
            <a:ahLst/>
            <a:cxnLst/>
            <a:rect l="l" t="t" r="r" b="b"/>
            <a:pathLst>
              <a:path w="24129" h="71754">
                <a:moveTo>
                  <a:pt x="0" y="71439"/>
                </a:moveTo>
                <a:lnTo>
                  <a:pt x="23755" y="0"/>
                </a:lnTo>
              </a:path>
            </a:pathLst>
          </a:custGeom>
          <a:ln w="7807">
            <a:solidFill>
              <a:srgbClr val="000000"/>
            </a:solidFill>
          </a:ln>
        </p:spPr>
        <p:txBody>
          <a:bodyPr wrap="square" lIns="0" tIns="0" rIns="0" bIns="0" rtlCol="0"/>
          <a:lstStyle/>
          <a:p>
            <a:endParaRPr smtClean="0">
              <a:solidFill>
                <a:prstClr val="black"/>
              </a:solidFill>
            </a:endParaRPr>
          </a:p>
        </p:txBody>
      </p:sp>
      <p:sp>
        <p:nvSpPr>
          <p:cNvPr id="77" name="bk object 77"/>
          <p:cNvSpPr/>
          <p:nvPr/>
        </p:nvSpPr>
        <p:spPr>
          <a:xfrm>
            <a:off x="11087291" y="5727293"/>
            <a:ext cx="55320" cy="79249"/>
          </a:xfrm>
          <a:prstGeom prst="rect">
            <a:avLst/>
          </a:prstGeom>
          <a:blipFill>
            <a:blip r:embed="rId15" cstate="print"/>
            <a:stretch>
              <a:fillRect/>
            </a:stretch>
          </a:blipFill>
        </p:spPr>
        <p:txBody>
          <a:bodyPr wrap="square" lIns="0" tIns="0" rIns="0" bIns="0" rtlCol="0"/>
          <a:lstStyle/>
          <a:p>
            <a:endParaRPr smtClean="0">
              <a:solidFill>
                <a:prstClr val="black"/>
              </a:solidFill>
            </a:endParaRPr>
          </a:p>
        </p:txBody>
      </p:sp>
      <p:sp>
        <p:nvSpPr>
          <p:cNvPr id="78" name="bk object 78"/>
          <p:cNvSpPr/>
          <p:nvPr/>
        </p:nvSpPr>
        <p:spPr>
          <a:xfrm>
            <a:off x="11174507" y="5695484"/>
            <a:ext cx="0" cy="95250"/>
          </a:xfrm>
          <a:custGeom>
            <a:avLst/>
            <a:gdLst/>
            <a:ahLst/>
            <a:cxnLst/>
            <a:rect l="l" t="t" r="r" b="b"/>
            <a:pathLst>
              <a:path h="95250">
                <a:moveTo>
                  <a:pt x="0" y="0"/>
                </a:moveTo>
                <a:lnTo>
                  <a:pt x="0" y="95248"/>
                </a:lnTo>
              </a:path>
            </a:pathLst>
          </a:custGeom>
          <a:ln w="7807">
            <a:solidFill>
              <a:srgbClr val="000000"/>
            </a:solidFill>
          </a:ln>
        </p:spPr>
        <p:txBody>
          <a:bodyPr wrap="square" lIns="0" tIns="0" rIns="0" bIns="0" rtlCol="0"/>
          <a:lstStyle/>
          <a:p>
            <a:endParaRPr smtClean="0">
              <a:solidFill>
                <a:prstClr val="black"/>
              </a:solidFill>
            </a:endParaRPr>
          </a:p>
        </p:txBody>
      </p:sp>
      <p:sp>
        <p:nvSpPr>
          <p:cNvPr id="79" name="bk object 79"/>
          <p:cNvSpPr/>
          <p:nvPr/>
        </p:nvSpPr>
        <p:spPr>
          <a:xfrm>
            <a:off x="11174507" y="5790732"/>
            <a:ext cx="12065" cy="12065"/>
          </a:xfrm>
          <a:custGeom>
            <a:avLst/>
            <a:gdLst/>
            <a:ahLst/>
            <a:cxnLst/>
            <a:rect l="l" t="t" r="r" b="b"/>
            <a:pathLst>
              <a:path w="12065" h="12064">
                <a:moveTo>
                  <a:pt x="0" y="0"/>
                </a:moveTo>
                <a:lnTo>
                  <a:pt x="0" y="0"/>
                </a:lnTo>
                <a:lnTo>
                  <a:pt x="0" y="1562"/>
                </a:lnTo>
                <a:lnTo>
                  <a:pt x="111" y="1673"/>
                </a:lnTo>
                <a:lnTo>
                  <a:pt x="111" y="2220"/>
                </a:lnTo>
                <a:lnTo>
                  <a:pt x="223" y="2443"/>
                </a:lnTo>
                <a:lnTo>
                  <a:pt x="223" y="2655"/>
                </a:lnTo>
                <a:lnTo>
                  <a:pt x="334" y="2878"/>
                </a:lnTo>
                <a:lnTo>
                  <a:pt x="334" y="3090"/>
                </a:lnTo>
                <a:lnTo>
                  <a:pt x="446" y="3302"/>
                </a:lnTo>
                <a:lnTo>
                  <a:pt x="446" y="3525"/>
                </a:lnTo>
                <a:lnTo>
                  <a:pt x="557" y="3737"/>
                </a:lnTo>
                <a:lnTo>
                  <a:pt x="669" y="3938"/>
                </a:lnTo>
                <a:lnTo>
                  <a:pt x="669" y="4150"/>
                </a:lnTo>
                <a:lnTo>
                  <a:pt x="780" y="4362"/>
                </a:lnTo>
                <a:lnTo>
                  <a:pt x="892" y="4574"/>
                </a:lnTo>
                <a:lnTo>
                  <a:pt x="892" y="4775"/>
                </a:lnTo>
                <a:lnTo>
                  <a:pt x="1003" y="4976"/>
                </a:lnTo>
                <a:lnTo>
                  <a:pt x="1115" y="5176"/>
                </a:lnTo>
                <a:lnTo>
                  <a:pt x="1226" y="5377"/>
                </a:lnTo>
                <a:lnTo>
                  <a:pt x="1338" y="5578"/>
                </a:lnTo>
                <a:lnTo>
                  <a:pt x="1449" y="5779"/>
                </a:lnTo>
                <a:lnTo>
                  <a:pt x="1561" y="5969"/>
                </a:lnTo>
                <a:lnTo>
                  <a:pt x="1672" y="6158"/>
                </a:lnTo>
                <a:lnTo>
                  <a:pt x="1784" y="6348"/>
                </a:lnTo>
                <a:lnTo>
                  <a:pt x="1895" y="6538"/>
                </a:lnTo>
                <a:lnTo>
                  <a:pt x="2007" y="6727"/>
                </a:lnTo>
                <a:lnTo>
                  <a:pt x="2119" y="6906"/>
                </a:lnTo>
                <a:lnTo>
                  <a:pt x="2230" y="7084"/>
                </a:lnTo>
                <a:lnTo>
                  <a:pt x="2453" y="7263"/>
                </a:lnTo>
                <a:lnTo>
                  <a:pt x="2565" y="7441"/>
                </a:lnTo>
                <a:lnTo>
                  <a:pt x="2676" y="7609"/>
                </a:lnTo>
                <a:lnTo>
                  <a:pt x="2788" y="7787"/>
                </a:lnTo>
                <a:lnTo>
                  <a:pt x="3011" y="7955"/>
                </a:lnTo>
                <a:lnTo>
                  <a:pt x="3122" y="8111"/>
                </a:lnTo>
                <a:lnTo>
                  <a:pt x="3345" y="8278"/>
                </a:lnTo>
                <a:lnTo>
                  <a:pt x="3457" y="8434"/>
                </a:lnTo>
                <a:lnTo>
                  <a:pt x="3568" y="8591"/>
                </a:lnTo>
                <a:lnTo>
                  <a:pt x="3791" y="8747"/>
                </a:lnTo>
                <a:lnTo>
                  <a:pt x="3903" y="8892"/>
                </a:lnTo>
                <a:lnTo>
                  <a:pt x="4126" y="9037"/>
                </a:lnTo>
                <a:lnTo>
                  <a:pt x="4238" y="9182"/>
                </a:lnTo>
                <a:lnTo>
                  <a:pt x="4461" y="9327"/>
                </a:lnTo>
                <a:lnTo>
                  <a:pt x="4572" y="9461"/>
                </a:lnTo>
                <a:lnTo>
                  <a:pt x="4795" y="9595"/>
                </a:lnTo>
                <a:lnTo>
                  <a:pt x="5018" y="9729"/>
                </a:lnTo>
                <a:lnTo>
                  <a:pt x="5241" y="9918"/>
                </a:lnTo>
                <a:lnTo>
                  <a:pt x="5464" y="10041"/>
                </a:lnTo>
                <a:lnTo>
                  <a:pt x="5687" y="10153"/>
                </a:lnTo>
                <a:lnTo>
                  <a:pt x="5911" y="10331"/>
                </a:lnTo>
                <a:lnTo>
                  <a:pt x="6134" y="10443"/>
                </a:lnTo>
                <a:lnTo>
                  <a:pt x="6357" y="10543"/>
                </a:lnTo>
                <a:lnTo>
                  <a:pt x="6580" y="10699"/>
                </a:lnTo>
                <a:lnTo>
                  <a:pt x="6803" y="10789"/>
                </a:lnTo>
                <a:lnTo>
                  <a:pt x="7026" y="10878"/>
                </a:lnTo>
                <a:lnTo>
                  <a:pt x="7249" y="10967"/>
                </a:lnTo>
                <a:lnTo>
                  <a:pt x="7472" y="11056"/>
                </a:lnTo>
                <a:lnTo>
                  <a:pt x="7695" y="11179"/>
                </a:lnTo>
                <a:lnTo>
                  <a:pt x="7918" y="11257"/>
                </a:lnTo>
                <a:lnTo>
                  <a:pt x="8141" y="11324"/>
                </a:lnTo>
                <a:lnTo>
                  <a:pt x="8364" y="11391"/>
                </a:lnTo>
                <a:lnTo>
                  <a:pt x="8587" y="11458"/>
                </a:lnTo>
                <a:lnTo>
                  <a:pt x="8810" y="11514"/>
                </a:lnTo>
                <a:lnTo>
                  <a:pt x="9033" y="11570"/>
                </a:lnTo>
                <a:lnTo>
                  <a:pt x="9256" y="11614"/>
                </a:lnTo>
                <a:lnTo>
                  <a:pt x="9479" y="11670"/>
                </a:lnTo>
                <a:lnTo>
                  <a:pt x="9702" y="11703"/>
                </a:lnTo>
                <a:lnTo>
                  <a:pt x="9926" y="11748"/>
                </a:lnTo>
                <a:lnTo>
                  <a:pt x="10149" y="11781"/>
                </a:lnTo>
                <a:lnTo>
                  <a:pt x="10372" y="11815"/>
                </a:lnTo>
                <a:lnTo>
                  <a:pt x="10595" y="11837"/>
                </a:lnTo>
                <a:lnTo>
                  <a:pt x="10818" y="11860"/>
                </a:lnTo>
                <a:lnTo>
                  <a:pt x="11041" y="11882"/>
                </a:lnTo>
                <a:lnTo>
                  <a:pt x="11264" y="11893"/>
                </a:lnTo>
                <a:lnTo>
                  <a:pt x="11487" y="11904"/>
                </a:lnTo>
                <a:lnTo>
                  <a:pt x="11710" y="11904"/>
                </a:lnTo>
              </a:path>
            </a:pathLst>
          </a:custGeom>
          <a:ln w="7808">
            <a:solidFill>
              <a:srgbClr val="000000"/>
            </a:solidFill>
          </a:ln>
        </p:spPr>
        <p:txBody>
          <a:bodyPr wrap="square" lIns="0" tIns="0" rIns="0" bIns="0" rtlCol="0"/>
          <a:lstStyle/>
          <a:p>
            <a:endParaRPr smtClean="0">
              <a:solidFill>
                <a:prstClr val="black"/>
              </a:solidFill>
            </a:endParaRPr>
          </a:p>
        </p:txBody>
      </p:sp>
      <p:sp>
        <p:nvSpPr>
          <p:cNvPr id="80" name="bk object 80"/>
          <p:cNvSpPr/>
          <p:nvPr/>
        </p:nvSpPr>
        <p:spPr>
          <a:xfrm>
            <a:off x="11222018" y="5731198"/>
            <a:ext cx="24130" cy="71755"/>
          </a:xfrm>
          <a:custGeom>
            <a:avLst/>
            <a:gdLst/>
            <a:ahLst/>
            <a:cxnLst/>
            <a:rect l="l" t="t" r="r" b="b"/>
            <a:pathLst>
              <a:path w="24129" h="71754">
                <a:moveTo>
                  <a:pt x="0" y="0"/>
                </a:moveTo>
                <a:lnTo>
                  <a:pt x="23867" y="71439"/>
                </a:lnTo>
              </a:path>
            </a:pathLst>
          </a:custGeom>
          <a:ln w="7807">
            <a:solidFill>
              <a:srgbClr val="000000"/>
            </a:solidFill>
          </a:ln>
        </p:spPr>
        <p:txBody>
          <a:bodyPr wrap="square" lIns="0" tIns="0" rIns="0" bIns="0" rtlCol="0"/>
          <a:lstStyle/>
          <a:p>
            <a:endParaRPr smtClean="0">
              <a:solidFill>
                <a:prstClr val="black"/>
              </a:solidFill>
            </a:endParaRPr>
          </a:p>
        </p:txBody>
      </p:sp>
      <p:sp>
        <p:nvSpPr>
          <p:cNvPr id="81" name="bk object 81"/>
          <p:cNvSpPr/>
          <p:nvPr/>
        </p:nvSpPr>
        <p:spPr>
          <a:xfrm>
            <a:off x="11245885" y="5731198"/>
            <a:ext cx="24130" cy="71755"/>
          </a:xfrm>
          <a:custGeom>
            <a:avLst/>
            <a:gdLst/>
            <a:ahLst/>
            <a:cxnLst/>
            <a:rect l="l" t="t" r="r" b="b"/>
            <a:pathLst>
              <a:path w="24129" h="71754">
                <a:moveTo>
                  <a:pt x="0" y="71439"/>
                </a:moveTo>
                <a:lnTo>
                  <a:pt x="23755" y="0"/>
                </a:lnTo>
              </a:path>
            </a:pathLst>
          </a:custGeom>
          <a:ln w="7807">
            <a:solidFill>
              <a:srgbClr val="000000"/>
            </a:solidFill>
          </a:ln>
        </p:spPr>
        <p:txBody>
          <a:bodyPr wrap="square" lIns="0" tIns="0" rIns="0" bIns="0" rtlCol="0"/>
          <a:lstStyle/>
          <a:p>
            <a:endParaRPr smtClean="0">
              <a:solidFill>
                <a:prstClr val="black"/>
              </a:solidFill>
            </a:endParaRPr>
          </a:p>
        </p:txBody>
      </p:sp>
      <p:sp>
        <p:nvSpPr>
          <p:cNvPr id="82" name="bk object 82"/>
          <p:cNvSpPr/>
          <p:nvPr/>
        </p:nvSpPr>
        <p:spPr>
          <a:xfrm>
            <a:off x="11301425" y="5727293"/>
            <a:ext cx="61383" cy="79249"/>
          </a:xfrm>
          <a:prstGeom prst="rect">
            <a:avLst/>
          </a:prstGeom>
          <a:blipFill>
            <a:blip r:embed="rId16" cstate="print"/>
            <a:stretch>
              <a:fillRect/>
            </a:stretch>
          </a:blipFill>
        </p:spPr>
        <p:txBody>
          <a:bodyPr wrap="square" lIns="0" tIns="0" rIns="0" bIns="0" rtlCol="0"/>
          <a:lstStyle/>
          <a:p>
            <a:endParaRPr smtClean="0">
              <a:solidFill>
                <a:prstClr val="black"/>
              </a:solidFill>
            </a:endParaRPr>
          </a:p>
        </p:txBody>
      </p:sp>
      <p:sp>
        <p:nvSpPr>
          <p:cNvPr id="83" name="bk object 83"/>
          <p:cNvSpPr/>
          <p:nvPr/>
        </p:nvSpPr>
        <p:spPr>
          <a:xfrm>
            <a:off x="11465150" y="5727293"/>
            <a:ext cx="210121" cy="79249"/>
          </a:xfrm>
          <a:prstGeom prst="rect">
            <a:avLst/>
          </a:prstGeom>
          <a:blipFill>
            <a:blip r:embed="rId17" cstate="print"/>
            <a:stretch>
              <a:fillRect/>
            </a:stretch>
          </a:blipFill>
        </p:spPr>
        <p:txBody>
          <a:bodyPr wrap="square" lIns="0" tIns="0" rIns="0" bIns="0" rtlCol="0"/>
          <a:lstStyle/>
          <a:p>
            <a:endParaRPr smtClean="0">
              <a:solidFill>
                <a:prstClr val="black"/>
              </a:solidFill>
            </a:endParaRPr>
          </a:p>
        </p:txBody>
      </p:sp>
      <p:sp>
        <p:nvSpPr>
          <p:cNvPr id="84" name="bk object 84"/>
          <p:cNvSpPr/>
          <p:nvPr/>
        </p:nvSpPr>
        <p:spPr>
          <a:xfrm>
            <a:off x="11707056" y="5731198"/>
            <a:ext cx="36195" cy="0"/>
          </a:xfrm>
          <a:custGeom>
            <a:avLst/>
            <a:gdLst/>
            <a:ahLst/>
            <a:cxnLst/>
            <a:rect l="l" t="t" r="r" b="b"/>
            <a:pathLst>
              <a:path w="36195">
                <a:moveTo>
                  <a:pt x="0" y="0"/>
                </a:moveTo>
                <a:lnTo>
                  <a:pt x="35689" y="0"/>
                </a:lnTo>
              </a:path>
            </a:pathLst>
          </a:custGeom>
          <a:ln w="7810">
            <a:solidFill>
              <a:srgbClr val="000000"/>
            </a:solidFill>
          </a:ln>
        </p:spPr>
        <p:txBody>
          <a:bodyPr wrap="square" lIns="0" tIns="0" rIns="0" bIns="0" rtlCol="0"/>
          <a:lstStyle/>
          <a:p>
            <a:endParaRPr smtClean="0">
              <a:solidFill>
                <a:prstClr val="black"/>
              </a:solidFill>
            </a:endParaRPr>
          </a:p>
        </p:txBody>
      </p:sp>
      <p:sp>
        <p:nvSpPr>
          <p:cNvPr id="85" name="bk object 85"/>
          <p:cNvSpPr/>
          <p:nvPr/>
        </p:nvSpPr>
        <p:spPr>
          <a:xfrm>
            <a:off x="11718990" y="5695484"/>
            <a:ext cx="0" cy="107314"/>
          </a:xfrm>
          <a:custGeom>
            <a:avLst/>
            <a:gdLst/>
            <a:ahLst/>
            <a:cxnLst/>
            <a:rect l="l" t="t" r="r" b="b"/>
            <a:pathLst>
              <a:path h="107314">
                <a:moveTo>
                  <a:pt x="0" y="0"/>
                </a:moveTo>
                <a:lnTo>
                  <a:pt x="0" y="107153"/>
                </a:lnTo>
              </a:path>
            </a:pathLst>
          </a:custGeom>
          <a:ln w="7807">
            <a:solidFill>
              <a:srgbClr val="000000"/>
            </a:solidFill>
          </a:ln>
        </p:spPr>
        <p:txBody>
          <a:bodyPr wrap="square" lIns="0" tIns="0" rIns="0" bIns="0" rtlCol="0"/>
          <a:lstStyle/>
          <a:p>
            <a:endParaRPr smtClean="0">
              <a:solidFill>
                <a:prstClr val="black"/>
              </a:solidFill>
            </a:endParaRPr>
          </a:p>
        </p:txBody>
      </p:sp>
      <p:sp>
        <p:nvSpPr>
          <p:cNvPr id="86" name="bk object 86"/>
          <p:cNvSpPr/>
          <p:nvPr/>
        </p:nvSpPr>
        <p:spPr>
          <a:xfrm>
            <a:off x="11778546" y="5731198"/>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87" name="bk object 87"/>
          <p:cNvSpPr/>
          <p:nvPr/>
        </p:nvSpPr>
        <p:spPr>
          <a:xfrm>
            <a:off x="11778546" y="5731198"/>
            <a:ext cx="24130" cy="0"/>
          </a:xfrm>
          <a:custGeom>
            <a:avLst/>
            <a:gdLst/>
            <a:ahLst/>
            <a:cxnLst/>
            <a:rect l="l" t="t" r="r" b="b"/>
            <a:pathLst>
              <a:path w="24129">
                <a:moveTo>
                  <a:pt x="0" y="0"/>
                </a:moveTo>
                <a:lnTo>
                  <a:pt x="23755" y="0"/>
                </a:lnTo>
              </a:path>
            </a:pathLst>
          </a:custGeom>
          <a:ln w="7810">
            <a:solidFill>
              <a:srgbClr val="000000"/>
            </a:solidFill>
          </a:ln>
        </p:spPr>
        <p:txBody>
          <a:bodyPr wrap="square" lIns="0" tIns="0" rIns="0" bIns="0" rtlCol="0"/>
          <a:lstStyle/>
          <a:p>
            <a:endParaRPr smtClean="0">
              <a:solidFill>
                <a:prstClr val="black"/>
              </a:solidFill>
            </a:endParaRPr>
          </a:p>
        </p:txBody>
      </p:sp>
      <p:sp>
        <p:nvSpPr>
          <p:cNvPr id="88" name="bk object 88"/>
          <p:cNvSpPr/>
          <p:nvPr/>
        </p:nvSpPr>
        <p:spPr>
          <a:xfrm>
            <a:off x="11802302" y="5731198"/>
            <a:ext cx="12065" cy="12065"/>
          </a:xfrm>
          <a:custGeom>
            <a:avLst/>
            <a:gdLst/>
            <a:ahLst/>
            <a:cxnLst/>
            <a:rect l="l" t="t" r="r" b="b"/>
            <a:pathLst>
              <a:path w="12065" h="12064">
                <a:moveTo>
                  <a:pt x="11933" y="11915"/>
                </a:moveTo>
                <a:lnTo>
                  <a:pt x="11933" y="11915"/>
                </a:lnTo>
                <a:lnTo>
                  <a:pt x="11933" y="11246"/>
                </a:lnTo>
                <a:lnTo>
                  <a:pt x="11822" y="11134"/>
                </a:lnTo>
                <a:lnTo>
                  <a:pt x="11822" y="10242"/>
                </a:lnTo>
                <a:lnTo>
                  <a:pt x="11710" y="10130"/>
                </a:lnTo>
                <a:lnTo>
                  <a:pt x="11710" y="9584"/>
                </a:lnTo>
                <a:lnTo>
                  <a:pt x="11598" y="9360"/>
                </a:lnTo>
                <a:lnTo>
                  <a:pt x="11598" y="9148"/>
                </a:lnTo>
                <a:lnTo>
                  <a:pt x="11487" y="8925"/>
                </a:lnTo>
                <a:lnTo>
                  <a:pt x="11487" y="8713"/>
                </a:lnTo>
                <a:lnTo>
                  <a:pt x="11375" y="8501"/>
                </a:lnTo>
                <a:lnTo>
                  <a:pt x="11375" y="8289"/>
                </a:lnTo>
                <a:lnTo>
                  <a:pt x="11264" y="8077"/>
                </a:lnTo>
                <a:lnTo>
                  <a:pt x="11152" y="7865"/>
                </a:lnTo>
                <a:lnTo>
                  <a:pt x="11152" y="7653"/>
                </a:lnTo>
                <a:lnTo>
                  <a:pt x="11041" y="7453"/>
                </a:lnTo>
                <a:lnTo>
                  <a:pt x="10929" y="7241"/>
                </a:lnTo>
                <a:lnTo>
                  <a:pt x="10818" y="7040"/>
                </a:lnTo>
                <a:lnTo>
                  <a:pt x="10706" y="6839"/>
                </a:lnTo>
                <a:lnTo>
                  <a:pt x="10706" y="6638"/>
                </a:lnTo>
                <a:lnTo>
                  <a:pt x="10595" y="6437"/>
                </a:lnTo>
                <a:lnTo>
                  <a:pt x="10483" y="6236"/>
                </a:lnTo>
                <a:lnTo>
                  <a:pt x="10372" y="6047"/>
                </a:lnTo>
                <a:lnTo>
                  <a:pt x="10260" y="5846"/>
                </a:lnTo>
                <a:lnTo>
                  <a:pt x="10149" y="5656"/>
                </a:lnTo>
                <a:lnTo>
                  <a:pt x="10037" y="5467"/>
                </a:lnTo>
                <a:lnTo>
                  <a:pt x="9926" y="5277"/>
                </a:lnTo>
                <a:lnTo>
                  <a:pt x="9702" y="5098"/>
                </a:lnTo>
                <a:lnTo>
                  <a:pt x="9591" y="4920"/>
                </a:lnTo>
                <a:lnTo>
                  <a:pt x="9479" y="4741"/>
                </a:lnTo>
                <a:lnTo>
                  <a:pt x="9368" y="4563"/>
                </a:lnTo>
                <a:lnTo>
                  <a:pt x="9256" y="4384"/>
                </a:lnTo>
                <a:lnTo>
                  <a:pt x="9033" y="4217"/>
                </a:lnTo>
                <a:lnTo>
                  <a:pt x="8922" y="4050"/>
                </a:lnTo>
                <a:lnTo>
                  <a:pt x="8810" y="3882"/>
                </a:lnTo>
                <a:lnTo>
                  <a:pt x="8587" y="3715"/>
                </a:lnTo>
                <a:lnTo>
                  <a:pt x="8476" y="3559"/>
                </a:lnTo>
                <a:lnTo>
                  <a:pt x="8364" y="3402"/>
                </a:lnTo>
                <a:lnTo>
                  <a:pt x="8141" y="3246"/>
                </a:lnTo>
                <a:lnTo>
                  <a:pt x="8030" y="3090"/>
                </a:lnTo>
                <a:lnTo>
                  <a:pt x="7807" y="2945"/>
                </a:lnTo>
                <a:lnTo>
                  <a:pt x="7695" y="2800"/>
                </a:lnTo>
                <a:lnTo>
                  <a:pt x="7472" y="2655"/>
                </a:lnTo>
                <a:lnTo>
                  <a:pt x="7360" y="2521"/>
                </a:lnTo>
                <a:lnTo>
                  <a:pt x="7137" y="2387"/>
                </a:lnTo>
                <a:lnTo>
                  <a:pt x="6914" y="2253"/>
                </a:lnTo>
                <a:lnTo>
                  <a:pt x="6803" y="2119"/>
                </a:lnTo>
                <a:lnTo>
                  <a:pt x="6580" y="1997"/>
                </a:lnTo>
                <a:lnTo>
                  <a:pt x="6357" y="1874"/>
                </a:lnTo>
                <a:lnTo>
                  <a:pt x="6134" y="1695"/>
                </a:lnTo>
                <a:lnTo>
                  <a:pt x="5911" y="1584"/>
                </a:lnTo>
                <a:lnTo>
                  <a:pt x="5687" y="1472"/>
                </a:lnTo>
                <a:lnTo>
                  <a:pt x="5464" y="1316"/>
                </a:lnTo>
                <a:lnTo>
                  <a:pt x="5241" y="1216"/>
                </a:lnTo>
                <a:lnTo>
                  <a:pt x="5018" y="1126"/>
                </a:lnTo>
                <a:lnTo>
                  <a:pt x="4795" y="1026"/>
                </a:lnTo>
                <a:lnTo>
                  <a:pt x="4572" y="937"/>
                </a:lnTo>
                <a:lnTo>
                  <a:pt x="4349" y="814"/>
                </a:lnTo>
                <a:lnTo>
                  <a:pt x="4126" y="736"/>
                </a:lnTo>
                <a:lnTo>
                  <a:pt x="3903" y="658"/>
                </a:lnTo>
                <a:lnTo>
                  <a:pt x="3680" y="591"/>
                </a:lnTo>
                <a:lnTo>
                  <a:pt x="3457" y="524"/>
                </a:lnTo>
                <a:lnTo>
                  <a:pt x="3234" y="457"/>
                </a:lnTo>
                <a:lnTo>
                  <a:pt x="3011" y="401"/>
                </a:lnTo>
                <a:lnTo>
                  <a:pt x="2788" y="345"/>
                </a:lnTo>
                <a:lnTo>
                  <a:pt x="2565" y="290"/>
                </a:lnTo>
                <a:lnTo>
                  <a:pt x="2342" y="245"/>
                </a:lnTo>
                <a:lnTo>
                  <a:pt x="2119" y="200"/>
                </a:lnTo>
                <a:lnTo>
                  <a:pt x="1895" y="145"/>
                </a:lnTo>
                <a:lnTo>
                  <a:pt x="1672" y="111"/>
                </a:lnTo>
                <a:lnTo>
                  <a:pt x="1449" y="89"/>
                </a:lnTo>
                <a:lnTo>
                  <a:pt x="1226" y="66"/>
                </a:lnTo>
                <a:lnTo>
                  <a:pt x="1003" y="44"/>
                </a:lnTo>
                <a:lnTo>
                  <a:pt x="780" y="22"/>
                </a:lnTo>
                <a:lnTo>
                  <a:pt x="557" y="11"/>
                </a:lnTo>
                <a:lnTo>
                  <a:pt x="334" y="11"/>
                </a:lnTo>
                <a:lnTo>
                  <a:pt x="111" y="0"/>
                </a:lnTo>
              </a:path>
            </a:pathLst>
          </a:custGeom>
          <a:ln w="7808">
            <a:solidFill>
              <a:srgbClr val="000000"/>
            </a:solidFill>
          </a:ln>
        </p:spPr>
        <p:txBody>
          <a:bodyPr wrap="square" lIns="0" tIns="0" rIns="0" bIns="0" rtlCol="0"/>
          <a:lstStyle/>
          <a:p>
            <a:endParaRPr smtClean="0">
              <a:solidFill>
                <a:prstClr val="black"/>
              </a:solidFill>
            </a:endParaRPr>
          </a:p>
        </p:txBody>
      </p:sp>
      <p:sp>
        <p:nvSpPr>
          <p:cNvPr id="89" name="bk object 89"/>
          <p:cNvSpPr/>
          <p:nvPr/>
        </p:nvSpPr>
        <p:spPr>
          <a:xfrm>
            <a:off x="11846020" y="5727293"/>
            <a:ext cx="55432" cy="79248"/>
          </a:xfrm>
          <a:prstGeom prst="rect">
            <a:avLst/>
          </a:prstGeom>
          <a:blipFill>
            <a:blip r:embed="rId18" cstate="print"/>
            <a:stretch>
              <a:fillRect/>
            </a:stretch>
          </a:blipFill>
        </p:spPr>
        <p:txBody>
          <a:bodyPr wrap="square" lIns="0" tIns="0" rIns="0" bIns="0" rtlCol="0"/>
          <a:lstStyle/>
          <a:p>
            <a:endParaRPr smtClean="0">
              <a:solidFill>
                <a:prstClr val="black"/>
              </a:solidFill>
            </a:endParaRPr>
          </a:p>
        </p:txBody>
      </p:sp>
      <p:sp>
        <p:nvSpPr>
          <p:cNvPr id="90" name="bk object 90"/>
          <p:cNvSpPr/>
          <p:nvPr/>
        </p:nvSpPr>
        <p:spPr>
          <a:xfrm>
            <a:off x="11933236" y="5695484"/>
            <a:ext cx="0" cy="95250"/>
          </a:xfrm>
          <a:custGeom>
            <a:avLst/>
            <a:gdLst/>
            <a:ahLst/>
            <a:cxnLst/>
            <a:rect l="l" t="t" r="r" b="b"/>
            <a:pathLst>
              <a:path h="95250">
                <a:moveTo>
                  <a:pt x="0" y="0"/>
                </a:moveTo>
                <a:lnTo>
                  <a:pt x="0" y="95248"/>
                </a:lnTo>
              </a:path>
            </a:pathLst>
          </a:custGeom>
          <a:ln w="7807">
            <a:solidFill>
              <a:srgbClr val="000000"/>
            </a:solidFill>
          </a:ln>
        </p:spPr>
        <p:txBody>
          <a:bodyPr wrap="square" lIns="0" tIns="0" rIns="0" bIns="0" rtlCol="0"/>
          <a:lstStyle/>
          <a:p>
            <a:endParaRPr smtClean="0">
              <a:solidFill>
                <a:prstClr val="black"/>
              </a:solidFill>
            </a:endParaRPr>
          </a:p>
        </p:txBody>
      </p:sp>
      <p:sp>
        <p:nvSpPr>
          <p:cNvPr id="91" name="bk object 91"/>
          <p:cNvSpPr/>
          <p:nvPr/>
        </p:nvSpPr>
        <p:spPr>
          <a:xfrm>
            <a:off x="11933236" y="5790732"/>
            <a:ext cx="12065" cy="12065"/>
          </a:xfrm>
          <a:custGeom>
            <a:avLst/>
            <a:gdLst/>
            <a:ahLst/>
            <a:cxnLst/>
            <a:rect l="l" t="t" r="r" b="b"/>
            <a:pathLst>
              <a:path w="12065" h="12064">
                <a:moveTo>
                  <a:pt x="0" y="0"/>
                </a:moveTo>
                <a:lnTo>
                  <a:pt x="0" y="0"/>
                </a:lnTo>
                <a:lnTo>
                  <a:pt x="0" y="1227"/>
                </a:lnTo>
                <a:lnTo>
                  <a:pt x="111" y="1338"/>
                </a:lnTo>
                <a:lnTo>
                  <a:pt x="111" y="1997"/>
                </a:lnTo>
                <a:lnTo>
                  <a:pt x="223" y="2220"/>
                </a:lnTo>
                <a:lnTo>
                  <a:pt x="223" y="2443"/>
                </a:lnTo>
                <a:lnTo>
                  <a:pt x="334" y="2655"/>
                </a:lnTo>
                <a:lnTo>
                  <a:pt x="334" y="2878"/>
                </a:lnTo>
                <a:lnTo>
                  <a:pt x="446" y="3090"/>
                </a:lnTo>
                <a:lnTo>
                  <a:pt x="446" y="3302"/>
                </a:lnTo>
                <a:lnTo>
                  <a:pt x="557" y="3525"/>
                </a:lnTo>
                <a:lnTo>
                  <a:pt x="557" y="3737"/>
                </a:lnTo>
                <a:lnTo>
                  <a:pt x="669" y="3938"/>
                </a:lnTo>
                <a:lnTo>
                  <a:pt x="780" y="4150"/>
                </a:lnTo>
                <a:lnTo>
                  <a:pt x="780" y="4362"/>
                </a:lnTo>
                <a:lnTo>
                  <a:pt x="892" y="4574"/>
                </a:lnTo>
                <a:lnTo>
                  <a:pt x="1003" y="4775"/>
                </a:lnTo>
                <a:lnTo>
                  <a:pt x="1115" y="4976"/>
                </a:lnTo>
                <a:lnTo>
                  <a:pt x="1115" y="5176"/>
                </a:lnTo>
                <a:lnTo>
                  <a:pt x="1226" y="5377"/>
                </a:lnTo>
                <a:lnTo>
                  <a:pt x="1338" y="5578"/>
                </a:lnTo>
                <a:lnTo>
                  <a:pt x="1449" y="5779"/>
                </a:lnTo>
                <a:lnTo>
                  <a:pt x="1561" y="5969"/>
                </a:lnTo>
                <a:lnTo>
                  <a:pt x="1672" y="6158"/>
                </a:lnTo>
                <a:lnTo>
                  <a:pt x="1784" y="6348"/>
                </a:lnTo>
                <a:lnTo>
                  <a:pt x="1895" y="6538"/>
                </a:lnTo>
                <a:lnTo>
                  <a:pt x="2007" y="6727"/>
                </a:lnTo>
                <a:lnTo>
                  <a:pt x="2230" y="6906"/>
                </a:lnTo>
                <a:lnTo>
                  <a:pt x="2342" y="7084"/>
                </a:lnTo>
                <a:lnTo>
                  <a:pt x="2453" y="7263"/>
                </a:lnTo>
                <a:lnTo>
                  <a:pt x="2565" y="7441"/>
                </a:lnTo>
                <a:lnTo>
                  <a:pt x="2788" y="7609"/>
                </a:lnTo>
                <a:lnTo>
                  <a:pt x="2899" y="7787"/>
                </a:lnTo>
                <a:lnTo>
                  <a:pt x="3011" y="7955"/>
                </a:lnTo>
                <a:lnTo>
                  <a:pt x="3122" y="8111"/>
                </a:lnTo>
                <a:lnTo>
                  <a:pt x="3345" y="8278"/>
                </a:lnTo>
                <a:lnTo>
                  <a:pt x="3457" y="8434"/>
                </a:lnTo>
                <a:lnTo>
                  <a:pt x="3680" y="8591"/>
                </a:lnTo>
                <a:lnTo>
                  <a:pt x="3791" y="8747"/>
                </a:lnTo>
                <a:lnTo>
                  <a:pt x="4015" y="8892"/>
                </a:lnTo>
                <a:lnTo>
                  <a:pt x="4126" y="9037"/>
                </a:lnTo>
                <a:lnTo>
                  <a:pt x="4349" y="9182"/>
                </a:lnTo>
                <a:lnTo>
                  <a:pt x="4461" y="9327"/>
                </a:lnTo>
                <a:lnTo>
                  <a:pt x="4684" y="9461"/>
                </a:lnTo>
                <a:lnTo>
                  <a:pt x="4795" y="9595"/>
                </a:lnTo>
                <a:lnTo>
                  <a:pt x="5018" y="9729"/>
                </a:lnTo>
                <a:lnTo>
                  <a:pt x="5241" y="9851"/>
                </a:lnTo>
                <a:lnTo>
                  <a:pt x="5464" y="10041"/>
                </a:lnTo>
                <a:lnTo>
                  <a:pt x="5687" y="10153"/>
                </a:lnTo>
                <a:lnTo>
                  <a:pt x="5911" y="10275"/>
                </a:lnTo>
                <a:lnTo>
                  <a:pt x="6134" y="10443"/>
                </a:lnTo>
                <a:lnTo>
                  <a:pt x="6357" y="10543"/>
                </a:lnTo>
                <a:lnTo>
                  <a:pt x="6580" y="10643"/>
                </a:lnTo>
                <a:lnTo>
                  <a:pt x="6803" y="10744"/>
                </a:lnTo>
                <a:lnTo>
                  <a:pt x="7026" y="10878"/>
                </a:lnTo>
                <a:lnTo>
                  <a:pt x="7249" y="10967"/>
                </a:lnTo>
                <a:lnTo>
                  <a:pt x="7472" y="11056"/>
                </a:lnTo>
                <a:lnTo>
                  <a:pt x="7695" y="11134"/>
                </a:lnTo>
                <a:lnTo>
                  <a:pt x="7918" y="11212"/>
                </a:lnTo>
                <a:lnTo>
                  <a:pt x="8141" y="11291"/>
                </a:lnTo>
                <a:lnTo>
                  <a:pt x="8364" y="11391"/>
                </a:lnTo>
                <a:lnTo>
                  <a:pt x="8587" y="11458"/>
                </a:lnTo>
                <a:lnTo>
                  <a:pt x="8810" y="11514"/>
                </a:lnTo>
                <a:lnTo>
                  <a:pt x="9033" y="11570"/>
                </a:lnTo>
                <a:lnTo>
                  <a:pt x="9256" y="11614"/>
                </a:lnTo>
                <a:lnTo>
                  <a:pt x="9479" y="11670"/>
                </a:lnTo>
                <a:lnTo>
                  <a:pt x="9702" y="11703"/>
                </a:lnTo>
                <a:lnTo>
                  <a:pt x="9926" y="11748"/>
                </a:lnTo>
                <a:lnTo>
                  <a:pt x="10149" y="11781"/>
                </a:lnTo>
                <a:lnTo>
                  <a:pt x="10372" y="11815"/>
                </a:lnTo>
                <a:lnTo>
                  <a:pt x="10595" y="11837"/>
                </a:lnTo>
                <a:lnTo>
                  <a:pt x="10818" y="11860"/>
                </a:lnTo>
                <a:lnTo>
                  <a:pt x="11041" y="11882"/>
                </a:lnTo>
                <a:lnTo>
                  <a:pt x="11264" y="11893"/>
                </a:lnTo>
                <a:lnTo>
                  <a:pt x="11487" y="11904"/>
                </a:lnTo>
                <a:lnTo>
                  <a:pt x="11710" y="11904"/>
                </a:lnTo>
                <a:lnTo>
                  <a:pt x="11933" y="11904"/>
                </a:lnTo>
              </a:path>
            </a:pathLst>
          </a:custGeom>
          <a:ln w="7808">
            <a:solidFill>
              <a:srgbClr val="000000"/>
            </a:solidFill>
          </a:ln>
        </p:spPr>
        <p:txBody>
          <a:bodyPr wrap="square" lIns="0" tIns="0" rIns="0" bIns="0" rtlCol="0"/>
          <a:lstStyle/>
          <a:p>
            <a:endParaRPr smtClean="0">
              <a:solidFill>
                <a:prstClr val="black"/>
              </a:solidFill>
            </a:endParaRPr>
          </a:p>
        </p:txBody>
      </p:sp>
      <p:sp>
        <p:nvSpPr>
          <p:cNvPr id="92" name="bk object 92"/>
          <p:cNvSpPr/>
          <p:nvPr/>
        </p:nvSpPr>
        <p:spPr>
          <a:xfrm>
            <a:off x="11980860" y="5695484"/>
            <a:ext cx="0" cy="95250"/>
          </a:xfrm>
          <a:custGeom>
            <a:avLst/>
            <a:gdLst/>
            <a:ahLst/>
            <a:cxnLst/>
            <a:rect l="l" t="t" r="r" b="b"/>
            <a:pathLst>
              <a:path h="95250">
                <a:moveTo>
                  <a:pt x="0" y="0"/>
                </a:moveTo>
                <a:lnTo>
                  <a:pt x="0" y="95248"/>
                </a:lnTo>
              </a:path>
            </a:pathLst>
          </a:custGeom>
          <a:ln w="7807">
            <a:solidFill>
              <a:srgbClr val="000000"/>
            </a:solidFill>
          </a:ln>
        </p:spPr>
        <p:txBody>
          <a:bodyPr wrap="square" lIns="0" tIns="0" rIns="0" bIns="0" rtlCol="0"/>
          <a:lstStyle/>
          <a:p>
            <a:endParaRPr smtClean="0">
              <a:solidFill>
                <a:prstClr val="black"/>
              </a:solidFill>
            </a:endParaRPr>
          </a:p>
        </p:txBody>
      </p:sp>
      <p:sp>
        <p:nvSpPr>
          <p:cNvPr id="93" name="bk object 93"/>
          <p:cNvSpPr/>
          <p:nvPr/>
        </p:nvSpPr>
        <p:spPr>
          <a:xfrm>
            <a:off x="11980860" y="5790732"/>
            <a:ext cx="12065" cy="12065"/>
          </a:xfrm>
          <a:custGeom>
            <a:avLst/>
            <a:gdLst/>
            <a:ahLst/>
            <a:cxnLst/>
            <a:rect l="l" t="t" r="r" b="b"/>
            <a:pathLst>
              <a:path w="12065" h="12064">
                <a:moveTo>
                  <a:pt x="0" y="0"/>
                </a:moveTo>
                <a:lnTo>
                  <a:pt x="0" y="0"/>
                </a:lnTo>
                <a:lnTo>
                  <a:pt x="0" y="1338"/>
                </a:lnTo>
                <a:lnTo>
                  <a:pt x="111" y="1450"/>
                </a:lnTo>
                <a:lnTo>
                  <a:pt x="111" y="2108"/>
                </a:lnTo>
                <a:lnTo>
                  <a:pt x="223" y="2331"/>
                </a:lnTo>
                <a:lnTo>
                  <a:pt x="223" y="2554"/>
                </a:lnTo>
                <a:lnTo>
                  <a:pt x="334" y="2766"/>
                </a:lnTo>
                <a:lnTo>
                  <a:pt x="334" y="2978"/>
                </a:lnTo>
                <a:lnTo>
                  <a:pt x="446" y="3202"/>
                </a:lnTo>
                <a:lnTo>
                  <a:pt x="446" y="3414"/>
                </a:lnTo>
                <a:lnTo>
                  <a:pt x="557" y="3626"/>
                </a:lnTo>
                <a:lnTo>
                  <a:pt x="557" y="3838"/>
                </a:lnTo>
                <a:lnTo>
                  <a:pt x="669" y="4050"/>
                </a:lnTo>
                <a:lnTo>
                  <a:pt x="780" y="4262"/>
                </a:lnTo>
                <a:lnTo>
                  <a:pt x="892" y="4462"/>
                </a:lnTo>
                <a:lnTo>
                  <a:pt x="892" y="4674"/>
                </a:lnTo>
                <a:lnTo>
                  <a:pt x="1003" y="4875"/>
                </a:lnTo>
                <a:lnTo>
                  <a:pt x="1115" y="5076"/>
                </a:lnTo>
                <a:lnTo>
                  <a:pt x="1226" y="5277"/>
                </a:lnTo>
                <a:lnTo>
                  <a:pt x="1338" y="5478"/>
                </a:lnTo>
                <a:lnTo>
                  <a:pt x="1449" y="5679"/>
                </a:lnTo>
                <a:lnTo>
                  <a:pt x="1561" y="5868"/>
                </a:lnTo>
                <a:lnTo>
                  <a:pt x="1672" y="6069"/>
                </a:lnTo>
                <a:lnTo>
                  <a:pt x="1784" y="6259"/>
                </a:lnTo>
                <a:lnTo>
                  <a:pt x="1895" y="6448"/>
                </a:lnTo>
                <a:lnTo>
                  <a:pt x="2007" y="6627"/>
                </a:lnTo>
                <a:lnTo>
                  <a:pt x="2119" y="6817"/>
                </a:lnTo>
                <a:lnTo>
                  <a:pt x="2230" y="6995"/>
                </a:lnTo>
                <a:lnTo>
                  <a:pt x="2342" y="7174"/>
                </a:lnTo>
                <a:lnTo>
                  <a:pt x="2453" y="7352"/>
                </a:lnTo>
                <a:lnTo>
                  <a:pt x="2676" y="7531"/>
                </a:lnTo>
                <a:lnTo>
                  <a:pt x="2788" y="7698"/>
                </a:lnTo>
                <a:lnTo>
                  <a:pt x="2899" y="7865"/>
                </a:lnTo>
                <a:lnTo>
                  <a:pt x="3122" y="8033"/>
                </a:lnTo>
                <a:lnTo>
                  <a:pt x="3234" y="8200"/>
                </a:lnTo>
                <a:lnTo>
                  <a:pt x="3345" y="8356"/>
                </a:lnTo>
                <a:lnTo>
                  <a:pt x="3568" y="8512"/>
                </a:lnTo>
                <a:lnTo>
                  <a:pt x="3680" y="8669"/>
                </a:lnTo>
                <a:lnTo>
                  <a:pt x="3903" y="8825"/>
                </a:lnTo>
                <a:lnTo>
                  <a:pt x="4015" y="8970"/>
                </a:lnTo>
                <a:lnTo>
                  <a:pt x="4238" y="9115"/>
                </a:lnTo>
                <a:lnTo>
                  <a:pt x="4349" y="9260"/>
                </a:lnTo>
                <a:lnTo>
                  <a:pt x="4572" y="9394"/>
                </a:lnTo>
                <a:lnTo>
                  <a:pt x="4684" y="9528"/>
                </a:lnTo>
                <a:lnTo>
                  <a:pt x="4907" y="9662"/>
                </a:lnTo>
                <a:lnTo>
                  <a:pt x="5130" y="9796"/>
                </a:lnTo>
                <a:lnTo>
                  <a:pt x="5353" y="9974"/>
                </a:lnTo>
                <a:lnTo>
                  <a:pt x="5576" y="10097"/>
                </a:lnTo>
                <a:lnTo>
                  <a:pt x="5799" y="10219"/>
                </a:lnTo>
                <a:lnTo>
                  <a:pt x="6022" y="10387"/>
                </a:lnTo>
                <a:lnTo>
                  <a:pt x="6245" y="10487"/>
                </a:lnTo>
                <a:lnTo>
                  <a:pt x="6468" y="10599"/>
                </a:lnTo>
                <a:lnTo>
                  <a:pt x="6691" y="10744"/>
                </a:lnTo>
                <a:lnTo>
                  <a:pt x="6914" y="10833"/>
                </a:lnTo>
                <a:lnTo>
                  <a:pt x="7137" y="10934"/>
                </a:lnTo>
                <a:lnTo>
                  <a:pt x="7360" y="11012"/>
                </a:lnTo>
                <a:lnTo>
                  <a:pt x="7583" y="11101"/>
                </a:lnTo>
                <a:lnTo>
                  <a:pt x="7807" y="11179"/>
                </a:lnTo>
                <a:lnTo>
                  <a:pt x="8030" y="11291"/>
                </a:lnTo>
                <a:lnTo>
                  <a:pt x="8253" y="11358"/>
                </a:lnTo>
                <a:lnTo>
                  <a:pt x="8476" y="11424"/>
                </a:lnTo>
                <a:lnTo>
                  <a:pt x="8699" y="11480"/>
                </a:lnTo>
                <a:lnTo>
                  <a:pt x="8922" y="11536"/>
                </a:lnTo>
                <a:lnTo>
                  <a:pt x="9145" y="11592"/>
                </a:lnTo>
                <a:lnTo>
                  <a:pt x="9368" y="11648"/>
                </a:lnTo>
                <a:lnTo>
                  <a:pt x="9591" y="11692"/>
                </a:lnTo>
                <a:lnTo>
                  <a:pt x="9814" y="11726"/>
                </a:lnTo>
                <a:lnTo>
                  <a:pt x="10037" y="11770"/>
                </a:lnTo>
                <a:lnTo>
                  <a:pt x="10260" y="11793"/>
                </a:lnTo>
                <a:lnTo>
                  <a:pt x="10483" y="11826"/>
                </a:lnTo>
                <a:lnTo>
                  <a:pt x="10706" y="11848"/>
                </a:lnTo>
                <a:lnTo>
                  <a:pt x="10929" y="11871"/>
                </a:lnTo>
                <a:lnTo>
                  <a:pt x="11152" y="11882"/>
                </a:lnTo>
                <a:lnTo>
                  <a:pt x="11375" y="11893"/>
                </a:lnTo>
                <a:lnTo>
                  <a:pt x="11598" y="11904"/>
                </a:lnTo>
                <a:lnTo>
                  <a:pt x="11822" y="11904"/>
                </a:lnTo>
              </a:path>
            </a:pathLst>
          </a:custGeom>
          <a:ln w="7808">
            <a:solidFill>
              <a:srgbClr val="000000"/>
            </a:solidFill>
          </a:ln>
        </p:spPr>
        <p:txBody>
          <a:bodyPr wrap="square" lIns="0" tIns="0" rIns="0" bIns="0" rtlCol="0"/>
          <a:lstStyle/>
          <a:p>
            <a:endParaRPr smtClean="0">
              <a:solidFill>
                <a:prstClr val="black"/>
              </a:solidFill>
            </a:endParaRPr>
          </a:p>
        </p:txBody>
      </p:sp>
      <p:sp>
        <p:nvSpPr>
          <p:cNvPr id="94" name="bk object 94"/>
          <p:cNvSpPr/>
          <p:nvPr/>
        </p:nvSpPr>
        <p:spPr>
          <a:xfrm>
            <a:off x="12024577" y="5727293"/>
            <a:ext cx="61272" cy="79249"/>
          </a:xfrm>
          <a:prstGeom prst="rect">
            <a:avLst/>
          </a:prstGeom>
          <a:blipFill>
            <a:blip r:embed="rId19" cstate="print"/>
            <a:stretch>
              <a:fillRect/>
            </a:stretch>
          </a:blipFill>
        </p:spPr>
        <p:txBody>
          <a:bodyPr wrap="square" lIns="0" tIns="0" rIns="0" bIns="0" rtlCol="0"/>
          <a:lstStyle/>
          <a:p>
            <a:endParaRPr smtClean="0">
              <a:solidFill>
                <a:prstClr val="black"/>
              </a:solidFill>
            </a:endParaRPr>
          </a:p>
        </p:txBody>
      </p:sp>
      <p:sp>
        <p:nvSpPr>
          <p:cNvPr id="95" name="bk object 95"/>
          <p:cNvSpPr/>
          <p:nvPr/>
        </p:nvSpPr>
        <p:spPr>
          <a:xfrm>
            <a:off x="12111794" y="5731198"/>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96" name="bk object 96"/>
          <p:cNvSpPr/>
          <p:nvPr/>
        </p:nvSpPr>
        <p:spPr>
          <a:xfrm>
            <a:off x="12111794" y="5731198"/>
            <a:ext cx="24130" cy="0"/>
          </a:xfrm>
          <a:custGeom>
            <a:avLst/>
            <a:gdLst/>
            <a:ahLst/>
            <a:cxnLst/>
            <a:rect l="l" t="t" r="r" b="b"/>
            <a:pathLst>
              <a:path w="24129">
                <a:moveTo>
                  <a:pt x="0" y="0"/>
                </a:moveTo>
                <a:lnTo>
                  <a:pt x="23755" y="0"/>
                </a:lnTo>
              </a:path>
            </a:pathLst>
          </a:custGeom>
          <a:ln w="7810">
            <a:solidFill>
              <a:srgbClr val="000000"/>
            </a:solidFill>
          </a:ln>
        </p:spPr>
        <p:txBody>
          <a:bodyPr wrap="square" lIns="0" tIns="0" rIns="0" bIns="0" rtlCol="0"/>
          <a:lstStyle/>
          <a:p>
            <a:endParaRPr smtClean="0">
              <a:solidFill>
                <a:prstClr val="black"/>
              </a:solidFill>
            </a:endParaRPr>
          </a:p>
        </p:txBody>
      </p:sp>
      <p:sp>
        <p:nvSpPr>
          <p:cNvPr id="97" name="bk object 97"/>
          <p:cNvSpPr/>
          <p:nvPr/>
        </p:nvSpPr>
        <p:spPr>
          <a:xfrm>
            <a:off x="12135549" y="5731198"/>
            <a:ext cx="12065" cy="12065"/>
          </a:xfrm>
          <a:custGeom>
            <a:avLst/>
            <a:gdLst/>
            <a:ahLst/>
            <a:cxnLst/>
            <a:rect l="l" t="t" r="r" b="b"/>
            <a:pathLst>
              <a:path w="12065" h="12064">
                <a:moveTo>
                  <a:pt x="11933" y="11915"/>
                </a:moveTo>
                <a:lnTo>
                  <a:pt x="11933" y="11915"/>
                </a:lnTo>
                <a:lnTo>
                  <a:pt x="11933" y="11134"/>
                </a:lnTo>
                <a:lnTo>
                  <a:pt x="11822" y="11023"/>
                </a:lnTo>
                <a:lnTo>
                  <a:pt x="11822" y="10130"/>
                </a:lnTo>
                <a:lnTo>
                  <a:pt x="11710" y="10019"/>
                </a:lnTo>
                <a:lnTo>
                  <a:pt x="11710" y="9472"/>
                </a:lnTo>
                <a:lnTo>
                  <a:pt x="11598" y="9260"/>
                </a:lnTo>
                <a:lnTo>
                  <a:pt x="11598" y="9037"/>
                </a:lnTo>
                <a:lnTo>
                  <a:pt x="11487" y="8825"/>
                </a:lnTo>
                <a:lnTo>
                  <a:pt x="11487" y="8602"/>
                </a:lnTo>
                <a:lnTo>
                  <a:pt x="11375" y="8390"/>
                </a:lnTo>
                <a:lnTo>
                  <a:pt x="11264" y="8178"/>
                </a:lnTo>
                <a:lnTo>
                  <a:pt x="11264" y="7966"/>
                </a:lnTo>
                <a:lnTo>
                  <a:pt x="11152" y="7765"/>
                </a:lnTo>
                <a:lnTo>
                  <a:pt x="11041" y="7553"/>
                </a:lnTo>
                <a:lnTo>
                  <a:pt x="11041" y="7341"/>
                </a:lnTo>
                <a:lnTo>
                  <a:pt x="10929" y="7140"/>
                </a:lnTo>
                <a:lnTo>
                  <a:pt x="10818" y="6939"/>
                </a:lnTo>
                <a:lnTo>
                  <a:pt x="10706" y="6738"/>
                </a:lnTo>
                <a:lnTo>
                  <a:pt x="10595" y="6538"/>
                </a:lnTo>
                <a:lnTo>
                  <a:pt x="10483" y="6337"/>
                </a:lnTo>
                <a:lnTo>
                  <a:pt x="10372" y="6136"/>
                </a:lnTo>
                <a:lnTo>
                  <a:pt x="10260" y="5946"/>
                </a:lnTo>
                <a:lnTo>
                  <a:pt x="10149" y="5757"/>
                </a:lnTo>
                <a:lnTo>
                  <a:pt x="10037" y="5567"/>
                </a:lnTo>
                <a:lnTo>
                  <a:pt x="9926" y="5377"/>
                </a:lnTo>
                <a:lnTo>
                  <a:pt x="9814" y="5188"/>
                </a:lnTo>
                <a:lnTo>
                  <a:pt x="9702" y="5009"/>
                </a:lnTo>
                <a:lnTo>
                  <a:pt x="9591" y="4831"/>
                </a:lnTo>
                <a:lnTo>
                  <a:pt x="9479" y="4652"/>
                </a:lnTo>
                <a:lnTo>
                  <a:pt x="9256" y="4474"/>
                </a:lnTo>
                <a:lnTo>
                  <a:pt x="9145" y="4295"/>
                </a:lnTo>
                <a:lnTo>
                  <a:pt x="9033" y="4128"/>
                </a:lnTo>
                <a:lnTo>
                  <a:pt x="8922" y="3960"/>
                </a:lnTo>
                <a:lnTo>
                  <a:pt x="8699" y="3793"/>
                </a:lnTo>
                <a:lnTo>
                  <a:pt x="8587" y="3637"/>
                </a:lnTo>
                <a:lnTo>
                  <a:pt x="8364" y="3481"/>
                </a:lnTo>
                <a:lnTo>
                  <a:pt x="8253" y="3324"/>
                </a:lnTo>
                <a:lnTo>
                  <a:pt x="8141" y="3168"/>
                </a:lnTo>
                <a:lnTo>
                  <a:pt x="7918" y="3012"/>
                </a:lnTo>
                <a:lnTo>
                  <a:pt x="7807" y="2867"/>
                </a:lnTo>
                <a:lnTo>
                  <a:pt x="7583" y="2722"/>
                </a:lnTo>
                <a:lnTo>
                  <a:pt x="7360" y="2588"/>
                </a:lnTo>
                <a:lnTo>
                  <a:pt x="7249" y="2454"/>
                </a:lnTo>
                <a:lnTo>
                  <a:pt x="7026" y="2320"/>
                </a:lnTo>
                <a:lnTo>
                  <a:pt x="6914" y="2186"/>
                </a:lnTo>
                <a:lnTo>
                  <a:pt x="6691" y="2052"/>
                </a:lnTo>
                <a:lnTo>
                  <a:pt x="6468" y="1930"/>
                </a:lnTo>
                <a:lnTo>
                  <a:pt x="6245" y="1751"/>
                </a:lnTo>
                <a:lnTo>
                  <a:pt x="6022" y="1640"/>
                </a:lnTo>
                <a:lnTo>
                  <a:pt x="5799" y="1528"/>
                </a:lnTo>
                <a:lnTo>
                  <a:pt x="5576" y="1372"/>
                </a:lnTo>
                <a:lnTo>
                  <a:pt x="5353" y="1271"/>
                </a:lnTo>
                <a:lnTo>
                  <a:pt x="5130" y="1171"/>
                </a:lnTo>
                <a:lnTo>
                  <a:pt x="4907" y="1071"/>
                </a:lnTo>
                <a:lnTo>
                  <a:pt x="4684" y="981"/>
                </a:lnTo>
                <a:lnTo>
                  <a:pt x="4461" y="859"/>
                </a:lnTo>
                <a:lnTo>
                  <a:pt x="4238" y="781"/>
                </a:lnTo>
                <a:lnTo>
                  <a:pt x="4015" y="702"/>
                </a:lnTo>
                <a:lnTo>
                  <a:pt x="3791" y="624"/>
                </a:lnTo>
                <a:lnTo>
                  <a:pt x="3568" y="557"/>
                </a:lnTo>
                <a:lnTo>
                  <a:pt x="3345" y="490"/>
                </a:lnTo>
                <a:lnTo>
                  <a:pt x="3122" y="435"/>
                </a:lnTo>
                <a:lnTo>
                  <a:pt x="2899" y="368"/>
                </a:lnTo>
                <a:lnTo>
                  <a:pt x="2676" y="323"/>
                </a:lnTo>
                <a:lnTo>
                  <a:pt x="2453" y="245"/>
                </a:lnTo>
                <a:lnTo>
                  <a:pt x="2230" y="200"/>
                </a:lnTo>
                <a:lnTo>
                  <a:pt x="2007" y="167"/>
                </a:lnTo>
                <a:lnTo>
                  <a:pt x="1784" y="133"/>
                </a:lnTo>
                <a:lnTo>
                  <a:pt x="1561" y="100"/>
                </a:lnTo>
                <a:lnTo>
                  <a:pt x="1338" y="78"/>
                </a:lnTo>
                <a:lnTo>
                  <a:pt x="1115" y="55"/>
                </a:lnTo>
                <a:lnTo>
                  <a:pt x="892" y="33"/>
                </a:lnTo>
                <a:lnTo>
                  <a:pt x="669" y="22"/>
                </a:lnTo>
                <a:lnTo>
                  <a:pt x="446" y="11"/>
                </a:lnTo>
                <a:lnTo>
                  <a:pt x="223"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98" name="bk object 98"/>
          <p:cNvSpPr/>
          <p:nvPr/>
        </p:nvSpPr>
        <p:spPr>
          <a:xfrm>
            <a:off x="1517338" y="3843011"/>
            <a:ext cx="67320" cy="114974"/>
          </a:xfrm>
          <a:prstGeom prst="rect">
            <a:avLst/>
          </a:prstGeom>
          <a:blipFill>
            <a:blip r:embed="rId20" cstate="print"/>
            <a:stretch>
              <a:fillRect/>
            </a:stretch>
          </a:blipFill>
        </p:spPr>
        <p:txBody>
          <a:bodyPr wrap="square" lIns="0" tIns="0" rIns="0" bIns="0" rtlCol="0"/>
          <a:lstStyle/>
          <a:p>
            <a:endParaRPr smtClean="0">
              <a:solidFill>
                <a:prstClr val="black"/>
              </a:solidFill>
            </a:endParaRPr>
          </a:p>
        </p:txBody>
      </p:sp>
      <p:sp>
        <p:nvSpPr>
          <p:cNvPr id="99" name="bk object 99"/>
          <p:cNvSpPr/>
          <p:nvPr/>
        </p:nvSpPr>
        <p:spPr>
          <a:xfrm>
            <a:off x="1616465" y="3882641"/>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00" name="bk object 100"/>
          <p:cNvSpPr/>
          <p:nvPr/>
        </p:nvSpPr>
        <p:spPr>
          <a:xfrm>
            <a:off x="1616465" y="3882641"/>
            <a:ext cx="24130" cy="0"/>
          </a:xfrm>
          <a:custGeom>
            <a:avLst/>
            <a:gdLst/>
            <a:ahLst/>
            <a:cxnLst/>
            <a:rect l="l" t="t" r="r" b="b"/>
            <a:pathLst>
              <a:path w="24130">
                <a:moveTo>
                  <a:pt x="0" y="0"/>
                </a:moveTo>
                <a:lnTo>
                  <a:pt x="23800" y="0"/>
                </a:lnTo>
              </a:path>
            </a:pathLst>
          </a:custGeom>
          <a:ln w="7810">
            <a:solidFill>
              <a:srgbClr val="000000"/>
            </a:solidFill>
          </a:ln>
        </p:spPr>
        <p:txBody>
          <a:bodyPr wrap="square" lIns="0" tIns="0" rIns="0" bIns="0" rtlCol="0"/>
          <a:lstStyle/>
          <a:p>
            <a:endParaRPr smtClean="0">
              <a:solidFill>
                <a:prstClr val="black"/>
              </a:solidFill>
            </a:endParaRPr>
          </a:p>
        </p:txBody>
      </p:sp>
      <p:sp>
        <p:nvSpPr>
          <p:cNvPr id="101" name="bk object 101"/>
          <p:cNvSpPr/>
          <p:nvPr/>
        </p:nvSpPr>
        <p:spPr>
          <a:xfrm>
            <a:off x="1640265" y="3882641"/>
            <a:ext cx="12065" cy="12065"/>
          </a:xfrm>
          <a:custGeom>
            <a:avLst/>
            <a:gdLst/>
            <a:ahLst/>
            <a:cxnLst/>
            <a:rect l="l" t="t" r="r" b="b"/>
            <a:pathLst>
              <a:path w="12064" h="12064">
                <a:moveTo>
                  <a:pt x="11900" y="11904"/>
                </a:moveTo>
                <a:lnTo>
                  <a:pt x="11900" y="11681"/>
                </a:lnTo>
                <a:lnTo>
                  <a:pt x="11900" y="11458"/>
                </a:lnTo>
                <a:lnTo>
                  <a:pt x="11888" y="11235"/>
                </a:lnTo>
                <a:lnTo>
                  <a:pt x="11866" y="11012"/>
                </a:lnTo>
                <a:lnTo>
                  <a:pt x="11855" y="10789"/>
                </a:lnTo>
                <a:lnTo>
                  <a:pt x="11833" y="10565"/>
                </a:lnTo>
                <a:lnTo>
                  <a:pt x="11799" y="10342"/>
                </a:lnTo>
                <a:lnTo>
                  <a:pt x="11766" y="10119"/>
                </a:lnTo>
                <a:lnTo>
                  <a:pt x="11732" y="9907"/>
                </a:lnTo>
                <a:lnTo>
                  <a:pt x="11699" y="9684"/>
                </a:lnTo>
                <a:lnTo>
                  <a:pt x="11654" y="9461"/>
                </a:lnTo>
                <a:lnTo>
                  <a:pt x="11610" y="9249"/>
                </a:lnTo>
                <a:lnTo>
                  <a:pt x="11554" y="9026"/>
                </a:lnTo>
                <a:lnTo>
                  <a:pt x="11498" y="8814"/>
                </a:lnTo>
                <a:lnTo>
                  <a:pt x="11442" y="8602"/>
                </a:lnTo>
                <a:lnTo>
                  <a:pt x="11375" y="8390"/>
                </a:lnTo>
                <a:lnTo>
                  <a:pt x="11309" y="8167"/>
                </a:lnTo>
                <a:lnTo>
                  <a:pt x="11230" y="7966"/>
                </a:lnTo>
                <a:lnTo>
                  <a:pt x="11164" y="7754"/>
                </a:lnTo>
                <a:lnTo>
                  <a:pt x="11074" y="7542"/>
                </a:lnTo>
                <a:lnTo>
                  <a:pt x="10996" y="7341"/>
                </a:lnTo>
                <a:lnTo>
                  <a:pt x="10907" y="7129"/>
                </a:lnTo>
                <a:lnTo>
                  <a:pt x="10818" y="6928"/>
                </a:lnTo>
                <a:lnTo>
                  <a:pt x="10717" y="6727"/>
                </a:lnTo>
                <a:lnTo>
                  <a:pt x="10617" y="6526"/>
                </a:lnTo>
                <a:lnTo>
                  <a:pt x="10517" y="6326"/>
                </a:lnTo>
                <a:lnTo>
                  <a:pt x="10416" y="6136"/>
                </a:lnTo>
                <a:lnTo>
                  <a:pt x="10305" y="5935"/>
                </a:lnTo>
                <a:lnTo>
                  <a:pt x="10193" y="5745"/>
                </a:lnTo>
                <a:lnTo>
                  <a:pt x="10071" y="5556"/>
                </a:lnTo>
                <a:lnTo>
                  <a:pt x="9948" y="5366"/>
                </a:lnTo>
                <a:lnTo>
                  <a:pt x="9825" y="5176"/>
                </a:lnTo>
                <a:lnTo>
                  <a:pt x="9702" y="4998"/>
                </a:lnTo>
                <a:lnTo>
                  <a:pt x="9569" y="4819"/>
                </a:lnTo>
                <a:lnTo>
                  <a:pt x="9435" y="4641"/>
                </a:lnTo>
                <a:lnTo>
                  <a:pt x="9301" y="4462"/>
                </a:lnTo>
                <a:lnTo>
                  <a:pt x="9156" y="4295"/>
                </a:lnTo>
                <a:lnTo>
                  <a:pt x="9011" y="4117"/>
                </a:lnTo>
                <a:lnTo>
                  <a:pt x="8866" y="3949"/>
                </a:lnTo>
                <a:lnTo>
                  <a:pt x="8710" y="3793"/>
                </a:lnTo>
                <a:lnTo>
                  <a:pt x="8565" y="3626"/>
                </a:lnTo>
                <a:lnTo>
                  <a:pt x="8409" y="3469"/>
                </a:lnTo>
                <a:lnTo>
                  <a:pt x="8241" y="3313"/>
                </a:lnTo>
                <a:lnTo>
                  <a:pt x="8085" y="3157"/>
                </a:lnTo>
                <a:lnTo>
                  <a:pt x="7918" y="3012"/>
                </a:lnTo>
                <a:lnTo>
                  <a:pt x="7751" y="2867"/>
                </a:lnTo>
                <a:lnTo>
                  <a:pt x="7583" y="2722"/>
                </a:lnTo>
                <a:lnTo>
                  <a:pt x="7405" y="2577"/>
                </a:lnTo>
                <a:lnTo>
                  <a:pt x="7227" y="2443"/>
                </a:lnTo>
                <a:lnTo>
                  <a:pt x="7048" y="2309"/>
                </a:lnTo>
                <a:lnTo>
                  <a:pt x="6870" y="2175"/>
                </a:lnTo>
                <a:lnTo>
                  <a:pt x="6691" y="2052"/>
                </a:lnTo>
                <a:lnTo>
                  <a:pt x="6502" y="1930"/>
                </a:lnTo>
                <a:lnTo>
                  <a:pt x="6312" y="1807"/>
                </a:lnTo>
                <a:lnTo>
                  <a:pt x="6122" y="1684"/>
                </a:lnTo>
                <a:lnTo>
                  <a:pt x="5933" y="1573"/>
                </a:lnTo>
                <a:lnTo>
                  <a:pt x="5732" y="1472"/>
                </a:lnTo>
                <a:lnTo>
                  <a:pt x="5542" y="1361"/>
                </a:lnTo>
                <a:lnTo>
                  <a:pt x="5342" y="1260"/>
                </a:lnTo>
                <a:lnTo>
                  <a:pt x="5141" y="1160"/>
                </a:lnTo>
                <a:lnTo>
                  <a:pt x="4940" y="1071"/>
                </a:lnTo>
                <a:lnTo>
                  <a:pt x="4739" y="981"/>
                </a:lnTo>
                <a:lnTo>
                  <a:pt x="4528" y="892"/>
                </a:lnTo>
                <a:lnTo>
                  <a:pt x="4327" y="803"/>
                </a:lnTo>
                <a:lnTo>
                  <a:pt x="4115" y="725"/>
                </a:lnTo>
                <a:lnTo>
                  <a:pt x="3903" y="658"/>
                </a:lnTo>
                <a:lnTo>
                  <a:pt x="3691" y="580"/>
                </a:lnTo>
                <a:lnTo>
                  <a:pt x="3479" y="513"/>
                </a:lnTo>
                <a:lnTo>
                  <a:pt x="3267" y="446"/>
                </a:lnTo>
                <a:lnTo>
                  <a:pt x="3055" y="390"/>
                </a:lnTo>
                <a:lnTo>
                  <a:pt x="2832" y="334"/>
                </a:lnTo>
                <a:lnTo>
                  <a:pt x="2620" y="290"/>
                </a:lnTo>
                <a:lnTo>
                  <a:pt x="2397" y="234"/>
                </a:lnTo>
                <a:lnTo>
                  <a:pt x="2174" y="200"/>
                </a:lnTo>
                <a:lnTo>
                  <a:pt x="1962" y="156"/>
                </a:lnTo>
                <a:lnTo>
                  <a:pt x="1739" y="122"/>
                </a:lnTo>
                <a:lnTo>
                  <a:pt x="1516" y="89"/>
                </a:lnTo>
                <a:lnTo>
                  <a:pt x="1293" y="66"/>
                </a:lnTo>
                <a:lnTo>
                  <a:pt x="1070" y="44"/>
                </a:lnTo>
                <a:lnTo>
                  <a:pt x="858" y="22"/>
                </a:lnTo>
                <a:lnTo>
                  <a:pt x="635" y="11"/>
                </a:lnTo>
                <a:lnTo>
                  <a:pt x="412" y="0"/>
                </a:lnTo>
                <a:lnTo>
                  <a:pt x="189"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102" name="bk object 102"/>
          <p:cNvSpPr/>
          <p:nvPr/>
        </p:nvSpPr>
        <p:spPr>
          <a:xfrm>
            <a:off x="1687877" y="3845991"/>
            <a:ext cx="0" cy="108585"/>
          </a:xfrm>
          <a:custGeom>
            <a:avLst/>
            <a:gdLst/>
            <a:ahLst/>
            <a:cxnLst/>
            <a:rect l="l" t="t" r="r" b="b"/>
            <a:pathLst>
              <a:path h="108585">
                <a:moveTo>
                  <a:pt x="0" y="10808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03" name="bk object 103"/>
          <p:cNvSpPr/>
          <p:nvPr/>
        </p:nvSpPr>
        <p:spPr>
          <a:xfrm>
            <a:off x="1719684" y="3843012"/>
            <a:ext cx="55409" cy="114973"/>
          </a:xfrm>
          <a:prstGeom prst="rect">
            <a:avLst/>
          </a:prstGeom>
          <a:blipFill>
            <a:blip r:embed="rId21" cstate="print"/>
            <a:stretch>
              <a:fillRect/>
            </a:stretch>
          </a:blipFill>
        </p:spPr>
        <p:txBody>
          <a:bodyPr wrap="square" lIns="0" tIns="0" rIns="0" bIns="0" rtlCol="0"/>
          <a:lstStyle/>
          <a:p>
            <a:endParaRPr smtClean="0">
              <a:solidFill>
                <a:prstClr val="black"/>
              </a:solidFill>
            </a:endParaRPr>
          </a:p>
        </p:txBody>
      </p:sp>
      <p:sp>
        <p:nvSpPr>
          <p:cNvPr id="104" name="bk object 104"/>
          <p:cNvSpPr/>
          <p:nvPr/>
        </p:nvSpPr>
        <p:spPr>
          <a:xfrm>
            <a:off x="1883330" y="3843011"/>
            <a:ext cx="43521" cy="114973"/>
          </a:xfrm>
          <a:prstGeom prst="rect">
            <a:avLst/>
          </a:prstGeom>
          <a:blipFill>
            <a:blip r:embed="rId22" cstate="print"/>
            <a:stretch>
              <a:fillRect/>
            </a:stretch>
          </a:blipFill>
        </p:spPr>
        <p:txBody>
          <a:bodyPr wrap="square" lIns="0" tIns="0" rIns="0" bIns="0" rtlCol="0"/>
          <a:lstStyle/>
          <a:p>
            <a:endParaRPr smtClean="0">
              <a:solidFill>
                <a:prstClr val="black"/>
              </a:solidFill>
            </a:endParaRPr>
          </a:p>
        </p:txBody>
      </p:sp>
      <p:sp>
        <p:nvSpPr>
          <p:cNvPr id="105" name="bk object 105"/>
          <p:cNvSpPr/>
          <p:nvPr/>
        </p:nvSpPr>
        <p:spPr>
          <a:xfrm>
            <a:off x="1958646" y="3882641"/>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06" name="bk object 106"/>
          <p:cNvSpPr/>
          <p:nvPr/>
        </p:nvSpPr>
        <p:spPr>
          <a:xfrm>
            <a:off x="1958646" y="3882641"/>
            <a:ext cx="24130" cy="0"/>
          </a:xfrm>
          <a:custGeom>
            <a:avLst/>
            <a:gdLst/>
            <a:ahLst/>
            <a:cxnLst/>
            <a:rect l="l" t="t" r="r" b="b"/>
            <a:pathLst>
              <a:path w="24130">
                <a:moveTo>
                  <a:pt x="0" y="0"/>
                </a:moveTo>
                <a:lnTo>
                  <a:pt x="23811" y="0"/>
                </a:lnTo>
              </a:path>
            </a:pathLst>
          </a:custGeom>
          <a:ln w="7810">
            <a:solidFill>
              <a:srgbClr val="000000"/>
            </a:solidFill>
          </a:ln>
        </p:spPr>
        <p:txBody>
          <a:bodyPr wrap="square" lIns="0" tIns="0" rIns="0" bIns="0" rtlCol="0"/>
          <a:lstStyle/>
          <a:p>
            <a:endParaRPr smtClean="0">
              <a:solidFill>
                <a:prstClr val="black"/>
              </a:solidFill>
            </a:endParaRPr>
          </a:p>
        </p:txBody>
      </p:sp>
      <p:sp>
        <p:nvSpPr>
          <p:cNvPr id="107" name="bk object 107"/>
          <p:cNvSpPr/>
          <p:nvPr/>
        </p:nvSpPr>
        <p:spPr>
          <a:xfrm>
            <a:off x="1982458" y="3882641"/>
            <a:ext cx="12065" cy="12065"/>
          </a:xfrm>
          <a:custGeom>
            <a:avLst/>
            <a:gdLst/>
            <a:ahLst/>
            <a:cxnLst/>
            <a:rect l="l" t="t" r="r" b="b"/>
            <a:pathLst>
              <a:path w="12064" h="12064">
                <a:moveTo>
                  <a:pt x="11900" y="11904"/>
                </a:moveTo>
                <a:lnTo>
                  <a:pt x="11900" y="11681"/>
                </a:lnTo>
                <a:lnTo>
                  <a:pt x="11888" y="11458"/>
                </a:lnTo>
                <a:lnTo>
                  <a:pt x="11877" y="11235"/>
                </a:lnTo>
                <a:lnTo>
                  <a:pt x="11866" y="11012"/>
                </a:lnTo>
                <a:lnTo>
                  <a:pt x="11844" y="10789"/>
                </a:lnTo>
                <a:lnTo>
                  <a:pt x="11822" y="10565"/>
                </a:lnTo>
                <a:lnTo>
                  <a:pt x="11799" y="10342"/>
                </a:lnTo>
                <a:lnTo>
                  <a:pt x="11766" y="10119"/>
                </a:lnTo>
                <a:lnTo>
                  <a:pt x="11732" y="9907"/>
                </a:lnTo>
                <a:lnTo>
                  <a:pt x="11688" y="9684"/>
                </a:lnTo>
                <a:lnTo>
                  <a:pt x="11643" y="9461"/>
                </a:lnTo>
                <a:lnTo>
                  <a:pt x="11598" y="9249"/>
                </a:lnTo>
                <a:lnTo>
                  <a:pt x="11543" y="9026"/>
                </a:lnTo>
                <a:lnTo>
                  <a:pt x="11487" y="8814"/>
                </a:lnTo>
                <a:lnTo>
                  <a:pt x="11431" y="8602"/>
                </a:lnTo>
                <a:lnTo>
                  <a:pt x="11364" y="8390"/>
                </a:lnTo>
                <a:lnTo>
                  <a:pt x="11297" y="8167"/>
                </a:lnTo>
                <a:lnTo>
                  <a:pt x="11230" y="7966"/>
                </a:lnTo>
                <a:lnTo>
                  <a:pt x="11152" y="7754"/>
                </a:lnTo>
                <a:lnTo>
                  <a:pt x="11074" y="7542"/>
                </a:lnTo>
                <a:lnTo>
                  <a:pt x="10985" y="7341"/>
                </a:lnTo>
                <a:lnTo>
                  <a:pt x="10907" y="7129"/>
                </a:lnTo>
                <a:lnTo>
                  <a:pt x="10807" y="6928"/>
                </a:lnTo>
                <a:lnTo>
                  <a:pt x="10717" y="6727"/>
                </a:lnTo>
                <a:lnTo>
                  <a:pt x="10617" y="6526"/>
                </a:lnTo>
                <a:lnTo>
                  <a:pt x="10517" y="6326"/>
                </a:lnTo>
                <a:lnTo>
                  <a:pt x="10405" y="6136"/>
                </a:lnTo>
                <a:lnTo>
                  <a:pt x="10294" y="5935"/>
                </a:lnTo>
                <a:lnTo>
                  <a:pt x="10182" y="5745"/>
                </a:lnTo>
                <a:lnTo>
                  <a:pt x="10071" y="5556"/>
                </a:lnTo>
                <a:lnTo>
                  <a:pt x="9948" y="5366"/>
                </a:lnTo>
                <a:lnTo>
                  <a:pt x="9825" y="5176"/>
                </a:lnTo>
                <a:lnTo>
                  <a:pt x="9691" y="4998"/>
                </a:lnTo>
                <a:lnTo>
                  <a:pt x="9569" y="4819"/>
                </a:lnTo>
                <a:lnTo>
                  <a:pt x="9435" y="4641"/>
                </a:lnTo>
                <a:lnTo>
                  <a:pt x="9290" y="4462"/>
                </a:lnTo>
                <a:lnTo>
                  <a:pt x="9156" y="4295"/>
                </a:lnTo>
                <a:lnTo>
                  <a:pt x="9011" y="4117"/>
                </a:lnTo>
                <a:lnTo>
                  <a:pt x="8855" y="3949"/>
                </a:lnTo>
                <a:lnTo>
                  <a:pt x="8710" y="3793"/>
                </a:lnTo>
                <a:lnTo>
                  <a:pt x="8554" y="3626"/>
                </a:lnTo>
                <a:lnTo>
                  <a:pt x="8398" y="3469"/>
                </a:lnTo>
                <a:lnTo>
                  <a:pt x="8241" y="3313"/>
                </a:lnTo>
                <a:lnTo>
                  <a:pt x="8074" y="3157"/>
                </a:lnTo>
                <a:lnTo>
                  <a:pt x="7907" y="3012"/>
                </a:lnTo>
                <a:lnTo>
                  <a:pt x="7740" y="2867"/>
                </a:lnTo>
                <a:lnTo>
                  <a:pt x="7572" y="2722"/>
                </a:lnTo>
                <a:lnTo>
                  <a:pt x="7405" y="2577"/>
                </a:lnTo>
                <a:lnTo>
                  <a:pt x="7227" y="2443"/>
                </a:lnTo>
                <a:lnTo>
                  <a:pt x="7048" y="2309"/>
                </a:lnTo>
                <a:lnTo>
                  <a:pt x="6870" y="2175"/>
                </a:lnTo>
                <a:lnTo>
                  <a:pt x="6680" y="2052"/>
                </a:lnTo>
                <a:lnTo>
                  <a:pt x="6490" y="1930"/>
                </a:lnTo>
                <a:lnTo>
                  <a:pt x="6312" y="1807"/>
                </a:lnTo>
                <a:lnTo>
                  <a:pt x="6122" y="1684"/>
                </a:lnTo>
                <a:lnTo>
                  <a:pt x="5922" y="1573"/>
                </a:lnTo>
                <a:lnTo>
                  <a:pt x="5732" y="1472"/>
                </a:lnTo>
                <a:lnTo>
                  <a:pt x="5531" y="1361"/>
                </a:lnTo>
                <a:lnTo>
                  <a:pt x="5331" y="1260"/>
                </a:lnTo>
                <a:lnTo>
                  <a:pt x="5130" y="1160"/>
                </a:lnTo>
                <a:lnTo>
                  <a:pt x="4929" y="1071"/>
                </a:lnTo>
                <a:lnTo>
                  <a:pt x="4728" y="981"/>
                </a:lnTo>
                <a:lnTo>
                  <a:pt x="4528" y="892"/>
                </a:lnTo>
                <a:lnTo>
                  <a:pt x="4316" y="803"/>
                </a:lnTo>
                <a:lnTo>
                  <a:pt x="4104" y="725"/>
                </a:lnTo>
                <a:lnTo>
                  <a:pt x="3903" y="658"/>
                </a:lnTo>
                <a:lnTo>
                  <a:pt x="3691" y="580"/>
                </a:lnTo>
                <a:lnTo>
                  <a:pt x="3479" y="513"/>
                </a:lnTo>
                <a:lnTo>
                  <a:pt x="3256" y="446"/>
                </a:lnTo>
                <a:lnTo>
                  <a:pt x="3044" y="390"/>
                </a:lnTo>
                <a:lnTo>
                  <a:pt x="2832" y="334"/>
                </a:lnTo>
                <a:lnTo>
                  <a:pt x="2609" y="290"/>
                </a:lnTo>
                <a:lnTo>
                  <a:pt x="2397" y="234"/>
                </a:lnTo>
                <a:lnTo>
                  <a:pt x="2174" y="200"/>
                </a:lnTo>
                <a:lnTo>
                  <a:pt x="1951" y="156"/>
                </a:lnTo>
                <a:lnTo>
                  <a:pt x="1739" y="122"/>
                </a:lnTo>
                <a:lnTo>
                  <a:pt x="1516" y="89"/>
                </a:lnTo>
                <a:lnTo>
                  <a:pt x="1293" y="66"/>
                </a:lnTo>
                <a:lnTo>
                  <a:pt x="1070" y="44"/>
                </a:lnTo>
                <a:lnTo>
                  <a:pt x="847" y="22"/>
                </a:lnTo>
                <a:lnTo>
                  <a:pt x="624" y="11"/>
                </a:lnTo>
                <a:lnTo>
                  <a:pt x="401" y="0"/>
                </a:lnTo>
                <a:lnTo>
                  <a:pt x="178"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108" name="bk object 108"/>
          <p:cNvSpPr/>
          <p:nvPr/>
        </p:nvSpPr>
        <p:spPr>
          <a:xfrm>
            <a:off x="2026164" y="3878736"/>
            <a:ext cx="388668" cy="114962"/>
          </a:xfrm>
          <a:prstGeom prst="rect">
            <a:avLst/>
          </a:prstGeom>
          <a:blipFill>
            <a:blip r:embed="rId23" cstate="print"/>
            <a:stretch>
              <a:fillRect/>
            </a:stretch>
          </a:blipFill>
        </p:spPr>
        <p:txBody>
          <a:bodyPr wrap="square" lIns="0" tIns="0" rIns="0" bIns="0" rtlCol="0"/>
          <a:lstStyle/>
          <a:p>
            <a:endParaRPr smtClean="0">
              <a:solidFill>
                <a:prstClr val="black"/>
              </a:solidFill>
            </a:endParaRPr>
          </a:p>
        </p:txBody>
      </p:sp>
      <p:sp>
        <p:nvSpPr>
          <p:cNvPr id="109" name="bk object 109"/>
          <p:cNvSpPr/>
          <p:nvPr/>
        </p:nvSpPr>
        <p:spPr>
          <a:xfrm>
            <a:off x="2442736" y="3878736"/>
            <a:ext cx="126831" cy="116625"/>
          </a:xfrm>
          <a:prstGeom prst="rect">
            <a:avLst/>
          </a:prstGeom>
          <a:blipFill>
            <a:blip r:embed="rId24" cstate="print"/>
            <a:stretch>
              <a:fillRect/>
            </a:stretch>
          </a:blipFill>
        </p:spPr>
        <p:txBody>
          <a:bodyPr wrap="square" lIns="0" tIns="0" rIns="0" bIns="0" rtlCol="0"/>
          <a:lstStyle/>
          <a:p>
            <a:endParaRPr smtClean="0">
              <a:solidFill>
                <a:prstClr val="black"/>
              </a:solidFill>
            </a:endParaRPr>
          </a:p>
        </p:txBody>
      </p:sp>
      <p:sp>
        <p:nvSpPr>
          <p:cNvPr id="110" name="bk object 110"/>
          <p:cNvSpPr/>
          <p:nvPr/>
        </p:nvSpPr>
        <p:spPr>
          <a:xfrm>
            <a:off x="1482495" y="6769296"/>
            <a:ext cx="1882395" cy="286427"/>
          </a:xfrm>
          <a:prstGeom prst="rect">
            <a:avLst/>
          </a:prstGeom>
          <a:blipFill>
            <a:blip r:embed="rId25" cstate="print"/>
            <a:stretch>
              <a:fillRect/>
            </a:stretch>
          </a:blipFill>
        </p:spPr>
        <p:txBody>
          <a:bodyPr wrap="square" lIns="0" tIns="0" rIns="0" bIns="0" rtlCol="0"/>
          <a:lstStyle/>
          <a:p>
            <a:endParaRPr smtClean="0">
              <a:solidFill>
                <a:prstClr val="black"/>
              </a:solidFill>
            </a:endParaRPr>
          </a:p>
        </p:txBody>
      </p:sp>
      <p:sp>
        <p:nvSpPr>
          <p:cNvPr id="111" name="bk object 111"/>
          <p:cNvSpPr/>
          <p:nvPr/>
        </p:nvSpPr>
        <p:spPr>
          <a:xfrm>
            <a:off x="1486400" y="3716745"/>
            <a:ext cx="1473200" cy="0"/>
          </a:xfrm>
          <a:custGeom>
            <a:avLst/>
            <a:gdLst/>
            <a:ahLst/>
            <a:cxnLst/>
            <a:rect l="l" t="t" r="r" b="b"/>
            <a:pathLst>
              <a:path w="1473200">
                <a:moveTo>
                  <a:pt x="1472892" y="0"/>
                </a:moveTo>
                <a:lnTo>
                  <a:pt x="0" y="0"/>
                </a:lnTo>
              </a:path>
            </a:pathLst>
          </a:custGeom>
          <a:ln w="7810">
            <a:solidFill>
              <a:srgbClr val="000000"/>
            </a:solidFill>
          </a:ln>
        </p:spPr>
        <p:txBody>
          <a:bodyPr wrap="square" lIns="0" tIns="0" rIns="0" bIns="0" rtlCol="0"/>
          <a:lstStyle/>
          <a:p>
            <a:endParaRPr smtClean="0">
              <a:solidFill>
                <a:prstClr val="black"/>
              </a:solidFill>
            </a:endParaRPr>
          </a:p>
        </p:txBody>
      </p:sp>
      <p:sp>
        <p:nvSpPr>
          <p:cNvPr id="112" name="bk object 112"/>
          <p:cNvSpPr/>
          <p:nvPr/>
        </p:nvSpPr>
        <p:spPr>
          <a:xfrm>
            <a:off x="2771824" y="3685516"/>
            <a:ext cx="187960" cy="62865"/>
          </a:xfrm>
          <a:custGeom>
            <a:avLst/>
            <a:gdLst/>
            <a:ahLst/>
            <a:cxnLst/>
            <a:rect l="l" t="t" r="r" b="b"/>
            <a:pathLst>
              <a:path w="187960" h="62864">
                <a:moveTo>
                  <a:pt x="0" y="62457"/>
                </a:moveTo>
                <a:lnTo>
                  <a:pt x="0" y="0"/>
                </a:lnTo>
                <a:lnTo>
                  <a:pt x="187468" y="31228"/>
                </a:lnTo>
                <a:lnTo>
                  <a:pt x="0" y="62457"/>
                </a:lnTo>
                <a:close/>
              </a:path>
            </a:pathLst>
          </a:custGeom>
          <a:solidFill>
            <a:srgbClr val="000000"/>
          </a:solidFill>
        </p:spPr>
        <p:txBody>
          <a:bodyPr wrap="square" lIns="0" tIns="0" rIns="0" bIns="0" rtlCol="0"/>
          <a:lstStyle/>
          <a:p>
            <a:endParaRPr smtClean="0">
              <a:solidFill>
                <a:prstClr val="black"/>
              </a:solidFill>
            </a:endParaRPr>
          </a:p>
        </p:txBody>
      </p:sp>
      <p:sp>
        <p:nvSpPr>
          <p:cNvPr id="113" name="bk object 113"/>
          <p:cNvSpPr/>
          <p:nvPr/>
        </p:nvSpPr>
        <p:spPr>
          <a:xfrm>
            <a:off x="2771824" y="3685516"/>
            <a:ext cx="187960" cy="62865"/>
          </a:xfrm>
          <a:custGeom>
            <a:avLst/>
            <a:gdLst/>
            <a:ahLst/>
            <a:cxnLst/>
            <a:rect l="l" t="t" r="r" b="b"/>
            <a:pathLst>
              <a:path w="187960" h="62864">
                <a:moveTo>
                  <a:pt x="187468" y="31228"/>
                </a:moveTo>
                <a:lnTo>
                  <a:pt x="0" y="62457"/>
                </a:lnTo>
                <a:lnTo>
                  <a:pt x="0" y="0"/>
                </a:lnTo>
                <a:lnTo>
                  <a:pt x="187468" y="31228"/>
                </a:lnTo>
                <a:close/>
              </a:path>
            </a:pathLst>
          </a:custGeom>
          <a:ln w="7809">
            <a:solidFill>
              <a:srgbClr val="000000"/>
            </a:solidFill>
          </a:ln>
        </p:spPr>
        <p:txBody>
          <a:bodyPr wrap="square" lIns="0" tIns="0" rIns="0" bIns="0" rtlCol="0"/>
          <a:lstStyle/>
          <a:p>
            <a:endParaRPr smtClean="0">
              <a:solidFill>
                <a:prstClr val="black"/>
              </a:solidFill>
            </a:endParaRPr>
          </a:p>
        </p:txBody>
      </p:sp>
      <p:sp>
        <p:nvSpPr>
          <p:cNvPr id="114" name="bk object 114"/>
          <p:cNvSpPr/>
          <p:nvPr/>
        </p:nvSpPr>
        <p:spPr>
          <a:xfrm>
            <a:off x="1486400" y="8806889"/>
            <a:ext cx="2008505" cy="0"/>
          </a:xfrm>
          <a:custGeom>
            <a:avLst/>
            <a:gdLst/>
            <a:ahLst/>
            <a:cxnLst/>
            <a:rect l="l" t="t" r="r" b="b"/>
            <a:pathLst>
              <a:path w="2008504">
                <a:moveTo>
                  <a:pt x="0" y="0"/>
                </a:moveTo>
                <a:lnTo>
                  <a:pt x="2008486" y="0"/>
                </a:lnTo>
              </a:path>
            </a:pathLst>
          </a:custGeom>
          <a:ln w="7810">
            <a:solidFill>
              <a:srgbClr val="000000"/>
            </a:solidFill>
          </a:ln>
        </p:spPr>
        <p:txBody>
          <a:bodyPr wrap="square" lIns="0" tIns="0" rIns="0" bIns="0" rtlCol="0"/>
          <a:lstStyle/>
          <a:p>
            <a:endParaRPr smtClean="0">
              <a:solidFill>
                <a:prstClr val="black"/>
              </a:solidFill>
            </a:endParaRPr>
          </a:p>
        </p:txBody>
      </p:sp>
      <p:sp>
        <p:nvSpPr>
          <p:cNvPr id="115" name="bk object 115"/>
          <p:cNvSpPr/>
          <p:nvPr/>
        </p:nvSpPr>
        <p:spPr>
          <a:xfrm>
            <a:off x="1519915" y="8655865"/>
            <a:ext cx="0" cy="107314"/>
          </a:xfrm>
          <a:custGeom>
            <a:avLst/>
            <a:gdLst/>
            <a:ahLst/>
            <a:cxnLst/>
            <a:rect l="l" t="t" r="r" b="b"/>
            <a:pathLst>
              <a:path h="107315">
                <a:moveTo>
                  <a:pt x="0" y="107153"/>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16" name="bk object 116"/>
          <p:cNvSpPr/>
          <p:nvPr/>
        </p:nvSpPr>
        <p:spPr>
          <a:xfrm>
            <a:off x="1519915" y="8655865"/>
            <a:ext cx="36195" cy="59690"/>
          </a:xfrm>
          <a:custGeom>
            <a:avLst/>
            <a:gdLst/>
            <a:ahLst/>
            <a:cxnLst/>
            <a:rect l="l" t="t" r="r" b="b"/>
            <a:pathLst>
              <a:path w="36194" h="59690">
                <a:moveTo>
                  <a:pt x="0" y="0"/>
                </a:moveTo>
                <a:lnTo>
                  <a:pt x="35700" y="59523"/>
                </a:lnTo>
              </a:path>
            </a:pathLst>
          </a:custGeom>
          <a:ln w="7807">
            <a:solidFill>
              <a:srgbClr val="000000"/>
            </a:solidFill>
          </a:ln>
        </p:spPr>
        <p:txBody>
          <a:bodyPr wrap="square" lIns="0" tIns="0" rIns="0" bIns="0" rtlCol="0"/>
          <a:lstStyle/>
          <a:p>
            <a:endParaRPr smtClean="0">
              <a:solidFill>
                <a:prstClr val="black"/>
              </a:solidFill>
            </a:endParaRPr>
          </a:p>
        </p:txBody>
      </p:sp>
      <p:sp>
        <p:nvSpPr>
          <p:cNvPr id="117" name="bk object 117"/>
          <p:cNvSpPr/>
          <p:nvPr/>
        </p:nvSpPr>
        <p:spPr>
          <a:xfrm>
            <a:off x="1555615" y="8655865"/>
            <a:ext cx="36195" cy="59690"/>
          </a:xfrm>
          <a:custGeom>
            <a:avLst/>
            <a:gdLst/>
            <a:ahLst/>
            <a:cxnLst/>
            <a:rect l="l" t="t" r="r" b="b"/>
            <a:pathLst>
              <a:path w="36194" h="59690">
                <a:moveTo>
                  <a:pt x="0" y="59523"/>
                </a:moveTo>
                <a:lnTo>
                  <a:pt x="35711" y="0"/>
                </a:lnTo>
              </a:path>
            </a:pathLst>
          </a:custGeom>
          <a:ln w="7807">
            <a:solidFill>
              <a:srgbClr val="000000"/>
            </a:solidFill>
          </a:ln>
        </p:spPr>
        <p:txBody>
          <a:bodyPr wrap="square" lIns="0" tIns="0" rIns="0" bIns="0" rtlCol="0"/>
          <a:lstStyle/>
          <a:p>
            <a:endParaRPr smtClean="0">
              <a:solidFill>
                <a:prstClr val="black"/>
              </a:solidFill>
            </a:endParaRPr>
          </a:p>
        </p:txBody>
      </p:sp>
      <p:sp>
        <p:nvSpPr>
          <p:cNvPr id="118" name="bk object 118"/>
          <p:cNvSpPr/>
          <p:nvPr/>
        </p:nvSpPr>
        <p:spPr>
          <a:xfrm>
            <a:off x="1591327" y="8655865"/>
            <a:ext cx="0" cy="107314"/>
          </a:xfrm>
          <a:custGeom>
            <a:avLst/>
            <a:gdLst/>
            <a:ahLst/>
            <a:cxnLst/>
            <a:rect l="l" t="t" r="r" b="b"/>
            <a:pathLst>
              <a:path h="107315">
                <a:moveTo>
                  <a:pt x="0" y="0"/>
                </a:moveTo>
                <a:lnTo>
                  <a:pt x="0" y="107153"/>
                </a:lnTo>
              </a:path>
            </a:pathLst>
          </a:custGeom>
          <a:ln w="7807">
            <a:solidFill>
              <a:srgbClr val="000000"/>
            </a:solidFill>
          </a:ln>
        </p:spPr>
        <p:txBody>
          <a:bodyPr wrap="square" lIns="0" tIns="0" rIns="0" bIns="0" rtlCol="0"/>
          <a:lstStyle/>
          <a:p>
            <a:endParaRPr smtClean="0">
              <a:solidFill>
                <a:prstClr val="black"/>
              </a:solidFill>
            </a:endParaRPr>
          </a:p>
        </p:txBody>
      </p:sp>
      <p:sp>
        <p:nvSpPr>
          <p:cNvPr id="119" name="bk object 119"/>
          <p:cNvSpPr/>
          <p:nvPr/>
        </p:nvSpPr>
        <p:spPr>
          <a:xfrm>
            <a:off x="1623122" y="8687675"/>
            <a:ext cx="61378" cy="79249"/>
          </a:xfrm>
          <a:prstGeom prst="rect">
            <a:avLst/>
          </a:prstGeom>
          <a:blipFill>
            <a:blip r:embed="rId26" cstate="print"/>
            <a:stretch>
              <a:fillRect/>
            </a:stretch>
          </a:blipFill>
        </p:spPr>
        <p:txBody>
          <a:bodyPr wrap="square" lIns="0" tIns="0" rIns="0" bIns="0" rtlCol="0"/>
          <a:lstStyle/>
          <a:p>
            <a:endParaRPr smtClean="0">
              <a:solidFill>
                <a:prstClr val="black"/>
              </a:solidFill>
            </a:endParaRPr>
          </a:p>
        </p:txBody>
      </p:sp>
      <p:sp>
        <p:nvSpPr>
          <p:cNvPr id="120" name="bk object 120"/>
          <p:cNvSpPr/>
          <p:nvPr/>
        </p:nvSpPr>
        <p:spPr>
          <a:xfrm>
            <a:off x="1706446" y="8687675"/>
            <a:ext cx="222033" cy="79249"/>
          </a:xfrm>
          <a:prstGeom prst="rect">
            <a:avLst/>
          </a:prstGeom>
          <a:blipFill>
            <a:blip r:embed="rId27" cstate="print"/>
            <a:stretch>
              <a:fillRect/>
            </a:stretch>
          </a:blipFill>
        </p:spPr>
        <p:txBody>
          <a:bodyPr wrap="square" lIns="0" tIns="0" rIns="0" bIns="0" rtlCol="0"/>
          <a:lstStyle/>
          <a:p>
            <a:endParaRPr smtClean="0">
              <a:solidFill>
                <a:prstClr val="black"/>
              </a:solidFill>
            </a:endParaRPr>
          </a:p>
        </p:txBody>
      </p:sp>
      <p:sp>
        <p:nvSpPr>
          <p:cNvPr id="121" name="bk object 121"/>
          <p:cNvSpPr/>
          <p:nvPr/>
        </p:nvSpPr>
        <p:spPr>
          <a:xfrm>
            <a:off x="1960286" y="8691579"/>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22" name="bk object 122"/>
          <p:cNvSpPr/>
          <p:nvPr/>
        </p:nvSpPr>
        <p:spPr>
          <a:xfrm>
            <a:off x="1960286" y="8691579"/>
            <a:ext cx="24130" cy="0"/>
          </a:xfrm>
          <a:custGeom>
            <a:avLst/>
            <a:gdLst/>
            <a:ahLst/>
            <a:cxnLst/>
            <a:rect l="l" t="t" r="r" b="b"/>
            <a:pathLst>
              <a:path w="24130">
                <a:moveTo>
                  <a:pt x="0" y="0"/>
                </a:moveTo>
                <a:lnTo>
                  <a:pt x="23800" y="0"/>
                </a:lnTo>
              </a:path>
            </a:pathLst>
          </a:custGeom>
          <a:ln w="7810">
            <a:solidFill>
              <a:srgbClr val="000000"/>
            </a:solidFill>
          </a:ln>
        </p:spPr>
        <p:txBody>
          <a:bodyPr wrap="square" lIns="0" tIns="0" rIns="0" bIns="0" rtlCol="0"/>
          <a:lstStyle/>
          <a:p>
            <a:endParaRPr smtClean="0">
              <a:solidFill>
                <a:prstClr val="black"/>
              </a:solidFill>
            </a:endParaRPr>
          </a:p>
        </p:txBody>
      </p:sp>
      <p:sp>
        <p:nvSpPr>
          <p:cNvPr id="123" name="bk object 123"/>
          <p:cNvSpPr/>
          <p:nvPr/>
        </p:nvSpPr>
        <p:spPr>
          <a:xfrm>
            <a:off x="1984086" y="8691579"/>
            <a:ext cx="12065" cy="12065"/>
          </a:xfrm>
          <a:custGeom>
            <a:avLst/>
            <a:gdLst/>
            <a:ahLst/>
            <a:cxnLst/>
            <a:rect l="l" t="t" r="r" b="b"/>
            <a:pathLst>
              <a:path w="12064" h="12065">
                <a:moveTo>
                  <a:pt x="11900" y="11904"/>
                </a:moveTo>
                <a:lnTo>
                  <a:pt x="11900" y="11681"/>
                </a:lnTo>
                <a:lnTo>
                  <a:pt x="11900" y="11458"/>
                </a:lnTo>
                <a:lnTo>
                  <a:pt x="11888" y="11235"/>
                </a:lnTo>
                <a:lnTo>
                  <a:pt x="11866" y="11012"/>
                </a:lnTo>
                <a:lnTo>
                  <a:pt x="11855" y="10789"/>
                </a:lnTo>
                <a:lnTo>
                  <a:pt x="11833" y="10577"/>
                </a:lnTo>
                <a:lnTo>
                  <a:pt x="11799" y="10353"/>
                </a:lnTo>
                <a:lnTo>
                  <a:pt x="11766" y="10130"/>
                </a:lnTo>
                <a:lnTo>
                  <a:pt x="11732" y="9907"/>
                </a:lnTo>
                <a:lnTo>
                  <a:pt x="11699" y="9684"/>
                </a:lnTo>
                <a:lnTo>
                  <a:pt x="11654" y="9472"/>
                </a:lnTo>
                <a:lnTo>
                  <a:pt x="11610" y="9249"/>
                </a:lnTo>
                <a:lnTo>
                  <a:pt x="11554" y="9037"/>
                </a:lnTo>
                <a:lnTo>
                  <a:pt x="11498" y="8814"/>
                </a:lnTo>
                <a:lnTo>
                  <a:pt x="11442" y="8602"/>
                </a:lnTo>
                <a:lnTo>
                  <a:pt x="11375" y="8390"/>
                </a:lnTo>
                <a:lnTo>
                  <a:pt x="11309" y="8178"/>
                </a:lnTo>
                <a:lnTo>
                  <a:pt x="11230" y="7966"/>
                </a:lnTo>
                <a:lnTo>
                  <a:pt x="11164" y="7754"/>
                </a:lnTo>
                <a:lnTo>
                  <a:pt x="11074" y="7553"/>
                </a:lnTo>
                <a:lnTo>
                  <a:pt x="10996" y="7341"/>
                </a:lnTo>
                <a:lnTo>
                  <a:pt x="10907" y="7140"/>
                </a:lnTo>
                <a:lnTo>
                  <a:pt x="10818" y="6928"/>
                </a:lnTo>
                <a:lnTo>
                  <a:pt x="10717" y="6727"/>
                </a:lnTo>
                <a:lnTo>
                  <a:pt x="10617" y="6526"/>
                </a:lnTo>
                <a:lnTo>
                  <a:pt x="10517" y="6337"/>
                </a:lnTo>
                <a:lnTo>
                  <a:pt x="10416" y="6136"/>
                </a:lnTo>
                <a:lnTo>
                  <a:pt x="10305" y="5946"/>
                </a:lnTo>
                <a:lnTo>
                  <a:pt x="10193" y="5745"/>
                </a:lnTo>
                <a:lnTo>
                  <a:pt x="10071" y="5556"/>
                </a:lnTo>
                <a:lnTo>
                  <a:pt x="9948" y="5377"/>
                </a:lnTo>
                <a:lnTo>
                  <a:pt x="9825" y="5188"/>
                </a:lnTo>
                <a:lnTo>
                  <a:pt x="9702" y="5009"/>
                </a:lnTo>
                <a:lnTo>
                  <a:pt x="9569" y="4819"/>
                </a:lnTo>
                <a:lnTo>
                  <a:pt x="9435" y="4641"/>
                </a:lnTo>
                <a:lnTo>
                  <a:pt x="9301" y="4474"/>
                </a:lnTo>
                <a:lnTo>
                  <a:pt x="9156" y="4295"/>
                </a:lnTo>
                <a:lnTo>
                  <a:pt x="9011" y="4128"/>
                </a:lnTo>
                <a:lnTo>
                  <a:pt x="8866" y="3960"/>
                </a:lnTo>
                <a:lnTo>
                  <a:pt x="8710" y="3793"/>
                </a:lnTo>
                <a:lnTo>
                  <a:pt x="8565" y="3637"/>
                </a:lnTo>
                <a:lnTo>
                  <a:pt x="8409" y="3469"/>
                </a:lnTo>
                <a:lnTo>
                  <a:pt x="8241" y="3313"/>
                </a:lnTo>
                <a:lnTo>
                  <a:pt x="8085" y="3168"/>
                </a:lnTo>
                <a:lnTo>
                  <a:pt x="7918" y="3012"/>
                </a:lnTo>
                <a:lnTo>
                  <a:pt x="7751" y="2867"/>
                </a:lnTo>
                <a:lnTo>
                  <a:pt x="7583" y="2722"/>
                </a:lnTo>
                <a:lnTo>
                  <a:pt x="7405" y="2588"/>
                </a:lnTo>
                <a:lnTo>
                  <a:pt x="7227" y="2443"/>
                </a:lnTo>
                <a:lnTo>
                  <a:pt x="7048" y="2309"/>
                </a:lnTo>
                <a:lnTo>
                  <a:pt x="6870" y="2186"/>
                </a:lnTo>
                <a:lnTo>
                  <a:pt x="6691" y="2052"/>
                </a:lnTo>
                <a:lnTo>
                  <a:pt x="6502" y="1930"/>
                </a:lnTo>
                <a:lnTo>
                  <a:pt x="6312" y="1807"/>
                </a:lnTo>
                <a:lnTo>
                  <a:pt x="6122" y="1695"/>
                </a:lnTo>
                <a:lnTo>
                  <a:pt x="5933" y="1584"/>
                </a:lnTo>
                <a:lnTo>
                  <a:pt x="5732" y="1472"/>
                </a:lnTo>
                <a:lnTo>
                  <a:pt x="5542" y="1372"/>
                </a:lnTo>
                <a:lnTo>
                  <a:pt x="5342" y="1260"/>
                </a:lnTo>
                <a:lnTo>
                  <a:pt x="5141" y="1171"/>
                </a:lnTo>
                <a:lnTo>
                  <a:pt x="4940" y="1071"/>
                </a:lnTo>
                <a:lnTo>
                  <a:pt x="4739" y="981"/>
                </a:lnTo>
                <a:lnTo>
                  <a:pt x="4528" y="892"/>
                </a:lnTo>
                <a:lnTo>
                  <a:pt x="4327" y="814"/>
                </a:lnTo>
                <a:lnTo>
                  <a:pt x="4115" y="736"/>
                </a:lnTo>
                <a:lnTo>
                  <a:pt x="3903" y="658"/>
                </a:lnTo>
                <a:lnTo>
                  <a:pt x="3691" y="591"/>
                </a:lnTo>
                <a:lnTo>
                  <a:pt x="3479" y="524"/>
                </a:lnTo>
                <a:lnTo>
                  <a:pt x="3267" y="457"/>
                </a:lnTo>
                <a:lnTo>
                  <a:pt x="3055" y="401"/>
                </a:lnTo>
                <a:lnTo>
                  <a:pt x="2832" y="345"/>
                </a:lnTo>
                <a:lnTo>
                  <a:pt x="2620" y="290"/>
                </a:lnTo>
                <a:lnTo>
                  <a:pt x="2397" y="245"/>
                </a:lnTo>
                <a:lnTo>
                  <a:pt x="2174" y="200"/>
                </a:lnTo>
                <a:lnTo>
                  <a:pt x="1962" y="167"/>
                </a:lnTo>
                <a:lnTo>
                  <a:pt x="1739" y="133"/>
                </a:lnTo>
                <a:lnTo>
                  <a:pt x="1516" y="100"/>
                </a:lnTo>
                <a:lnTo>
                  <a:pt x="1293" y="66"/>
                </a:lnTo>
                <a:lnTo>
                  <a:pt x="1070" y="44"/>
                </a:lnTo>
                <a:lnTo>
                  <a:pt x="858" y="33"/>
                </a:lnTo>
                <a:lnTo>
                  <a:pt x="635" y="22"/>
                </a:lnTo>
                <a:lnTo>
                  <a:pt x="412" y="11"/>
                </a:lnTo>
                <a:lnTo>
                  <a:pt x="189"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124" name="bk object 124"/>
          <p:cNvSpPr/>
          <p:nvPr/>
        </p:nvSpPr>
        <p:spPr>
          <a:xfrm>
            <a:off x="2027793" y="8651961"/>
            <a:ext cx="138733" cy="114962"/>
          </a:xfrm>
          <a:prstGeom prst="rect">
            <a:avLst/>
          </a:prstGeom>
          <a:blipFill>
            <a:blip r:embed="rId28" cstate="print"/>
            <a:stretch>
              <a:fillRect/>
            </a:stretch>
          </a:blipFill>
        </p:spPr>
        <p:txBody>
          <a:bodyPr wrap="square" lIns="0" tIns="0" rIns="0" bIns="0" rtlCol="0"/>
          <a:lstStyle/>
          <a:p>
            <a:endParaRPr smtClean="0">
              <a:solidFill>
                <a:prstClr val="black"/>
              </a:solidFill>
            </a:endParaRPr>
          </a:p>
        </p:txBody>
      </p:sp>
      <p:sp>
        <p:nvSpPr>
          <p:cNvPr id="125" name="bk object 125"/>
          <p:cNvSpPr/>
          <p:nvPr/>
        </p:nvSpPr>
        <p:spPr>
          <a:xfrm>
            <a:off x="1516010" y="8859138"/>
            <a:ext cx="55409" cy="114962"/>
          </a:xfrm>
          <a:prstGeom prst="rect">
            <a:avLst/>
          </a:prstGeom>
          <a:blipFill>
            <a:blip r:embed="rId29" cstate="print"/>
            <a:stretch>
              <a:fillRect/>
            </a:stretch>
          </a:blipFill>
        </p:spPr>
        <p:txBody>
          <a:bodyPr wrap="square" lIns="0" tIns="0" rIns="0" bIns="0" rtlCol="0"/>
          <a:lstStyle/>
          <a:p>
            <a:endParaRPr smtClean="0">
              <a:solidFill>
                <a:prstClr val="black"/>
              </a:solidFill>
            </a:endParaRPr>
          </a:p>
        </p:txBody>
      </p:sp>
      <p:sp>
        <p:nvSpPr>
          <p:cNvPr id="126" name="bk object 126"/>
          <p:cNvSpPr/>
          <p:nvPr/>
        </p:nvSpPr>
        <p:spPr>
          <a:xfrm>
            <a:off x="1599322" y="8859139"/>
            <a:ext cx="251807" cy="79249"/>
          </a:xfrm>
          <a:prstGeom prst="rect">
            <a:avLst/>
          </a:prstGeom>
          <a:blipFill>
            <a:blip r:embed="rId30" cstate="print"/>
            <a:stretch>
              <a:fillRect/>
            </a:stretch>
          </a:blipFill>
        </p:spPr>
        <p:txBody>
          <a:bodyPr wrap="square" lIns="0" tIns="0" rIns="0" bIns="0" rtlCol="0"/>
          <a:lstStyle/>
          <a:p>
            <a:endParaRPr smtClean="0">
              <a:solidFill>
                <a:prstClr val="black"/>
              </a:solidFill>
            </a:endParaRPr>
          </a:p>
        </p:txBody>
      </p:sp>
      <p:sp>
        <p:nvSpPr>
          <p:cNvPr id="127" name="bk object 127"/>
          <p:cNvSpPr/>
          <p:nvPr/>
        </p:nvSpPr>
        <p:spPr>
          <a:xfrm>
            <a:off x="1876974" y="8863043"/>
            <a:ext cx="0" cy="71755"/>
          </a:xfrm>
          <a:custGeom>
            <a:avLst/>
            <a:gdLst/>
            <a:ahLst/>
            <a:cxnLst/>
            <a:rect l="l" t="t" r="r" b="b"/>
            <a:pathLst>
              <a:path h="71754">
                <a:moveTo>
                  <a:pt x="0" y="71439"/>
                </a:moveTo>
                <a:lnTo>
                  <a:pt x="0" y="0"/>
                </a:lnTo>
              </a:path>
            </a:pathLst>
          </a:custGeom>
          <a:ln w="7807">
            <a:solidFill>
              <a:srgbClr val="000000"/>
            </a:solidFill>
          </a:ln>
        </p:spPr>
        <p:txBody>
          <a:bodyPr wrap="square" lIns="0" tIns="0" rIns="0" bIns="0" rtlCol="0"/>
          <a:lstStyle/>
          <a:p>
            <a:endParaRPr smtClean="0">
              <a:solidFill>
                <a:prstClr val="black"/>
              </a:solidFill>
            </a:endParaRPr>
          </a:p>
        </p:txBody>
      </p:sp>
      <p:sp>
        <p:nvSpPr>
          <p:cNvPr id="128" name="bk object 128"/>
          <p:cNvSpPr/>
          <p:nvPr/>
        </p:nvSpPr>
        <p:spPr>
          <a:xfrm>
            <a:off x="1876974" y="8863043"/>
            <a:ext cx="24130" cy="0"/>
          </a:xfrm>
          <a:custGeom>
            <a:avLst/>
            <a:gdLst/>
            <a:ahLst/>
            <a:cxnLst/>
            <a:rect l="l" t="t" r="r" b="b"/>
            <a:pathLst>
              <a:path w="24130">
                <a:moveTo>
                  <a:pt x="0" y="0"/>
                </a:moveTo>
                <a:lnTo>
                  <a:pt x="23800" y="0"/>
                </a:lnTo>
              </a:path>
            </a:pathLst>
          </a:custGeom>
          <a:ln w="7810">
            <a:solidFill>
              <a:srgbClr val="000000"/>
            </a:solidFill>
          </a:ln>
        </p:spPr>
        <p:txBody>
          <a:bodyPr wrap="square" lIns="0" tIns="0" rIns="0" bIns="0" rtlCol="0"/>
          <a:lstStyle/>
          <a:p>
            <a:endParaRPr smtClean="0">
              <a:solidFill>
                <a:prstClr val="black"/>
              </a:solidFill>
            </a:endParaRPr>
          </a:p>
        </p:txBody>
      </p:sp>
      <p:sp>
        <p:nvSpPr>
          <p:cNvPr id="129" name="bk object 129"/>
          <p:cNvSpPr/>
          <p:nvPr/>
        </p:nvSpPr>
        <p:spPr>
          <a:xfrm>
            <a:off x="1900774" y="8863043"/>
            <a:ext cx="12065" cy="12065"/>
          </a:xfrm>
          <a:custGeom>
            <a:avLst/>
            <a:gdLst/>
            <a:ahLst/>
            <a:cxnLst/>
            <a:rect l="l" t="t" r="r" b="b"/>
            <a:pathLst>
              <a:path w="12064" h="12065">
                <a:moveTo>
                  <a:pt x="11911" y="11904"/>
                </a:moveTo>
                <a:lnTo>
                  <a:pt x="11900" y="11681"/>
                </a:lnTo>
                <a:lnTo>
                  <a:pt x="11900" y="11458"/>
                </a:lnTo>
                <a:lnTo>
                  <a:pt x="11888" y="11235"/>
                </a:lnTo>
                <a:lnTo>
                  <a:pt x="11877" y="11012"/>
                </a:lnTo>
                <a:lnTo>
                  <a:pt x="11855" y="10789"/>
                </a:lnTo>
                <a:lnTo>
                  <a:pt x="11833" y="10565"/>
                </a:lnTo>
                <a:lnTo>
                  <a:pt x="11810" y="10342"/>
                </a:lnTo>
                <a:lnTo>
                  <a:pt x="11777" y="10119"/>
                </a:lnTo>
                <a:lnTo>
                  <a:pt x="11743" y="9907"/>
                </a:lnTo>
                <a:lnTo>
                  <a:pt x="11699" y="9684"/>
                </a:lnTo>
                <a:lnTo>
                  <a:pt x="11654" y="9461"/>
                </a:lnTo>
                <a:lnTo>
                  <a:pt x="11610" y="9249"/>
                </a:lnTo>
                <a:lnTo>
                  <a:pt x="11554" y="9026"/>
                </a:lnTo>
                <a:lnTo>
                  <a:pt x="11498" y="8814"/>
                </a:lnTo>
                <a:lnTo>
                  <a:pt x="11442" y="8602"/>
                </a:lnTo>
                <a:lnTo>
                  <a:pt x="11375" y="8379"/>
                </a:lnTo>
                <a:lnTo>
                  <a:pt x="11309" y="8167"/>
                </a:lnTo>
                <a:lnTo>
                  <a:pt x="11242" y="7966"/>
                </a:lnTo>
                <a:lnTo>
                  <a:pt x="11164" y="7754"/>
                </a:lnTo>
                <a:lnTo>
                  <a:pt x="11085" y="7542"/>
                </a:lnTo>
                <a:lnTo>
                  <a:pt x="10996" y="7330"/>
                </a:lnTo>
                <a:lnTo>
                  <a:pt x="10907" y="7129"/>
                </a:lnTo>
                <a:lnTo>
                  <a:pt x="10818" y="6928"/>
                </a:lnTo>
                <a:lnTo>
                  <a:pt x="10729" y="6727"/>
                </a:lnTo>
                <a:lnTo>
                  <a:pt x="10628" y="6526"/>
                </a:lnTo>
                <a:lnTo>
                  <a:pt x="10517" y="6326"/>
                </a:lnTo>
                <a:lnTo>
                  <a:pt x="10416" y="6125"/>
                </a:lnTo>
                <a:lnTo>
                  <a:pt x="10305" y="5935"/>
                </a:lnTo>
                <a:lnTo>
                  <a:pt x="10193" y="5745"/>
                </a:lnTo>
                <a:lnTo>
                  <a:pt x="10071" y="5556"/>
                </a:lnTo>
                <a:lnTo>
                  <a:pt x="9959" y="5366"/>
                </a:lnTo>
                <a:lnTo>
                  <a:pt x="9825" y="5176"/>
                </a:lnTo>
                <a:lnTo>
                  <a:pt x="9702" y="4998"/>
                </a:lnTo>
                <a:lnTo>
                  <a:pt x="9569" y="4819"/>
                </a:lnTo>
                <a:lnTo>
                  <a:pt x="9435" y="4641"/>
                </a:lnTo>
                <a:lnTo>
                  <a:pt x="9301" y="4462"/>
                </a:lnTo>
                <a:lnTo>
                  <a:pt x="9156" y="4295"/>
                </a:lnTo>
                <a:lnTo>
                  <a:pt x="9011" y="4117"/>
                </a:lnTo>
                <a:lnTo>
                  <a:pt x="8866" y="3949"/>
                </a:lnTo>
                <a:lnTo>
                  <a:pt x="8721" y="3793"/>
                </a:lnTo>
                <a:lnTo>
                  <a:pt x="8565" y="3626"/>
                </a:lnTo>
                <a:lnTo>
                  <a:pt x="8409" y="3469"/>
                </a:lnTo>
                <a:lnTo>
                  <a:pt x="8241" y="3313"/>
                </a:lnTo>
                <a:lnTo>
                  <a:pt x="8085" y="3157"/>
                </a:lnTo>
                <a:lnTo>
                  <a:pt x="7918" y="3012"/>
                </a:lnTo>
                <a:lnTo>
                  <a:pt x="7751" y="2867"/>
                </a:lnTo>
                <a:lnTo>
                  <a:pt x="7583" y="2722"/>
                </a:lnTo>
                <a:lnTo>
                  <a:pt x="7405" y="2577"/>
                </a:lnTo>
                <a:lnTo>
                  <a:pt x="7227" y="2443"/>
                </a:lnTo>
                <a:lnTo>
                  <a:pt x="7048" y="2309"/>
                </a:lnTo>
                <a:lnTo>
                  <a:pt x="6870" y="2175"/>
                </a:lnTo>
                <a:lnTo>
                  <a:pt x="6691" y="2052"/>
                </a:lnTo>
                <a:lnTo>
                  <a:pt x="6502" y="1930"/>
                </a:lnTo>
                <a:lnTo>
                  <a:pt x="6312" y="1807"/>
                </a:lnTo>
                <a:lnTo>
                  <a:pt x="6122" y="1684"/>
                </a:lnTo>
                <a:lnTo>
                  <a:pt x="5933" y="1573"/>
                </a:lnTo>
                <a:lnTo>
                  <a:pt x="5743" y="1461"/>
                </a:lnTo>
                <a:lnTo>
                  <a:pt x="5542" y="1361"/>
                </a:lnTo>
                <a:lnTo>
                  <a:pt x="5342" y="1260"/>
                </a:lnTo>
                <a:lnTo>
                  <a:pt x="5141" y="1160"/>
                </a:lnTo>
                <a:lnTo>
                  <a:pt x="4940" y="1071"/>
                </a:lnTo>
                <a:lnTo>
                  <a:pt x="4739" y="970"/>
                </a:lnTo>
                <a:lnTo>
                  <a:pt x="4528" y="892"/>
                </a:lnTo>
                <a:lnTo>
                  <a:pt x="4327" y="803"/>
                </a:lnTo>
                <a:lnTo>
                  <a:pt x="4115" y="725"/>
                </a:lnTo>
                <a:lnTo>
                  <a:pt x="3903" y="647"/>
                </a:lnTo>
                <a:lnTo>
                  <a:pt x="3691" y="580"/>
                </a:lnTo>
                <a:lnTo>
                  <a:pt x="3479" y="513"/>
                </a:lnTo>
                <a:lnTo>
                  <a:pt x="3267" y="446"/>
                </a:lnTo>
                <a:lnTo>
                  <a:pt x="3055" y="390"/>
                </a:lnTo>
                <a:lnTo>
                  <a:pt x="2832" y="334"/>
                </a:lnTo>
                <a:lnTo>
                  <a:pt x="2620" y="290"/>
                </a:lnTo>
                <a:lnTo>
                  <a:pt x="2397" y="234"/>
                </a:lnTo>
                <a:lnTo>
                  <a:pt x="2185" y="200"/>
                </a:lnTo>
                <a:lnTo>
                  <a:pt x="1962" y="156"/>
                </a:lnTo>
                <a:lnTo>
                  <a:pt x="1739" y="122"/>
                </a:lnTo>
                <a:lnTo>
                  <a:pt x="1516" y="89"/>
                </a:lnTo>
                <a:lnTo>
                  <a:pt x="1304" y="66"/>
                </a:lnTo>
                <a:lnTo>
                  <a:pt x="1081" y="44"/>
                </a:lnTo>
                <a:lnTo>
                  <a:pt x="858" y="22"/>
                </a:lnTo>
                <a:lnTo>
                  <a:pt x="635" y="11"/>
                </a:lnTo>
                <a:lnTo>
                  <a:pt x="412" y="0"/>
                </a:lnTo>
                <a:lnTo>
                  <a:pt x="189" y="0"/>
                </a:lnTo>
                <a:lnTo>
                  <a:pt x="0" y="0"/>
                </a:lnTo>
              </a:path>
            </a:pathLst>
          </a:custGeom>
          <a:ln w="7808">
            <a:solidFill>
              <a:srgbClr val="000000"/>
            </a:solidFill>
          </a:ln>
        </p:spPr>
        <p:txBody>
          <a:bodyPr wrap="square" lIns="0" tIns="0" rIns="0" bIns="0" rtlCol="0"/>
          <a:lstStyle/>
          <a:p>
            <a:endParaRPr smtClean="0">
              <a:solidFill>
                <a:prstClr val="black"/>
              </a:solidFill>
            </a:endParaRPr>
          </a:p>
        </p:txBody>
      </p:sp>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59"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71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33FF"/>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300" b="0" i="0">
                <a:solidFill>
                  <a:srgbClr val="25252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7133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33FF"/>
                </a:solidFill>
                <a:latin typeface="Century Gothic"/>
                <a:cs typeface="Century Gothic"/>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1"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326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33F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0016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4861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62548" y="3576322"/>
            <a:ext cx="9387308" cy="3218177"/>
          </a:xfrm>
        </p:spPr>
        <p:txBody>
          <a:bodyPr anchor="b">
            <a:normAutofit/>
          </a:bodyPr>
          <a:lstStyle>
            <a:lvl1pPr>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2762548" y="6794497"/>
            <a:ext cx="9387308" cy="1601825"/>
          </a:xfrm>
        </p:spPr>
        <p:txBody>
          <a:bodyPr anchor="t"/>
          <a:lstStyle>
            <a:lvl1pPr marL="0" indent="0" algn="l">
              <a:buNone/>
              <a:defRPr>
                <a:solidFill>
                  <a:schemeClr val="tx1">
                    <a:lumMod val="65000"/>
                    <a:lumOff val="3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5111" y="6145648"/>
            <a:ext cx="1984673" cy="1111866"/>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602075" y="6442015"/>
            <a:ext cx="831969" cy="519289"/>
          </a:xfrm>
        </p:spPr>
        <p:txBody>
          <a:bodyPr/>
          <a:lstStyle/>
          <a:p>
            <a:fld id="{C4D9C544-6E7E-467D-9EB4-E09565C56695}" type="slidenum">
              <a:rPr lang="en-US" smtClean="0"/>
              <a:pPr/>
              <a:t>‹#›</a:t>
            </a:fld>
            <a:endParaRPr lang="en-US"/>
          </a:p>
        </p:txBody>
      </p:sp>
    </p:spTree>
    <p:extLst>
      <p:ext uri="{BB962C8B-B14F-4D97-AF65-F5344CB8AC3E}">
        <p14:creationId xmlns:p14="http://schemas.microsoft.com/office/powerpoint/2010/main" val="3683674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overGraphic.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6376" y="9238229"/>
            <a:ext cx="13030810" cy="535007"/>
          </a:xfrm>
          <a:prstGeom prst="rect">
            <a:avLst/>
          </a:prstGeom>
        </p:spPr>
      </p:pic>
      <p:sp>
        <p:nvSpPr>
          <p:cNvPr id="3" name="Text Placeholder 2"/>
          <p:cNvSpPr>
            <a:spLocks noGrp="1"/>
          </p:cNvSpPr>
          <p:nvPr>
            <p:ph type="body" idx="1"/>
          </p:nvPr>
        </p:nvSpPr>
        <p:spPr>
          <a:xfrm>
            <a:off x="343523" y="1417033"/>
            <a:ext cx="12231872" cy="76086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descr="CoverGraphic.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rot="10800000">
            <a:off x="-6376" y="51"/>
            <a:ext cx="13030810" cy="1116399"/>
          </a:xfrm>
          <a:prstGeom prst="rect">
            <a:avLst/>
          </a:prstGeom>
        </p:spPr>
      </p:pic>
      <p:pic>
        <p:nvPicPr>
          <p:cNvPr id="8" name="Picture 2"/>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1822997" y="73609"/>
            <a:ext cx="1095926" cy="956956"/>
          </a:xfrm>
          <a:prstGeom prst="rect">
            <a:avLst/>
          </a:prstGeom>
          <a:noFill/>
          <a:ln w="9525">
            <a:noFill/>
            <a:miter lim="800000"/>
            <a:headEnd/>
            <a:tailEnd/>
          </a:ln>
        </p:spPr>
      </p:pic>
      <p:sp>
        <p:nvSpPr>
          <p:cNvPr id="13" name="Title Placeholder 1"/>
          <p:cNvSpPr>
            <a:spLocks noGrp="1"/>
          </p:cNvSpPr>
          <p:nvPr>
            <p:ph type="title"/>
          </p:nvPr>
        </p:nvSpPr>
        <p:spPr bwMode="auto">
          <a:xfrm>
            <a:off x="355793" y="0"/>
            <a:ext cx="11250379" cy="1091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 name="Slide Number Placeholder 5"/>
          <p:cNvSpPr>
            <a:spLocks noGrp="1"/>
          </p:cNvSpPr>
          <p:nvPr>
            <p:ph type="sldNum" sz="quarter" idx="4"/>
          </p:nvPr>
        </p:nvSpPr>
        <p:spPr>
          <a:xfrm>
            <a:off x="11520111" y="9317931"/>
            <a:ext cx="1067375" cy="322438"/>
          </a:xfrm>
          <a:prstGeom prst="rect">
            <a:avLst/>
          </a:prstGeom>
        </p:spPr>
        <p:txBody>
          <a:bodyPr/>
          <a:lstStyle>
            <a:lvl1pPr algn="r">
              <a:defRPr sz="1991">
                <a:solidFill>
                  <a:schemeClr val="bg1"/>
                </a:solidFill>
                <a:latin typeface="+mn-lt"/>
              </a:defRPr>
            </a:lvl1pPr>
          </a:lstStyle>
          <a:p>
            <a:pPr fontAlgn="base">
              <a:spcBef>
                <a:spcPct val="0"/>
              </a:spcBef>
              <a:spcAft>
                <a:spcPct val="0"/>
              </a:spcAft>
            </a:pPr>
            <a:fld id="{F039628F-32BE-4F62-875E-B6B5EFCF1AA9}"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12368937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id="1" dur="indefinite" restart="never" nodeType="tmRoot"/>
      </p:par>
    </p:tnLst>
  </p:timing>
  <p:hf hdr="0" ftr="0" dt="0"/>
  <p:txStyles>
    <p:titleStyle>
      <a:lvl1pPr algn="l" defTabSz="1300460" rtl="0" eaLnBrk="1" latinLnBrk="0" hangingPunct="1">
        <a:lnSpc>
          <a:spcPts val="4124"/>
        </a:lnSpc>
        <a:spcBef>
          <a:spcPct val="0"/>
        </a:spcBef>
        <a:buNone/>
        <a:defRPr sz="4551" b="1" kern="1200">
          <a:solidFill>
            <a:schemeClr val="bg1"/>
          </a:solidFill>
          <a:latin typeface="+mj-lt"/>
          <a:ea typeface="+mj-ea"/>
          <a:cs typeface="Arial" pitchFamily="34" charset="0"/>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Arial" pitchFamily="34" charset="0"/>
        </a:defRPr>
      </a:lvl1pPr>
      <a:lvl2pPr marL="1056623" indent="-406394" algn="l" defTabSz="1300460" rtl="0" eaLnBrk="1" latinLnBrk="0" hangingPunct="1">
        <a:spcBef>
          <a:spcPct val="20000"/>
        </a:spcBef>
        <a:buFont typeface="Arial" pitchFamily="34" charset="0"/>
        <a:buChar char="–"/>
        <a:defRPr sz="3982" kern="1200">
          <a:solidFill>
            <a:schemeClr val="accent5">
              <a:lumMod val="75000"/>
            </a:schemeClr>
          </a:solidFill>
          <a:latin typeface="+mn-lt"/>
          <a:ea typeface="+mn-ea"/>
          <a:cs typeface="Arial" pitchFamily="34" charset="0"/>
        </a:defRPr>
      </a:lvl2pPr>
      <a:lvl3pPr marL="1625575" indent="-325115" algn="l" defTabSz="1300460" rtl="0" eaLnBrk="1" latinLnBrk="0" hangingPunct="1">
        <a:spcBef>
          <a:spcPct val="20000"/>
        </a:spcBef>
        <a:buFont typeface="Courier New" pitchFamily="49" charset="0"/>
        <a:buChar char="o"/>
        <a:defRPr sz="3413" kern="1200">
          <a:solidFill>
            <a:schemeClr val="tx1"/>
          </a:solidFill>
          <a:latin typeface="+mn-lt"/>
          <a:ea typeface="+mn-ea"/>
          <a:cs typeface="Arial" pitchFamily="34" charset="0"/>
        </a:defRPr>
      </a:lvl3pPr>
      <a:lvl4pPr marL="2275804" indent="-325115" algn="l" defTabSz="1300460" rtl="0" eaLnBrk="1" latinLnBrk="0" hangingPunct="1">
        <a:spcBef>
          <a:spcPct val="20000"/>
        </a:spcBef>
        <a:buFont typeface="Arial" pitchFamily="34" charset="0"/>
        <a:buChar char="–"/>
        <a:defRPr sz="2844" kern="1200">
          <a:solidFill>
            <a:schemeClr val="accent5">
              <a:lumMod val="75000"/>
            </a:schemeClr>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01800" y="136493"/>
            <a:ext cx="9601200" cy="1422400"/>
          </a:xfrm>
          <a:prstGeom prst="rect">
            <a:avLst/>
          </a:prstGeom>
        </p:spPr>
        <p:txBody>
          <a:bodyPr wrap="square" lIns="0" tIns="0" rIns="0" bIns="0">
            <a:spAutoFit/>
          </a:bodyPr>
          <a:lstStyle>
            <a:lvl1pPr>
              <a:defRPr sz="3200" b="0" i="0">
                <a:solidFill>
                  <a:srgbClr val="0433FF"/>
                </a:solidFill>
                <a:latin typeface="Century Gothic"/>
                <a:cs typeface="Century Gothic"/>
              </a:defRPr>
            </a:lvl1pPr>
          </a:lstStyle>
          <a:p>
            <a:endParaRPr/>
          </a:p>
        </p:txBody>
      </p:sp>
      <p:sp>
        <p:nvSpPr>
          <p:cNvPr id="3" name="Holder 3"/>
          <p:cNvSpPr>
            <a:spLocks noGrp="1"/>
          </p:cNvSpPr>
          <p:nvPr>
            <p:ph type="body" idx="1"/>
          </p:nvPr>
        </p:nvSpPr>
        <p:spPr>
          <a:xfrm>
            <a:off x="1929189" y="2850796"/>
            <a:ext cx="9146421" cy="2239010"/>
          </a:xfrm>
          <a:prstGeom prst="rect">
            <a:avLst/>
          </a:prstGeom>
        </p:spPr>
        <p:txBody>
          <a:bodyPr wrap="square" lIns="0" tIns="0" rIns="0" bIns="0">
            <a:spAutoFit/>
          </a:bodyPr>
          <a:lstStyle>
            <a:lvl1pPr>
              <a:defRPr sz="1300" b="0" i="0">
                <a:solidFill>
                  <a:srgbClr val="252525"/>
                </a:solidFill>
                <a:latin typeface="Arial"/>
                <a:cs typeface="Arial"/>
              </a:defRPr>
            </a:lvl1pPr>
          </a:lstStyle>
          <a:p>
            <a:endParaRPr/>
          </a:p>
        </p:txBody>
      </p:sp>
      <p:sp>
        <p:nvSpPr>
          <p:cNvPr id="4" name="Holder 4"/>
          <p:cNvSpPr>
            <a:spLocks noGrp="1"/>
          </p:cNvSpPr>
          <p:nvPr>
            <p:ph type="ftr" sz="quarter" idx="5"/>
          </p:nvPr>
        </p:nvSpPr>
        <p:spPr>
          <a:xfrm>
            <a:off x="4421632" y="9070848"/>
            <a:ext cx="4161535" cy="48768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379088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25120"/>
            <a:ext cx="2817707" cy="944160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9043" y="406"/>
            <a:ext cx="2776565" cy="9746443"/>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60096" cy="975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766506" y="887623"/>
            <a:ext cx="9371307" cy="182171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546" y="3034453"/>
            <a:ext cx="9375268" cy="5527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054080" y="8725461"/>
            <a:ext cx="1089963" cy="526465"/>
          </a:xfrm>
          <a:prstGeom prst="rect">
            <a:avLst/>
          </a:prstGeom>
        </p:spPr>
        <p:txBody>
          <a:bodyPr vert="horz" lIns="91440" tIns="45720" rIns="91440" bIns="45720" rtlCol="0" anchor="ctr"/>
          <a:lstStyle>
            <a:lvl1pPr algn="r">
              <a:defRPr sz="128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762546" y="8726485"/>
            <a:ext cx="8130116"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727080" y="1120403"/>
            <a:ext cx="831969" cy="519289"/>
          </a:xfrm>
          <a:prstGeom prst="rect">
            <a:avLst/>
          </a:prstGeom>
        </p:spPr>
        <p:txBody>
          <a:bodyPr vert="horz" lIns="91440" tIns="45720" rIns="91440" bIns="45720" rtlCol="0" anchor="ctr"/>
          <a:lstStyle>
            <a:lvl1pPr algn="r">
              <a:defRPr sz="2844">
                <a:solidFill>
                  <a:srgbClr val="FEFFFF"/>
                </a:solidFill>
              </a:defRPr>
            </a:lvl1pPr>
          </a:lstStyle>
          <a:p>
            <a:fld id="{C4D9C544-6E7E-467D-9EB4-E09565C56695}" type="slidenum">
              <a:rPr lang="en-US" smtClean="0"/>
              <a:pPr/>
              <a:t>‹#›</a:t>
            </a:fld>
            <a:endParaRPr lang="en-US"/>
          </a:p>
        </p:txBody>
      </p:sp>
    </p:spTree>
    <p:extLst>
      <p:ext uri="{BB962C8B-B14F-4D97-AF65-F5344CB8AC3E}">
        <p14:creationId xmlns:p14="http://schemas.microsoft.com/office/powerpoint/2010/main" val="4417614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hdr="0" ftr="0" dt="0"/>
  <p:txStyles>
    <p:titleStyle>
      <a:lvl1pPr algn="l" defTabSz="650230" rtl="0" eaLnBrk="1" latinLnBrk="0" hangingPunct="1">
        <a:spcBef>
          <a:spcPct val="0"/>
        </a:spcBef>
        <a:buNone/>
        <a:defRPr sz="51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pPr algn="ctr" defTabSz="584200" hangingPunct="0"/>
            <a:fld id="{86CB4B4D-7CA3-9044-876B-883B54F8677D}" type="slidenum">
              <a:rPr kern="0">
                <a:solidFill>
                  <a:srgbClr val="000000"/>
                </a:solidFill>
              </a:rPr>
              <a:pPr algn="ctr" defTabSz="584200" hangingPunct="0"/>
              <a:t>‹#›</a:t>
            </a:fld>
            <a:endParaRPr kern="0">
              <a:solidFill>
                <a:srgbClr val="000000"/>
              </a:solidFill>
            </a:endParaRPr>
          </a:p>
        </p:txBody>
      </p:sp>
    </p:spTree>
    <p:extLst>
      <p:ext uri="{BB962C8B-B14F-4D97-AF65-F5344CB8AC3E}">
        <p14:creationId xmlns:p14="http://schemas.microsoft.com/office/powerpoint/2010/main" val="8701722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6.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42" y="1608105"/>
            <a:ext cx="12859224" cy="1992479"/>
          </a:xfrm>
        </p:spPr>
        <p:txBody>
          <a:bodyPr>
            <a:normAutofit/>
          </a:bodyPr>
          <a:lstStyle/>
          <a:p>
            <a:pPr algn="ctr">
              <a:lnSpc>
                <a:spcPct val="100000"/>
              </a:lnSpc>
            </a:pPr>
            <a:r>
              <a:rPr lang="en-US" b="0" i="1" dirty="0" smtClean="0"/>
              <a:t>LBNL’s Frequency Response Study for FERC</a:t>
            </a:r>
            <a:endParaRPr lang="en-US" b="0" i="1" dirty="0">
              <a:latin typeface="+mj-lt"/>
            </a:endParaRPr>
          </a:p>
        </p:txBody>
      </p:sp>
      <p:sp>
        <p:nvSpPr>
          <p:cNvPr id="4" name="Text Placeholder 3"/>
          <p:cNvSpPr>
            <a:spLocks noGrp="1"/>
          </p:cNvSpPr>
          <p:nvPr>
            <p:ph type="body" sz="quarter" idx="11"/>
          </p:nvPr>
        </p:nvSpPr>
        <p:spPr>
          <a:xfrm>
            <a:off x="1478173" y="8967173"/>
            <a:ext cx="10169031" cy="569681"/>
          </a:xfrm>
        </p:spPr>
        <p:txBody>
          <a:bodyPr>
            <a:normAutofit/>
          </a:bodyPr>
          <a:lstStyle/>
          <a:p>
            <a:r>
              <a:rPr lang="en-US" b="1" dirty="0" smtClean="0">
                <a:solidFill>
                  <a:srgbClr val="6BC8A1"/>
                </a:solidFill>
              </a:rPr>
              <a:t>May 3</a:t>
            </a:r>
            <a:r>
              <a:rPr lang="en-US" b="1" dirty="0" smtClean="0">
                <a:solidFill>
                  <a:srgbClr val="6BC8A1"/>
                </a:solidFill>
                <a:latin typeface="+mj-lt"/>
              </a:rPr>
              <a:t>, 2018</a:t>
            </a:r>
          </a:p>
          <a:p>
            <a:endParaRPr lang="en-US" dirty="0">
              <a:latin typeface="+mj-lt"/>
            </a:endParaRPr>
          </a:p>
        </p:txBody>
      </p:sp>
      <p:sp>
        <p:nvSpPr>
          <p:cNvPr id="5" name="Text Placeholder 4"/>
          <p:cNvSpPr>
            <a:spLocks noGrp="1"/>
          </p:cNvSpPr>
          <p:nvPr>
            <p:ph type="body" sz="quarter" idx="10"/>
          </p:nvPr>
        </p:nvSpPr>
        <p:spPr>
          <a:xfrm>
            <a:off x="1387179" y="3507859"/>
            <a:ext cx="10129293" cy="5483741"/>
          </a:xfrm>
        </p:spPr>
        <p:txBody>
          <a:bodyPr>
            <a:normAutofit fontScale="70000" lnSpcReduction="20000"/>
          </a:bodyPr>
          <a:lstStyle/>
          <a:p>
            <a:pPr>
              <a:lnSpc>
                <a:spcPct val="80000"/>
              </a:lnSpc>
            </a:pPr>
            <a:r>
              <a:rPr lang="en-US" altLang="en-US" dirty="0"/>
              <a:t>Prepared </a:t>
            </a:r>
            <a:r>
              <a:rPr lang="en-US" altLang="en-US" dirty="0" smtClean="0"/>
              <a:t>for</a:t>
            </a:r>
          </a:p>
          <a:p>
            <a:pPr>
              <a:lnSpc>
                <a:spcPct val="80000"/>
              </a:lnSpc>
            </a:pPr>
            <a:endParaRPr lang="en-US" altLang="en-US" dirty="0"/>
          </a:p>
          <a:p>
            <a:pPr>
              <a:lnSpc>
                <a:spcPct val="80000"/>
              </a:lnSpc>
            </a:pPr>
            <a:r>
              <a:rPr lang="en-US" altLang="en-US" b="0" dirty="0" smtClean="0"/>
              <a:t>ERCOT Reliability and Operations Subcommittee</a:t>
            </a:r>
            <a:endParaRPr lang="en-US" altLang="en-US" b="0" dirty="0"/>
          </a:p>
          <a:p>
            <a:pPr>
              <a:lnSpc>
                <a:spcPct val="50000"/>
              </a:lnSpc>
            </a:pPr>
            <a:endParaRPr lang="en-US" altLang="en-US" dirty="0"/>
          </a:p>
          <a:p>
            <a:pPr>
              <a:lnSpc>
                <a:spcPct val="80000"/>
              </a:lnSpc>
            </a:pPr>
            <a:endParaRPr lang="en-US" altLang="en-US" dirty="0" smtClean="0"/>
          </a:p>
          <a:p>
            <a:pPr>
              <a:lnSpc>
                <a:spcPct val="80000"/>
              </a:lnSpc>
            </a:pPr>
            <a:endParaRPr lang="en-US" altLang="en-US" dirty="0" smtClean="0"/>
          </a:p>
          <a:p>
            <a:pPr>
              <a:lnSpc>
                <a:spcPct val="80000"/>
              </a:lnSpc>
            </a:pPr>
            <a:r>
              <a:rPr lang="en-US" altLang="en-US" dirty="0" smtClean="0"/>
              <a:t>Presenters</a:t>
            </a:r>
          </a:p>
          <a:p>
            <a:pPr>
              <a:lnSpc>
                <a:spcPct val="80000"/>
              </a:lnSpc>
              <a:spcBef>
                <a:spcPts val="0"/>
              </a:spcBef>
            </a:pPr>
            <a:r>
              <a:rPr lang="en-US" altLang="en-US" dirty="0" smtClean="0"/>
              <a:t> </a:t>
            </a:r>
            <a:endParaRPr lang="en-US" altLang="en-US" dirty="0"/>
          </a:p>
          <a:p>
            <a:pPr>
              <a:lnSpc>
                <a:spcPct val="120000"/>
              </a:lnSpc>
            </a:pPr>
            <a:r>
              <a:rPr lang="en-US" altLang="en-US" b="0" dirty="0" smtClean="0"/>
              <a:t>Joe Eto – Background/Overview</a:t>
            </a:r>
            <a:endParaRPr lang="en-US" altLang="en-US" b="0" dirty="0"/>
          </a:p>
          <a:p>
            <a:pPr>
              <a:lnSpc>
                <a:spcPct val="120000"/>
              </a:lnSpc>
            </a:pPr>
            <a:endParaRPr lang="en-US" altLang="en-US" sz="1500" dirty="0"/>
          </a:p>
          <a:p>
            <a:pPr>
              <a:lnSpc>
                <a:spcPct val="120000"/>
              </a:lnSpc>
            </a:pPr>
            <a:r>
              <a:rPr lang="en-US" altLang="en-US" b="0" dirty="0" smtClean="0"/>
              <a:t>John </a:t>
            </a:r>
            <a:r>
              <a:rPr lang="en-US" altLang="en-US" b="0" dirty="0" err="1" smtClean="0"/>
              <a:t>Undrill</a:t>
            </a:r>
            <a:r>
              <a:rPr lang="en-US" altLang="en-US" b="0" dirty="0" smtClean="0"/>
              <a:t> – Frequency Response Issues</a:t>
            </a:r>
          </a:p>
          <a:p>
            <a:pPr>
              <a:lnSpc>
                <a:spcPct val="120000"/>
              </a:lnSpc>
            </a:pPr>
            <a:endParaRPr lang="en-US" altLang="en-US" sz="1500" b="0" dirty="0"/>
          </a:p>
          <a:p>
            <a:pPr>
              <a:lnSpc>
                <a:spcPct val="120000"/>
              </a:lnSpc>
            </a:pPr>
            <a:r>
              <a:rPr lang="en-US" altLang="en-US" b="0" dirty="0" smtClean="0"/>
              <a:t>Sydney Niemeyer - Independent Observations</a:t>
            </a:r>
            <a:endParaRPr lang="en-US" altLang="en-US" b="0" dirty="0"/>
          </a:p>
        </p:txBody>
      </p:sp>
    </p:spTree>
    <p:extLst>
      <p:ext uri="{BB962C8B-B14F-4D97-AF65-F5344CB8AC3E}">
        <p14:creationId xmlns:p14="http://schemas.microsoft.com/office/powerpoint/2010/main" val="3436010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CEPTUAL  POINTS"/>
          <p:cNvSpPr txBox="1"/>
          <p:nvPr/>
        </p:nvSpPr>
        <p:spPr>
          <a:xfrm>
            <a:off x="4301628" y="400050"/>
            <a:ext cx="440154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CONCEPTUAL  POINTS</a:t>
            </a:r>
          </a:p>
        </p:txBody>
      </p:sp>
      <p:sp>
        <p:nvSpPr>
          <p:cNvPr id="129" name="Inertia constant, alone, is not (not yet) the most important…"/>
          <p:cNvSpPr txBox="1"/>
          <p:nvPr/>
        </p:nvSpPr>
        <p:spPr>
          <a:xfrm>
            <a:off x="788726" y="2235200"/>
            <a:ext cx="11427347" cy="571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Inertia constant, alone, is not (not yet) the most important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parameter of the system in determining the required amount of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frequency response reserve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Inertia may, or may not, become  the determining parameter,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depending on the evolution of electronic controls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timing with which Frequency Response is produced </a:t>
            </a:r>
            <a:r>
              <a:rPr sz="2800" b="1" kern="0">
                <a:solidFill>
                  <a:srgbClr val="FF2600"/>
                </a:solidFill>
                <a:latin typeface="Century Gothic"/>
                <a:ea typeface="Century Gothic"/>
                <a:cs typeface="Century Gothic"/>
                <a:sym typeface="Century Gothic"/>
              </a:rPr>
              <a:t>is</a:t>
            </a:r>
            <a:r>
              <a:rPr sz="2800" kern="0">
                <a:solidFill>
                  <a:srgbClr val="FF2600"/>
                </a:solidFill>
                <a:latin typeface="Century Gothic"/>
                <a:ea typeface="Century Gothic"/>
                <a:cs typeface="Century Gothic"/>
                <a:sym typeface="Century Gothic"/>
              </a:rPr>
              <a:t> </a:t>
            </a:r>
            <a:r>
              <a:rPr sz="2800" b="1" kern="0">
                <a:solidFill>
                  <a:srgbClr val="FF2600"/>
                </a:solidFill>
                <a:latin typeface="Century Gothic"/>
                <a:ea typeface="Century Gothic"/>
                <a:cs typeface="Century Gothic"/>
                <a:sym typeface="Century Gothic"/>
              </a:rPr>
              <a:t>as </a:t>
            </a:r>
          </a:p>
          <a:p>
            <a:pPr defTabSz="584200" hangingPunct="0">
              <a:defRPr sz="2800" b="0">
                <a:latin typeface="Century Gothic"/>
                <a:ea typeface="Century Gothic"/>
                <a:cs typeface="Century Gothic"/>
                <a:sym typeface="Century Gothic"/>
              </a:defRPr>
            </a:pPr>
            <a:r>
              <a:rPr sz="2800" b="1" kern="0">
                <a:solidFill>
                  <a:srgbClr val="FF2600"/>
                </a:solidFill>
                <a:latin typeface="Century Gothic"/>
                <a:ea typeface="Century Gothic"/>
                <a:cs typeface="Century Gothic"/>
                <a:sym typeface="Century Gothic"/>
              </a:rPr>
              <a:t>important</a:t>
            </a:r>
            <a:r>
              <a:rPr sz="2800" kern="0">
                <a:solidFill>
                  <a:srgbClr val="000000"/>
                </a:solidFill>
                <a:latin typeface="Century Gothic"/>
                <a:ea typeface="Century Gothic"/>
                <a:cs typeface="Century Gothic"/>
                <a:sym typeface="Century Gothic"/>
              </a:rPr>
              <a:t> as system inertia constant  </a:t>
            </a:r>
            <a:r>
              <a:rPr sz="2800" kern="0">
                <a:solidFill>
                  <a:srgbClr val="FF644E">
                    <a:hueOff val="-82419"/>
                    <a:satOff val="-9513"/>
                    <a:lumOff val="-16343"/>
                  </a:srgbClr>
                </a:solidFill>
                <a:latin typeface="Century Gothic"/>
                <a:ea typeface="Century Gothic"/>
                <a:cs typeface="Century Gothic"/>
                <a:sym typeface="Century Gothic"/>
              </a:rPr>
              <a:t>(and will continue to be)</a:t>
            </a: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amount and timing of load response to frequency variation is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an important aspect of system frequency response  </a:t>
            </a:r>
          </a:p>
        </p:txBody>
      </p:sp>
    </p:spTree>
    <p:extLst>
      <p:ext uri="{BB962C8B-B14F-4D97-AF65-F5344CB8AC3E}">
        <p14:creationId xmlns:p14="http://schemas.microsoft.com/office/powerpoint/2010/main" val="21672481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PERATIONAL  POINTS"/>
          <p:cNvSpPr txBox="1"/>
          <p:nvPr/>
        </p:nvSpPr>
        <p:spPr>
          <a:xfrm>
            <a:off x="4285357" y="234950"/>
            <a:ext cx="443408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OPERATIONAL  POINTS</a:t>
            </a:r>
          </a:p>
        </p:txBody>
      </p:sp>
      <p:sp>
        <p:nvSpPr>
          <p:cNvPr id="132" name="Steam turbine and gas turbine plants can respond quickly over a…"/>
          <p:cNvSpPr txBox="1"/>
          <p:nvPr/>
        </p:nvSpPr>
        <p:spPr>
          <a:xfrm>
            <a:off x="901067" y="1269999"/>
            <a:ext cx="11380466" cy="312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Steam turbine and gas turbine plants </a:t>
            </a:r>
            <a:r>
              <a:rPr sz="2800" kern="0">
                <a:solidFill>
                  <a:srgbClr val="FF2600"/>
                </a:solidFill>
                <a:latin typeface="Century Gothic"/>
                <a:ea typeface="Century Gothic"/>
                <a:cs typeface="Century Gothic"/>
                <a:sym typeface="Century Gothic"/>
              </a:rPr>
              <a:t>can</a:t>
            </a:r>
            <a:r>
              <a:rPr sz="2800" kern="0">
                <a:solidFill>
                  <a:srgbClr val="000000"/>
                </a:solidFill>
                <a:latin typeface="Century Gothic"/>
                <a:ea typeface="Century Gothic"/>
                <a:cs typeface="Century Gothic"/>
                <a:sym typeface="Century Gothic"/>
              </a:rPr>
              <a:t> respond quickly over a</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small range, but </a:t>
            </a:r>
            <a:r>
              <a:rPr sz="2800" kern="0">
                <a:solidFill>
                  <a:srgbClr val="FF2600"/>
                </a:solidFill>
                <a:latin typeface="Century Gothic"/>
                <a:ea typeface="Century Gothic"/>
                <a:cs typeface="Century Gothic"/>
                <a:sym typeface="Century Gothic"/>
              </a:rPr>
              <a:t>may not</a:t>
            </a:r>
            <a:r>
              <a:rPr sz="2800" kern="0">
                <a:solidFill>
                  <a:srgbClr val="000000"/>
                </a:solidFill>
                <a:latin typeface="Century Gothic"/>
                <a:ea typeface="Century Gothic"/>
                <a:cs typeface="Century Gothic"/>
                <a:sym typeface="Century Gothic"/>
              </a:rPr>
              <a:t> move so quickly outside of that small</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range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initial response of (most) hydro plants is significantly slower</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than initial thermal plant response but (most) hydro plants can</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carry on at their characteristic rate over their full range</a:t>
            </a:r>
          </a:p>
        </p:txBody>
      </p:sp>
      <p:pic>
        <p:nvPicPr>
          <p:cNvPr id="133" name="Image" descr="Image"/>
          <p:cNvPicPr>
            <a:picLocks noChangeAspect="1"/>
          </p:cNvPicPr>
          <p:nvPr/>
        </p:nvPicPr>
        <p:blipFill>
          <a:blip r:embed="rId2">
            <a:extLst/>
          </a:blip>
          <a:stretch>
            <a:fillRect/>
          </a:stretch>
        </p:blipFill>
        <p:spPr>
          <a:xfrm>
            <a:off x="3163385" y="4708363"/>
            <a:ext cx="6678030" cy="4412446"/>
          </a:xfrm>
          <a:prstGeom prst="rect">
            <a:avLst/>
          </a:prstGeom>
          <a:ln w="12700">
            <a:miter lim="400000"/>
          </a:ln>
        </p:spPr>
      </p:pic>
    </p:spTree>
    <p:extLst>
      <p:ext uri="{BB962C8B-B14F-4D97-AF65-F5344CB8AC3E}">
        <p14:creationId xmlns:p14="http://schemas.microsoft.com/office/powerpoint/2010/main" val="14645640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NSTRUMENTATION AND CONTROL"/>
          <p:cNvSpPr txBox="1"/>
          <p:nvPr/>
        </p:nvSpPr>
        <p:spPr>
          <a:xfrm>
            <a:off x="3158827" y="234950"/>
            <a:ext cx="668714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INSTRUMENTATION AND CONTROL</a:t>
            </a:r>
          </a:p>
        </p:txBody>
      </p:sp>
      <p:sp>
        <p:nvSpPr>
          <p:cNvPr id="136" name="To be achieved with the required timing…"/>
          <p:cNvSpPr txBox="1"/>
          <p:nvPr/>
        </p:nvSpPr>
        <p:spPr>
          <a:xfrm>
            <a:off x="1014970" y="1803399"/>
            <a:ext cx="11733636" cy="6146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To be achieved with the required timing</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Frequency response must be implemented by Primary Control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Primary control is - Governing Control</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Reserve (headroom) for Frequency Response can be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managed by Secondary Controls - such as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plant Distributed Control Systems (DCS)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Balancing Area Automatic Generation Control</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systems (AGC/LFC)</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17737284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INSTRUMENTATION AND CONTROL"/>
          <p:cNvSpPr txBox="1"/>
          <p:nvPr/>
        </p:nvSpPr>
        <p:spPr>
          <a:xfrm>
            <a:off x="3158827" y="590550"/>
            <a:ext cx="668714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INSTRUMENTATION AND CONTROL</a:t>
            </a:r>
          </a:p>
        </p:txBody>
      </p:sp>
      <p:sp>
        <p:nvSpPr>
          <p:cNvPr id="139" name="Governing action is…"/>
          <p:cNvSpPr txBox="1"/>
          <p:nvPr/>
        </p:nvSpPr>
        <p:spPr>
          <a:xfrm>
            <a:off x="1276635" y="2362200"/>
            <a:ext cx="10451531" cy="4851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Governing action is </a:t>
            </a:r>
          </a:p>
          <a:p>
            <a:pPr marL="2166937" lvl="4" indent="-388937" defTabSz="584200" hangingPunct="0">
              <a:buSzPct val="145000"/>
              <a:buFontTx/>
              <a:buChar char="-"/>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local and autonomous</a:t>
            </a:r>
          </a:p>
          <a:p>
            <a:pPr marL="2166937" lvl="4" indent="-388937" defTabSz="584200" hangingPunct="0">
              <a:buSzPct val="145000"/>
              <a:buFontTx/>
              <a:buChar char="-"/>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not subject to communication latency</a:t>
            </a:r>
          </a:p>
          <a:p>
            <a:pPr marL="2166937" lvl="4" indent="-388937" defTabSz="584200" hangingPunct="0">
              <a:buSzPct val="145000"/>
              <a:buFontTx/>
              <a:buChar char="-"/>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not dependent on reliability of communication</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Grid level secondary control (balancing controls / AGC)</a:t>
            </a:r>
          </a:p>
          <a:p>
            <a:pPr marL="0" lvl="7" indent="1600200"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is dependent on communication channels</a:t>
            </a:r>
          </a:p>
          <a:p>
            <a:pPr marL="0" lvl="7" indent="1600200"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is dependent on reliability of communication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11190824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MODELING"/>
          <p:cNvSpPr txBox="1"/>
          <p:nvPr/>
        </p:nvSpPr>
        <p:spPr>
          <a:xfrm>
            <a:off x="5354439" y="425450"/>
            <a:ext cx="229592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MODELING</a:t>
            </a:r>
          </a:p>
        </p:txBody>
      </p:sp>
      <p:sp>
        <p:nvSpPr>
          <p:cNvPr id="142" name="Modeling of turbine-governor controls has been shown by…"/>
          <p:cNvSpPr txBox="1"/>
          <p:nvPr/>
        </p:nvSpPr>
        <p:spPr>
          <a:xfrm>
            <a:off x="650688" y="1231899"/>
            <a:ext cx="11703424" cy="8737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Modeling of turbine-governor controls has been shown by</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testing (in WECC, Europe, Asia)to give trustworthy indications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of dynamic behavior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to the extent that the physical effects are represented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in the models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Models in general use do not represent effects such as: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fuel gas pressure variations and supply adequacy</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quenching effects of water injection (for emissions compliance)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boiler control dynamics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actions of power plant and grid operators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Dynamic simulation data bases do not aid in recognition of: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ambient temperature effects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variation of load characteristic with time of day</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plant operational practices</a:t>
            </a:r>
          </a:p>
          <a:p>
            <a:pPr marL="833437" lvl="1" indent="-388937" defTabSz="584200" hangingPunct="0">
              <a:buSzPct val="145000"/>
              <a:buFontTx/>
              <a:buChar char="-"/>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19990864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MICROCOSM MODEL FOR SIMULATIONS…"/>
          <p:cNvSpPr txBox="1"/>
          <p:nvPr/>
        </p:nvSpPr>
        <p:spPr>
          <a:xfrm>
            <a:off x="9049444" y="273050"/>
            <a:ext cx="4034682" cy="2578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MICROCOSM MODEL FOR SIMULATIONS</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OF FREQUENCY RESPONSE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07" y="612263"/>
            <a:ext cx="10864486" cy="8649724"/>
          </a:xfrm>
          <a:prstGeom prst="rect">
            <a:avLst/>
          </a:prstGeom>
        </p:spPr>
      </p:pic>
    </p:spTree>
    <p:extLst>
      <p:ext uri="{BB962C8B-B14F-4D97-AF65-F5344CB8AC3E}">
        <p14:creationId xmlns:p14="http://schemas.microsoft.com/office/powerpoint/2010/main" val="37624600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1649214" y="1819937"/>
            <a:ext cx="9706372" cy="4081726"/>
          </a:xfrm>
          <a:prstGeom prst="rect">
            <a:avLst/>
          </a:prstGeom>
          <a:ln w="12700">
            <a:miter lim="400000"/>
          </a:ln>
        </p:spPr>
      </p:pic>
      <p:sp>
        <p:nvSpPr>
          <p:cNvPr id="148" name="CLASSES OF GENERATING CAPACITY"/>
          <p:cNvSpPr txBox="1"/>
          <p:nvPr/>
        </p:nvSpPr>
        <p:spPr>
          <a:xfrm>
            <a:off x="2927945" y="488950"/>
            <a:ext cx="7148910"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CLASSES OF GENERATING CAPACITY</a:t>
            </a:r>
          </a:p>
        </p:txBody>
      </p:sp>
    </p:spTree>
    <p:extLst>
      <p:ext uri="{BB962C8B-B14F-4D97-AF65-F5344CB8AC3E}">
        <p14:creationId xmlns:p14="http://schemas.microsoft.com/office/powerpoint/2010/main" val="39853269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ggov3.pdf" descr="ggov3.pdf"/>
          <p:cNvPicPr>
            <a:picLocks noChangeAspect="1"/>
          </p:cNvPicPr>
          <p:nvPr/>
        </p:nvPicPr>
        <p:blipFill>
          <a:blip r:embed="rId2">
            <a:extLst/>
          </a:blip>
          <a:stretch>
            <a:fillRect/>
          </a:stretch>
        </p:blipFill>
        <p:spPr>
          <a:xfrm>
            <a:off x="245340" y="1271800"/>
            <a:ext cx="12514120" cy="9670002"/>
          </a:xfrm>
          <a:prstGeom prst="rect">
            <a:avLst/>
          </a:prstGeom>
          <a:ln w="12700">
            <a:miter lim="400000"/>
          </a:ln>
        </p:spPr>
      </p:pic>
      <p:sp>
        <p:nvSpPr>
          <p:cNvPr id="151" name="Rectangle"/>
          <p:cNvSpPr/>
          <p:nvPr/>
        </p:nvSpPr>
        <p:spPr>
          <a:xfrm>
            <a:off x="4462958" y="4902200"/>
            <a:ext cx="3472558" cy="2125068"/>
          </a:xfrm>
          <a:prstGeom prst="rect">
            <a:avLst/>
          </a:prstGeom>
          <a:solidFill>
            <a:schemeClr val="accent1">
              <a:alpha val="9781"/>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2" name="Rectangle"/>
          <p:cNvSpPr/>
          <p:nvPr/>
        </p:nvSpPr>
        <p:spPr>
          <a:xfrm>
            <a:off x="3225800" y="2104876"/>
            <a:ext cx="4709964" cy="1964830"/>
          </a:xfrm>
          <a:prstGeom prst="rect">
            <a:avLst/>
          </a:prstGeom>
          <a:solidFill>
            <a:schemeClr val="accent4">
              <a:hueOff val="-461056"/>
              <a:satOff val="4338"/>
              <a:lumOff val="-10225"/>
              <a:alpha val="20748"/>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3" name="Rectangle"/>
          <p:cNvSpPr/>
          <p:nvPr/>
        </p:nvSpPr>
        <p:spPr>
          <a:xfrm>
            <a:off x="7930554" y="2105025"/>
            <a:ext cx="3043784" cy="1175594"/>
          </a:xfrm>
          <a:prstGeom prst="rect">
            <a:avLst/>
          </a:prstGeom>
          <a:solidFill>
            <a:schemeClr val="accent4">
              <a:hueOff val="-461056"/>
              <a:satOff val="4338"/>
              <a:lumOff val="-10225"/>
              <a:alpha val="23019"/>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4" name="Rectangle"/>
          <p:cNvSpPr/>
          <p:nvPr/>
        </p:nvSpPr>
        <p:spPr>
          <a:xfrm>
            <a:off x="8966200" y="3302446"/>
            <a:ext cx="3472558" cy="3148708"/>
          </a:xfrm>
          <a:prstGeom prst="rect">
            <a:avLst/>
          </a:prstGeom>
          <a:solidFill>
            <a:schemeClr val="accent5">
              <a:hueOff val="-82419"/>
              <a:satOff val="-9513"/>
              <a:lumOff val="-16343"/>
              <a:alpha val="15918"/>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5" name="Rectangle"/>
          <p:cNvSpPr/>
          <p:nvPr/>
        </p:nvSpPr>
        <p:spPr>
          <a:xfrm>
            <a:off x="4457700" y="7010400"/>
            <a:ext cx="388541" cy="950764"/>
          </a:xfrm>
          <a:prstGeom prst="rect">
            <a:avLst/>
          </a:prstGeom>
          <a:solidFill>
            <a:schemeClr val="accent3">
              <a:alpha val="15676"/>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6" name="Rectangle"/>
          <p:cNvSpPr/>
          <p:nvPr/>
        </p:nvSpPr>
        <p:spPr>
          <a:xfrm>
            <a:off x="4836318" y="7010400"/>
            <a:ext cx="795736" cy="950764"/>
          </a:xfrm>
          <a:prstGeom prst="rect">
            <a:avLst/>
          </a:prstGeom>
          <a:solidFill>
            <a:schemeClr val="accent1">
              <a:alpha val="11363"/>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7" name="Rectangle"/>
          <p:cNvSpPr/>
          <p:nvPr/>
        </p:nvSpPr>
        <p:spPr>
          <a:xfrm>
            <a:off x="4457700" y="4076700"/>
            <a:ext cx="3483075" cy="823218"/>
          </a:xfrm>
          <a:prstGeom prst="rect">
            <a:avLst/>
          </a:prstGeom>
          <a:solidFill>
            <a:srgbClr val="000000">
              <a:alpha val="7287"/>
            </a:srgb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8" name="Rectangle"/>
          <p:cNvSpPr/>
          <p:nvPr/>
        </p:nvSpPr>
        <p:spPr>
          <a:xfrm>
            <a:off x="10998200" y="2105025"/>
            <a:ext cx="1428701" cy="1175594"/>
          </a:xfrm>
          <a:prstGeom prst="rect">
            <a:avLst/>
          </a:prstGeom>
          <a:solidFill>
            <a:schemeClr val="accent5">
              <a:hueOff val="-82419"/>
              <a:satOff val="-9513"/>
              <a:lumOff val="-16343"/>
              <a:alpha val="18838"/>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59" name="Rectangle"/>
          <p:cNvSpPr/>
          <p:nvPr/>
        </p:nvSpPr>
        <p:spPr>
          <a:xfrm>
            <a:off x="677316" y="4076700"/>
            <a:ext cx="3780384" cy="3887738"/>
          </a:xfrm>
          <a:prstGeom prst="rect">
            <a:avLst/>
          </a:prstGeom>
          <a:solidFill>
            <a:schemeClr val="accent3">
              <a:alpha val="10000"/>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60" name="Rectangle"/>
          <p:cNvSpPr/>
          <p:nvPr/>
        </p:nvSpPr>
        <p:spPr>
          <a:xfrm>
            <a:off x="482600" y="254000"/>
            <a:ext cx="912218" cy="349747"/>
          </a:xfrm>
          <a:prstGeom prst="rect">
            <a:avLst/>
          </a:prstGeom>
          <a:solidFill>
            <a:schemeClr val="accent1">
              <a:alpha val="10829"/>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61" name="Governor"/>
          <p:cNvSpPr txBox="1"/>
          <p:nvPr/>
        </p:nvSpPr>
        <p:spPr>
          <a:xfrm>
            <a:off x="1669851" y="225673"/>
            <a:ext cx="1287315"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0">
                <a:latin typeface="Century Gothic"/>
                <a:ea typeface="Century Gothic"/>
                <a:cs typeface="Century Gothic"/>
                <a:sym typeface="Century Gothic"/>
              </a:defRPr>
            </a:lvl1pPr>
          </a:lstStyle>
          <a:p>
            <a:pPr algn="ctr" defTabSz="584200" hangingPunct="0"/>
            <a:r>
              <a:rPr kern="0">
                <a:solidFill>
                  <a:srgbClr val="000000"/>
                </a:solidFill>
              </a:rPr>
              <a:t>Governor</a:t>
            </a:r>
          </a:p>
        </p:txBody>
      </p:sp>
      <p:sp>
        <p:nvSpPr>
          <p:cNvPr id="162" name="Rectangle"/>
          <p:cNvSpPr/>
          <p:nvPr/>
        </p:nvSpPr>
        <p:spPr>
          <a:xfrm>
            <a:off x="457200" y="800100"/>
            <a:ext cx="912218" cy="406400"/>
          </a:xfrm>
          <a:prstGeom prst="rect">
            <a:avLst/>
          </a:prstGeom>
          <a:solidFill>
            <a:schemeClr val="accent4">
              <a:hueOff val="-461056"/>
              <a:satOff val="4338"/>
              <a:lumOff val="-10225"/>
              <a:alpha val="18022"/>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63" name="Temperature limit"/>
          <p:cNvSpPr txBox="1"/>
          <p:nvPr/>
        </p:nvSpPr>
        <p:spPr>
          <a:xfrm>
            <a:off x="1640408" y="865400"/>
            <a:ext cx="2229769"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000" b="0">
                <a:latin typeface="Century Gothic"/>
                <a:ea typeface="Century Gothic"/>
                <a:cs typeface="Century Gothic"/>
                <a:sym typeface="Century Gothic"/>
              </a:defRPr>
            </a:lvl1pPr>
          </a:lstStyle>
          <a:p>
            <a:pPr defTabSz="584200" hangingPunct="0"/>
            <a:r>
              <a:rPr kern="0">
                <a:solidFill>
                  <a:srgbClr val="000000"/>
                </a:solidFill>
              </a:rPr>
              <a:t>Temperature limit</a:t>
            </a:r>
          </a:p>
        </p:txBody>
      </p:sp>
      <p:sp>
        <p:nvSpPr>
          <p:cNvPr id="164" name="Rectangle"/>
          <p:cNvSpPr/>
          <p:nvPr/>
        </p:nvSpPr>
        <p:spPr>
          <a:xfrm>
            <a:off x="444500" y="1402853"/>
            <a:ext cx="937618" cy="406401"/>
          </a:xfrm>
          <a:prstGeom prst="rect">
            <a:avLst/>
          </a:prstGeom>
          <a:solidFill>
            <a:schemeClr val="accent3">
              <a:alpha val="19647"/>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65" name="Load controller"/>
          <p:cNvSpPr txBox="1"/>
          <p:nvPr/>
        </p:nvSpPr>
        <p:spPr>
          <a:xfrm>
            <a:off x="1665808" y="1402853"/>
            <a:ext cx="1972296"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000" b="0">
                <a:latin typeface="Century Gothic"/>
                <a:ea typeface="Century Gothic"/>
                <a:cs typeface="Century Gothic"/>
                <a:sym typeface="Century Gothic"/>
              </a:defRPr>
            </a:lvl1pPr>
          </a:lstStyle>
          <a:p>
            <a:pPr defTabSz="584200" hangingPunct="0"/>
            <a:r>
              <a:rPr kern="0">
                <a:solidFill>
                  <a:srgbClr val="000000"/>
                </a:solidFill>
              </a:rPr>
              <a:t>Load controller</a:t>
            </a:r>
          </a:p>
        </p:txBody>
      </p:sp>
      <p:sp>
        <p:nvSpPr>
          <p:cNvPr id="166" name="Rectangle"/>
          <p:cNvSpPr/>
          <p:nvPr/>
        </p:nvSpPr>
        <p:spPr>
          <a:xfrm>
            <a:off x="431800" y="2005607"/>
            <a:ext cx="963018" cy="406401"/>
          </a:xfrm>
          <a:prstGeom prst="rect">
            <a:avLst/>
          </a:prstGeom>
          <a:solidFill>
            <a:schemeClr val="accent5">
              <a:hueOff val="-82419"/>
              <a:satOff val="-9513"/>
              <a:lumOff val="-16343"/>
              <a:alpha val="22992"/>
            </a:schemeClr>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167" name="Turbine"/>
          <p:cNvSpPr txBox="1"/>
          <p:nvPr/>
        </p:nvSpPr>
        <p:spPr>
          <a:xfrm>
            <a:off x="1665808" y="2005607"/>
            <a:ext cx="985690"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000" b="0">
                <a:latin typeface="Century Gothic"/>
                <a:ea typeface="Century Gothic"/>
                <a:cs typeface="Century Gothic"/>
                <a:sym typeface="Century Gothic"/>
              </a:defRPr>
            </a:lvl1pPr>
          </a:lstStyle>
          <a:p>
            <a:pPr defTabSz="584200" hangingPunct="0"/>
            <a:r>
              <a:rPr kern="0">
                <a:solidFill>
                  <a:srgbClr val="000000"/>
                </a:solidFill>
              </a:rPr>
              <a:t>Turbine</a:t>
            </a:r>
          </a:p>
        </p:txBody>
      </p:sp>
      <p:sp>
        <p:nvSpPr>
          <p:cNvPr id="168" name="ggov1 turbine-controller model"/>
          <p:cNvSpPr txBox="1"/>
          <p:nvPr/>
        </p:nvSpPr>
        <p:spPr>
          <a:xfrm>
            <a:off x="8509148" y="225673"/>
            <a:ext cx="3940920"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0">
                <a:latin typeface="Century Gothic"/>
                <a:ea typeface="Century Gothic"/>
                <a:cs typeface="Century Gothic"/>
                <a:sym typeface="Century Gothic"/>
              </a:defRPr>
            </a:lvl1pPr>
          </a:lstStyle>
          <a:p>
            <a:pPr algn="ctr" defTabSz="584200" hangingPunct="0"/>
            <a:r>
              <a:rPr kern="0">
                <a:solidFill>
                  <a:srgbClr val="000000"/>
                </a:solidFill>
              </a:rPr>
              <a:t>ggov1 turbine-controller model</a:t>
            </a:r>
          </a:p>
        </p:txBody>
      </p:sp>
    </p:spTree>
    <p:extLst>
      <p:ext uri="{BB962C8B-B14F-4D97-AF65-F5344CB8AC3E}">
        <p14:creationId xmlns:p14="http://schemas.microsoft.com/office/powerpoint/2010/main" val="18211568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tgov-0.pdf" descr="tgov-0.pdf"/>
          <p:cNvPicPr>
            <a:picLocks noChangeAspect="1"/>
          </p:cNvPicPr>
          <p:nvPr/>
        </p:nvPicPr>
        <p:blipFill>
          <a:blip r:embed="rId2">
            <a:extLst/>
          </a:blip>
          <a:stretch>
            <a:fillRect/>
          </a:stretch>
        </p:blipFill>
        <p:spPr>
          <a:xfrm>
            <a:off x="-362370" y="1182630"/>
            <a:ext cx="10960940" cy="8469817"/>
          </a:xfrm>
          <a:prstGeom prst="rect">
            <a:avLst/>
          </a:prstGeom>
          <a:ln w="12700">
            <a:miter lim="400000"/>
          </a:ln>
        </p:spPr>
      </p:pic>
      <p:sp>
        <p:nvSpPr>
          <p:cNvPr id="171" name="Prime mover models are well correlated with test responses of operating turbines…"/>
          <p:cNvSpPr txBox="1"/>
          <p:nvPr/>
        </p:nvSpPr>
        <p:spPr>
          <a:xfrm>
            <a:off x="1393750" y="31750"/>
            <a:ext cx="10217300"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Prime mover models are well correlated with test responses of operating turbines  </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(Large steam turbine)</a:t>
            </a:r>
          </a:p>
        </p:txBody>
      </p:sp>
      <p:sp>
        <p:nvSpPr>
          <p:cNvPr id="172" name="Blue test…"/>
          <p:cNvSpPr txBox="1"/>
          <p:nvPr/>
        </p:nvSpPr>
        <p:spPr>
          <a:xfrm>
            <a:off x="9570268" y="1917700"/>
            <a:ext cx="3070772" cy="208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Blue test</a:t>
            </a:r>
          </a:p>
          <a:p>
            <a:pPr defTabSz="584200" hangingPunct="0">
              <a:defRPr sz="3200" b="0">
                <a:solidFill>
                  <a:srgbClr val="0433FF"/>
                </a:solidFill>
                <a:latin typeface="Century Gothic"/>
                <a:ea typeface="Century Gothic"/>
                <a:cs typeface="Century Gothic"/>
                <a:sym typeface="Century Gothic"/>
              </a:defRPr>
            </a:pPr>
            <a:endParaRPr sz="3200" kern="0">
              <a:solidFill>
                <a:srgbClr val="0433FF"/>
              </a:solidFill>
              <a:latin typeface="Century Gothic"/>
              <a:ea typeface="Century Gothic"/>
              <a:cs typeface="Century Gothic"/>
              <a:sym typeface="Century Gothic"/>
            </a:endParaRPr>
          </a:p>
          <a:p>
            <a:pPr defTabSz="584200" hangingPunct="0">
              <a:defRPr sz="3200" b="0">
                <a:solidFill>
                  <a:srgbClr val="0433FF"/>
                </a:solidFill>
                <a:latin typeface="Century Gothic"/>
                <a:ea typeface="Century Gothic"/>
                <a:cs typeface="Century Gothic"/>
                <a:sym typeface="Century Gothic"/>
              </a:defRPr>
            </a:pPr>
            <a:endParaRPr sz="3200" kern="0">
              <a:solidFill>
                <a:srgbClr val="0433FF"/>
              </a:solidFill>
              <a:latin typeface="Century Gothic"/>
              <a:ea typeface="Century Gothic"/>
              <a:cs typeface="Century Gothic"/>
              <a:sym typeface="Century Gothic"/>
            </a:endParaRPr>
          </a:p>
          <a:p>
            <a:pP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Red - model</a:t>
            </a:r>
          </a:p>
        </p:txBody>
      </p:sp>
    </p:spTree>
    <p:extLst>
      <p:ext uri="{BB962C8B-B14F-4D97-AF65-F5344CB8AC3E}">
        <p14:creationId xmlns:p14="http://schemas.microsoft.com/office/powerpoint/2010/main" val="27165485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t1319.pdf" descr="t1319.pdf"/>
          <p:cNvPicPr>
            <a:picLocks noChangeAspect="1"/>
          </p:cNvPicPr>
          <p:nvPr/>
        </p:nvPicPr>
        <p:blipFill>
          <a:blip r:embed="rId2">
            <a:extLst/>
          </a:blip>
          <a:stretch>
            <a:fillRect/>
          </a:stretch>
        </p:blipFill>
        <p:spPr>
          <a:xfrm>
            <a:off x="1111737" y="1355737"/>
            <a:ext cx="6845498" cy="8858878"/>
          </a:xfrm>
          <a:prstGeom prst="rect">
            <a:avLst/>
          </a:prstGeom>
          <a:ln w="12700">
            <a:miter lim="400000"/>
          </a:ln>
        </p:spPr>
      </p:pic>
      <p:sp>
        <p:nvSpPr>
          <p:cNvPr id="175" name="Prime mover models are well correlated with test responses of operating turbines…"/>
          <p:cNvSpPr txBox="1"/>
          <p:nvPr/>
        </p:nvSpPr>
        <p:spPr>
          <a:xfrm>
            <a:off x="1393750" y="31750"/>
            <a:ext cx="10217300"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Prime mover models are well correlated with test responses of operating turbines  </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(Aeroderivative gas turbine)</a:t>
            </a:r>
          </a:p>
        </p:txBody>
      </p:sp>
      <p:sp>
        <p:nvSpPr>
          <p:cNvPr id="176" name="Black - test…"/>
          <p:cNvSpPr txBox="1"/>
          <p:nvPr/>
        </p:nvSpPr>
        <p:spPr>
          <a:xfrm>
            <a:off x="7766868" y="2997200"/>
            <a:ext cx="3070772" cy="208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Black - test</a:t>
            </a:r>
          </a:p>
          <a:p>
            <a:pPr defTabSz="584200" hangingPunct="0">
              <a:defRPr sz="3200" b="0">
                <a:solidFill>
                  <a:srgbClr val="0433FF"/>
                </a:solidFill>
                <a:latin typeface="Century Gothic"/>
                <a:ea typeface="Century Gothic"/>
                <a:cs typeface="Century Gothic"/>
                <a:sym typeface="Century Gothic"/>
              </a:defRPr>
            </a:pPr>
            <a:endParaRPr sz="3200" kern="0">
              <a:solidFill>
                <a:srgbClr val="0433FF"/>
              </a:solidFill>
              <a:latin typeface="Century Gothic"/>
              <a:ea typeface="Century Gothic"/>
              <a:cs typeface="Century Gothic"/>
              <a:sym typeface="Century Gothic"/>
            </a:endParaRPr>
          </a:p>
          <a:p>
            <a:pPr defTabSz="584200" hangingPunct="0">
              <a:defRPr sz="3200" b="0">
                <a:solidFill>
                  <a:srgbClr val="0433FF"/>
                </a:solidFill>
                <a:latin typeface="Century Gothic"/>
                <a:ea typeface="Century Gothic"/>
                <a:cs typeface="Century Gothic"/>
                <a:sym typeface="Century Gothic"/>
              </a:defRPr>
            </a:pPr>
            <a:endParaRPr sz="3200" kern="0">
              <a:solidFill>
                <a:srgbClr val="0433FF"/>
              </a:solidFill>
              <a:latin typeface="Century Gothic"/>
              <a:ea typeface="Century Gothic"/>
              <a:cs typeface="Century Gothic"/>
              <a:sym typeface="Century Gothic"/>
            </a:endParaRPr>
          </a:p>
          <a:p>
            <a:pP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Red   - model</a:t>
            </a:r>
          </a:p>
        </p:txBody>
      </p:sp>
    </p:spTree>
    <p:extLst>
      <p:ext uri="{BB962C8B-B14F-4D97-AF65-F5344CB8AC3E}">
        <p14:creationId xmlns:p14="http://schemas.microsoft.com/office/powerpoint/2010/main" val="5082064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altLang="en-US" smtClean="0"/>
              <a:t>Project Objectives and Motivation</a:t>
            </a:r>
            <a:endParaRPr lang="en-US" altLang="en-US" dirty="0"/>
          </a:p>
        </p:txBody>
      </p:sp>
      <p:sp>
        <p:nvSpPr>
          <p:cNvPr id="6" name="Content Placeholder 5"/>
          <p:cNvSpPr>
            <a:spLocks noGrp="1"/>
          </p:cNvSpPr>
          <p:nvPr>
            <p:ph idx="1"/>
          </p:nvPr>
        </p:nvSpPr>
        <p:spPr>
          <a:xfrm>
            <a:off x="343523" y="1349869"/>
            <a:ext cx="6199518" cy="7608687"/>
          </a:xfrm>
        </p:spPr>
        <p:txBody>
          <a:bodyPr>
            <a:noAutofit/>
          </a:bodyPr>
          <a:lstStyle/>
          <a:p>
            <a:pPr marL="0" indent="0">
              <a:buNone/>
            </a:pPr>
            <a:r>
              <a:rPr lang="en-US" sz="3129" dirty="0"/>
              <a:t>To build upon a previous FERC report prepared by LBNL to address frequency response issues holistically considering how all aspects of the US generation fleet (and loads) might change in the future on an interconnection-specific basis</a:t>
            </a:r>
          </a:p>
          <a:p>
            <a:pPr marL="0" indent="0">
              <a:spcBef>
                <a:spcPts val="2560"/>
              </a:spcBef>
              <a:buNone/>
            </a:pPr>
            <a:r>
              <a:rPr lang="en-US" sz="3129" dirty="0"/>
              <a:t>The LBNL 2010 study developed new metrics, but used them to study only the impacts of one new form of generation (i.e., electronically coupled, variable renewable generation) on frequency response</a:t>
            </a:r>
          </a:p>
        </p:txBody>
      </p:sp>
      <p:sp>
        <p:nvSpPr>
          <p:cNvPr id="5" name="Slide Number Placeholder 4"/>
          <p:cNvSpPr>
            <a:spLocks noGrp="1"/>
          </p:cNvSpPr>
          <p:nvPr>
            <p:ph type="sldNum" sz="quarter" idx="4"/>
          </p:nvPr>
        </p:nvSpPr>
        <p:spPr/>
        <p:txBody>
          <a:bodyPr/>
          <a:lstStyle/>
          <a:p>
            <a:fld id="{F039628F-32BE-4F62-875E-B6B5EFCF1AA9}" type="slidenum">
              <a:rPr lang="en-US" smtClean="0">
                <a:solidFill>
                  <a:prstClr val="white"/>
                </a:solidFill>
              </a:rPr>
              <a:pPr/>
              <a:t>2</a:t>
            </a:fld>
            <a:endParaRPr lang="en-US"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039" y="1145485"/>
            <a:ext cx="6174639" cy="7990709"/>
          </a:xfrm>
          <a:prstGeom prst="rect">
            <a:avLst/>
          </a:prstGeom>
          <a:ln>
            <a:solidFill>
              <a:schemeClr val="bg1">
                <a:lumMod val="85000"/>
              </a:schemeClr>
            </a:solidFill>
          </a:ln>
        </p:spPr>
      </p:pic>
    </p:spTree>
    <p:extLst>
      <p:ext uri="{BB962C8B-B14F-4D97-AF65-F5344CB8AC3E}">
        <p14:creationId xmlns:p14="http://schemas.microsoft.com/office/powerpoint/2010/main" val="29154223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QUESTIONS ADDRESSED BY SIMULATIONS"/>
          <p:cNvSpPr txBox="1"/>
          <p:nvPr/>
        </p:nvSpPr>
        <p:spPr>
          <a:xfrm>
            <a:off x="2555974" y="374650"/>
            <a:ext cx="789285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QUESTIONS ADDRESSED BY SIMULATIONS</a:t>
            </a:r>
          </a:p>
        </p:txBody>
      </p:sp>
      <p:sp>
        <p:nvSpPr>
          <p:cNvPr id="179" name="How much frequency responsive reserve is needed…"/>
          <p:cNvSpPr txBox="1"/>
          <p:nvPr/>
        </p:nvSpPr>
        <p:spPr>
          <a:xfrm>
            <a:off x="1098140" y="1663700"/>
            <a:ext cx="10808520" cy="7874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How much frequency responsive reserve is needed</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immediately                                                                          (Rfrac)</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How much frequency response must be sustained</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after initial response                                                             (Sfrac)</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What is sensitivity of FR reserve requirement to: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system inertia constant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timing of turbine responses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withdrawal of initial response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governor dead bands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gas turbine temperature/speed dependence</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How should plant (DCS) and turbine (governor) controls be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coordinated</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22679108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EAD BAND"/>
          <p:cNvSpPr txBox="1"/>
          <p:nvPr/>
        </p:nvSpPr>
        <p:spPr>
          <a:xfrm>
            <a:off x="5258792" y="234950"/>
            <a:ext cx="248721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DEAD BAND</a:t>
            </a:r>
          </a:p>
        </p:txBody>
      </p:sp>
      <p:sp>
        <p:nvSpPr>
          <p:cNvPr id="182" name="Deadband was…"/>
          <p:cNvSpPr txBox="1"/>
          <p:nvPr/>
        </p:nvSpPr>
        <p:spPr>
          <a:xfrm>
            <a:off x="1148059" y="2273300"/>
            <a:ext cx="10549460" cy="830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Deadband was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zeroed-out for simulations intended to show sensitivity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to other factors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modeled explicitly in simulations intended to show</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its effect</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9635491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dbpierror.pdf" descr="dbpierror.pdf"/>
          <p:cNvPicPr>
            <a:picLocks noChangeAspect="1"/>
          </p:cNvPicPr>
          <p:nvPr/>
        </p:nvPicPr>
        <p:blipFill>
          <a:blip r:embed="rId2">
            <a:extLst/>
          </a:blip>
          <a:stretch>
            <a:fillRect/>
          </a:stretch>
        </p:blipFill>
        <p:spPr>
          <a:xfrm>
            <a:off x="-71091" y="1780579"/>
            <a:ext cx="5565084" cy="4300293"/>
          </a:xfrm>
          <a:prstGeom prst="rect">
            <a:avLst/>
          </a:prstGeom>
          <a:ln w="12700">
            <a:miter lim="400000"/>
          </a:ln>
        </p:spPr>
      </p:pic>
      <p:pic>
        <p:nvPicPr>
          <p:cNvPr id="185" name="dbpispeed.pdf" descr="dbpispeed.pdf"/>
          <p:cNvPicPr>
            <a:picLocks noChangeAspect="1"/>
          </p:cNvPicPr>
          <p:nvPr/>
        </p:nvPicPr>
        <p:blipFill>
          <a:blip r:embed="rId3">
            <a:extLst/>
          </a:blip>
          <a:stretch>
            <a:fillRect/>
          </a:stretch>
        </p:blipFill>
        <p:spPr>
          <a:xfrm>
            <a:off x="5437914" y="1687414"/>
            <a:ext cx="5806218" cy="4486623"/>
          </a:xfrm>
          <a:prstGeom prst="rect">
            <a:avLst/>
          </a:prstGeom>
          <a:ln w="12700">
            <a:miter lim="400000"/>
          </a:ln>
        </p:spPr>
      </p:pic>
      <p:pic>
        <p:nvPicPr>
          <p:cNvPr id="186" name="dbproperrorgate.pdf" descr="dbproperrorgate.pdf"/>
          <p:cNvPicPr>
            <a:picLocks noChangeAspect="1"/>
          </p:cNvPicPr>
          <p:nvPr/>
        </p:nvPicPr>
        <p:blipFill>
          <a:blip r:embed="rId4">
            <a:extLst/>
          </a:blip>
          <a:stretch>
            <a:fillRect/>
          </a:stretch>
        </p:blipFill>
        <p:spPr>
          <a:xfrm>
            <a:off x="572045" y="4987453"/>
            <a:ext cx="5806218" cy="4486623"/>
          </a:xfrm>
          <a:prstGeom prst="rect">
            <a:avLst/>
          </a:prstGeom>
          <a:ln w="12700">
            <a:miter lim="400000"/>
          </a:ln>
        </p:spPr>
      </p:pic>
      <p:pic>
        <p:nvPicPr>
          <p:cNvPr id="187" name="dbpropspeedgate.pdf" descr="dbpropspeedgate.pdf"/>
          <p:cNvPicPr>
            <a:picLocks noChangeAspect="1"/>
          </p:cNvPicPr>
          <p:nvPr/>
        </p:nvPicPr>
        <p:blipFill>
          <a:blip r:embed="rId5">
            <a:extLst/>
          </a:blip>
          <a:stretch>
            <a:fillRect/>
          </a:stretch>
        </p:blipFill>
        <p:spPr>
          <a:xfrm>
            <a:off x="6271780" y="4825265"/>
            <a:ext cx="5989163" cy="4627990"/>
          </a:xfrm>
          <a:prstGeom prst="rect">
            <a:avLst/>
          </a:prstGeom>
          <a:ln w="12700">
            <a:miter lim="400000"/>
          </a:ln>
        </p:spPr>
      </p:pic>
      <p:sp>
        <p:nvSpPr>
          <p:cNvPr id="188" name="FORM and LOCATION of DEAD BAND ARE  SIGNIFICANT"/>
          <p:cNvSpPr txBox="1"/>
          <p:nvPr/>
        </p:nvSpPr>
        <p:spPr>
          <a:xfrm>
            <a:off x="1052115" y="946150"/>
            <a:ext cx="10900570"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FORM and LOCATION of DEAD BAND ARE  SIGNIFICANT</a:t>
            </a:r>
          </a:p>
        </p:txBody>
      </p:sp>
    </p:spTree>
    <p:extLst>
      <p:ext uri="{BB962C8B-B14F-4D97-AF65-F5344CB8AC3E}">
        <p14:creationId xmlns:p14="http://schemas.microsoft.com/office/powerpoint/2010/main" val="3829788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EAD BAND IS MEASURABLE…"/>
          <p:cNvSpPr txBox="1"/>
          <p:nvPr/>
        </p:nvSpPr>
        <p:spPr>
          <a:xfrm>
            <a:off x="1851918" y="698499"/>
            <a:ext cx="9300965" cy="1092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DEAD BAND IS MEASURABLE</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and is settable in most modern turbine controls</a:t>
            </a:r>
          </a:p>
        </p:txBody>
      </p:sp>
      <p:pic>
        <p:nvPicPr>
          <p:cNvPr id="191" name="dbt2.pdf" descr="dbt2.pdf"/>
          <p:cNvPicPr>
            <a:picLocks noChangeAspect="1"/>
          </p:cNvPicPr>
          <p:nvPr/>
        </p:nvPicPr>
        <p:blipFill>
          <a:blip r:embed="rId2">
            <a:extLst/>
          </a:blip>
          <a:stretch>
            <a:fillRect/>
          </a:stretch>
        </p:blipFill>
        <p:spPr>
          <a:xfrm>
            <a:off x="926975" y="3188373"/>
            <a:ext cx="4158386" cy="3376854"/>
          </a:xfrm>
          <a:prstGeom prst="rect">
            <a:avLst/>
          </a:prstGeom>
          <a:ln w="12700">
            <a:miter lim="400000"/>
          </a:ln>
        </p:spPr>
      </p:pic>
      <p:sp>
        <p:nvSpPr>
          <p:cNvPr id="192" name="GE 7FA  +/-0.025 Percent…"/>
          <p:cNvSpPr txBox="1"/>
          <p:nvPr/>
        </p:nvSpPr>
        <p:spPr>
          <a:xfrm>
            <a:off x="1095661" y="7327899"/>
            <a:ext cx="3821014" cy="838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584200" hangingPunct="0">
              <a:defRPr b="0">
                <a:solidFill>
                  <a:srgbClr val="0433FF"/>
                </a:solidFill>
                <a:latin typeface="Century Gothic"/>
                <a:ea typeface="Century Gothic"/>
                <a:cs typeface="Century Gothic"/>
                <a:sym typeface="Century Gothic"/>
              </a:defRPr>
            </a:pPr>
            <a:r>
              <a:rPr sz="2400" kern="0">
                <a:solidFill>
                  <a:srgbClr val="0433FF"/>
                </a:solidFill>
                <a:latin typeface="Century Gothic"/>
                <a:ea typeface="Century Gothic"/>
                <a:cs typeface="Century Gothic"/>
                <a:sym typeface="Century Gothic"/>
              </a:rPr>
              <a:t>GE 7FA  +/-0.025 Percent</a:t>
            </a:r>
          </a:p>
          <a:p>
            <a:pPr algn="ctr" defTabSz="584200" hangingPunct="0">
              <a:defRPr b="0">
                <a:solidFill>
                  <a:srgbClr val="0433FF"/>
                </a:solidFill>
                <a:latin typeface="Century Gothic"/>
                <a:ea typeface="Century Gothic"/>
                <a:cs typeface="Century Gothic"/>
                <a:sym typeface="Century Gothic"/>
              </a:defRPr>
            </a:pPr>
            <a:r>
              <a:rPr sz="2400" kern="0">
                <a:solidFill>
                  <a:srgbClr val="0433FF"/>
                </a:solidFill>
                <a:latin typeface="Century Gothic"/>
                <a:ea typeface="Century Gothic"/>
                <a:cs typeface="Century Gothic"/>
                <a:sym typeface="Century Gothic"/>
              </a:rPr>
              <a:t>15 mHz in 60Hz system</a:t>
            </a:r>
          </a:p>
        </p:txBody>
      </p:sp>
      <p:pic>
        <p:nvPicPr>
          <p:cNvPr id="193" name="deadbandtrn1FSR.pdf" descr="deadbandtrn1FSR.pdf"/>
          <p:cNvPicPr>
            <a:picLocks noChangeAspect="1"/>
          </p:cNvPicPr>
          <p:nvPr/>
        </p:nvPicPr>
        <p:blipFill>
          <a:blip r:embed="rId3">
            <a:extLst/>
          </a:blip>
          <a:stretch>
            <a:fillRect/>
          </a:stretch>
        </p:blipFill>
        <p:spPr>
          <a:xfrm>
            <a:off x="5704731" y="2184421"/>
            <a:ext cx="6690315" cy="5169789"/>
          </a:xfrm>
          <a:prstGeom prst="rect">
            <a:avLst/>
          </a:prstGeom>
          <a:ln w="12700">
            <a:miter lim="400000"/>
          </a:ln>
        </p:spPr>
      </p:pic>
      <p:sp>
        <p:nvSpPr>
          <p:cNvPr id="194" name="GE 9FA  +/-0.025 Percent…"/>
          <p:cNvSpPr txBox="1"/>
          <p:nvPr/>
        </p:nvSpPr>
        <p:spPr>
          <a:xfrm>
            <a:off x="7139381" y="7327899"/>
            <a:ext cx="3821014" cy="838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584200" hangingPunct="0">
              <a:defRPr b="0">
                <a:solidFill>
                  <a:srgbClr val="0433FF"/>
                </a:solidFill>
                <a:latin typeface="Century Gothic"/>
                <a:ea typeface="Century Gothic"/>
                <a:cs typeface="Century Gothic"/>
                <a:sym typeface="Century Gothic"/>
              </a:defRPr>
            </a:pPr>
            <a:r>
              <a:rPr sz="2400" kern="0">
                <a:solidFill>
                  <a:srgbClr val="0433FF"/>
                </a:solidFill>
                <a:latin typeface="Century Gothic"/>
                <a:ea typeface="Century Gothic"/>
                <a:cs typeface="Century Gothic"/>
                <a:sym typeface="Century Gothic"/>
              </a:rPr>
              <a:t>GE 9FA  +/-0.025 Percent</a:t>
            </a:r>
          </a:p>
          <a:p>
            <a:pPr algn="ctr" defTabSz="584200" hangingPunct="0">
              <a:defRPr b="0">
                <a:solidFill>
                  <a:srgbClr val="0433FF"/>
                </a:solidFill>
                <a:latin typeface="Century Gothic"/>
                <a:ea typeface="Century Gothic"/>
                <a:cs typeface="Century Gothic"/>
                <a:sym typeface="Century Gothic"/>
              </a:defRPr>
            </a:pPr>
            <a:r>
              <a:rPr sz="2400" kern="0">
                <a:solidFill>
                  <a:srgbClr val="0433FF"/>
                </a:solidFill>
                <a:latin typeface="Century Gothic"/>
                <a:ea typeface="Century Gothic"/>
                <a:cs typeface="Century Gothic"/>
                <a:sym typeface="Century Gothic"/>
              </a:rPr>
              <a:t>12.5 mHz in 50Hz system</a:t>
            </a:r>
          </a:p>
        </p:txBody>
      </p:sp>
    </p:spTree>
    <p:extLst>
      <p:ext uri="{BB962C8B-B14F-4D97-AF65-F5344CB8AC3E}">
        <p14:creationId xmlns:p14="http://schemas.microsoft.com/office/powerpoint/2010/main" val="20890385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BASIC SIMULATION"/>
          <p:cNvSpPr txBox="1"/>
          <p:nvPr/>
        </p:nvSpPr>
        <p:spPr>
          <a:xfrm>
            <a:off x="4655641" y="234950"/>
            <a:ext cx="3693518"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BASIC SIMULATION</a:t>
            </a:r>
          </a:p>
        </p:txBody>
      </p:sp>
      <p:pic>
        <p:nvPicPr>
          <p:cNvPr id="197" name="trajectory-1.pdf" descr="trajectory-1.pdf"/>
          <p:cNvPicPr>
            <a:picLocks noChangeAspect="1"/>
          </p:cNvPicPr>
          <p:nvPr/>
        </p:nvPicPr>
        <p:blipFill>
          <a:blip r:embed="rId2">
            <a:extLst/>
          </a:blip>
          <a:stretch>
            <a:fillRect/>
          </a:stretch>
        </p:blipFill>
        <p:spPr>
          <a:xfrm>
            <a:off x="944215" y="1205706"/>
            <a:ext cx="5064126" cy="3913188"/>
          </a:xfrm>
          <a:prstGeom prst="rect">
            <a:avLst/>
          </a:prstGeom>
          <a:ln w="12700">
            <a:miter lim="400000"/>
          </a:ln>
        </p:spPr>
      </p:pic>
      <p:pic>
        <p:nvPicPr>
          <p:cNvPr id="198" name="trajectory-s.pdf" descr="trajectory-s.pdf"/>
          <p:cNvPicPr>
            <a:picLocks noChangeAspect="1"/>
          </p:cNvPicPr>
          <p:nvPr/>
        </p:nvPicPr>
        <p:blipFill>
          <a:blip r:embed="rId3">
            <a:extLst/>
          </a:blip>
          <a:stretch>
            <a:fillRect/>
          </a:stretch>
        </p:blipFill>
        <p:spPr>
          <a:xfrm>
            <a:off x="6507182" y="1213941"/>
            <a:ext cx="5053469" cy="3904953"/>
          </a:xfrm>
          <a:prstGeom prst="rect">
            <a:avLst/>
          </a:prstGeom>
          <a:ln w="12700">
            <a:miter lim="400000"/>
          </a:ln>
        </p:spPr>
      </p:pic>
      <p:pic>
        <p:nvPicPr>
          <p:cNvPr id="199" name="trajectory-p.pdf" descr="trajectory-p.pdf"/>
          <p:cNvPicPr>
            <a:picLocks noChangeAspect="1"/>
          </p:cNvPicPr>
          <p:nvPr/>
        </p:nvPicPr>
        <p:blipFill>
          <a:blip r:embed="rId4">
            <a:extLst/>
          </a:blip>
          <a:stretch>
            <a:fillRect/>
          </a:stretch>
        </p:blipFill>
        <p:spPr>
          <a:xfrm>
            <a:off x="905464" y="4930100"/>
            <a:ext cx="5141627" cy="3973076"/>
          </a:xfrm>
          <a:prstGeom prst="rect">
            <a:avLst/>
          </a:prstGeom>
          <a:ln w="12700">
            <a:miter lim="400000"/>
          </a:ln>
        </p:spPr>
      </p:pic>
      <p:pic>
        <p:nvPicPr>
          <p:cNvPr id="200" name="trajectory-f.pdf" descr="trajectory-f.pdf"/>
          <p:cNvPicPr>
            <a:picLocks noChangeAspect="1"/>
          </p:cNvPicPr>
          <p:nvPr/>
        </p:nvPicPr>
        <p:blipFill>
          <a:blip r:embed="rId5">
            <a:extLst/>
          </a:blip>
          <a:stretch>
            <a:fillRect/>
          </a:stretch>
        </p:blipFill>
        <p:spPr>
          <a:xfrm>
            <a:off x="6513795" y="4969271"/>
            <a:ext cx="5040243" cy="3894734"/>
          </a:xfrm>
          <a:prstGeom prst="rect">
            <a:avLst/>
          </a:prstGeom>
          <a:ln w="12700">
            <a:miter lim="400000"/>
          </a:ln>
        </p:spPr>
      </p:pic>
      <p:sp>
        <p:nvSpPr>
          <p:cNvPr id="201" name="Red    H=4…"/>
          <p:cNvSpPr txBox="1"/>
          <p:nvPr/>
        </p:nvSpPr>
        <p:spPr>
          <a:xfrm>
            <a:off x="5887736" y="863599"/>
            <a:ext cx="1229328" cy="787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Red    H=4</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Blue    H=3</a:t>
            </a:r>
            <a:r>
              <a:rPr sz="2800" kern="0">
                <a:solidFill>
                  <a:srgbClr val="000000"/>
                </a:solidFill>
                <a:latin typeface="Century Gothic"/>
                <a:ea typeface="Century Gothic"/>
                <a:cs typeface="Century Gothic"/>
                <a:sym typeface="Century Gothic"/>
              </a:rPr>
              <a:t>                     </a:t>
            </a:r>
          </a:p>
        </p:txBody>
      </p:sp>
      <p:sp>
        <p:nvSpPr>
          <p:cNvPr id="202" name="Red     Adequate sustaining fraction…"/>
          <p:cNvSpPr txBox="1"/>
          <p:nvPr/>
        </p:nvSpPr>
        <p:spPr>
          <a:xfrm>
            <a:off x="8051167" y="5572249"/>
            <a:ext cx="6502798" cy="698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100" b="0">
                <a:latin typeface="Century Gothic"/>
                <a:ea typeface="Century Gothic"/>
                <a:cs typeface="Century Gothic"/>
                <a:sym typeface="Century Gothic"/>
              </a:defRPr>
            </a:pPr>
            <a:r>
              <a:rPr sz="1100" kern="0">
                <a:solidFill>
                  <a:srgbClr val="000000"/>
                </a:solidFill>
                <a:latin typeface="Century Gothic"/>
                <a:ea typeface="Century Gothic"/>
                <a:cs typeface="Century Gothic"/>
                <a:sym typeface="Century Gothic"/>
              </a:rPr>
              <a:t>Red     Adequate sustaining fraction</a:t>
            </a:r>
          </a:p>
          <a:p>
            <a:pPr defTabSz="584200" hangingPunct="0">
              <a:defRPr sz="2800" b="0">
                <a:latin typeface="Century Gothic"/>
                <a:ea typeface="Century Gothic"/>
                <a:cs typeface="Century Gothic"/>
                <a:sym typeface="Century Gothic"/>
              </a:defRPr>
            </a:pPr>
            <a:r>
              <a:rPr sz="1100" kern="0">
                <a:solidFill>
                  <a:srgbClr val="000000"/>
                </a:solidFill>
                <a:latin typeface="Century Gothic"/>
                <a:ea typeface="Century Gothic"/>
                <a:cs typeface="Century Gothic"/>
                <a:sym typeface="Century Gothic"/>
              </a:rPr>
              <a:t>Black   Inadequate</a:t>
            </a:r>
            <a:r>
              <a:rPr sz="1600" kern="0">
                <a:solidFill>
                  <a:srgbClr val="000000"/>
                </a:solidFill>
                <a:latin typeface="Century Gothic"/>
                <a:ea typeface="Century Gothic"/>
                <a:cs typeface="Century Gothic"/>
                <a:sym typeface="Century Gothic"/>
              </a:rPr>
              <a:t> </a:t>
            </a:r>
            <a:r>
              <a:rPr sz="2800" kern="0">
                <a:solidFill>
                  <a:srgbClr val="000000"/>
                </a:solidFill>
                <a:latin typeface="Century Gothic"/>
                <a:ea typeface="Century Gothic"/>
                <a:cs typeface="Century Gothic"/>
                <a:sym typeface="Century Gothic"/>
              </a:rPr>
              <a:t>                    </a:t>
            </a:r>
          </a:p>
        </p:txBody>
      </p:sp>
      <p:sp>
        <p:nvSpPr>
          <p:cNvPr id="203" name="0                                                           1 sec"/>
          <p:cNvSpPr txBox="1"/>
          <p:nvPr/>
        </p:nvSpPr>
        <p:spPr>
          <a:xfrm>
            <a:off x="6299373" y="4838699"/>
            <a:ext cx="5961609" cy="35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0                                                           1 sec</a:t>
            </a:r>
          </a:p>
        </p:txBody>
      </p:sp>
      <p:sp>
        <p:nvSpPr>
          <p:cNvPr id="204" name="Frequency"/>
          <p:cNvSpPr txBox="1"/>
          <p:nvPr/>
        </p:nvSpPr>
        <p:spPr>
          <a:xfrm>
            <a:off x="9414814" y="2012950"/>
            <a:ext cx="1229327"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b="0">
                <a:solidFill>
                  <a:srgbClr val="0433FF"/>
                </a:solidFill>
                <a:latin typeface="Century Gothic"/>
                <a:ea typeface="Century Gothic"/>
                <a:cs typeface="Century Gothic"/>
                <a:sym typeface="Century Gothic"/>
              </a:defRPr>
            </a:lvl1pPr>
          </a:lstStyle>
          <a:p>
            <a:pPr algn="ctr" defTabSz="584200" hangingPunct="0"/>
            <a:r>
              <a:rPr kern="0"/>
              <a:t>Frequency</a:t>
            </a:r>
          </a:p>
        </p:txBody>
      </p:sp>
      <p:sp>
        <p:nvSpPr>
          <p:cNvPr id="205" name="Frequency"/>
          <p:cNvSpPr txBox="1"/>
          <p:nvPr/>
        </p:nvSpPr>
        <p:spPr>
          <a:xfrm>
            <a:off x="3661714" y="2012950"/>
            <a:ext cx="1229327"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b="0">
                <a:solidFill>
                  <a:srgbClr val="0433FF"/>
                </a:solidFill>
                <a:latin typeface="Century Gothic"/>
                <a:ea typeface="Century Gothic"/>
                <a:cs typeface="Century Gothic"/>
                <a:sym typeface="Century Gothic"/>
              </a:defRPr>
            </a:lvl1pPr>
          </a:lstStyle>
          <a:p>
            <a:pPr algn="ctr" defTabSz="584200" hangingPunct="0"/>
            <a:r>
              <a:rPr kern="0"/>
              <a:t>Frequency</a:t>
            </a:r>
          </a:p>
        </p:txBody>
      </p:sp>
      <p:sp>
        <p:nvSpPr>
          <p:cNvPr id="206" name="Frequency"/>
          <p:cNvSpPr txBox="1"/>
          <p:nvPr/>
        </p:nvSpPr>
        <p:spPr>
          <a:xfrm>
            <a:off x="9414814" y="6728221"/>
            <a:ext cx="1229327"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b="0">
                <a:solidFill>
                  <a:srgbClr val="0433FF"/>
                </a:solidFill>
                <a:latin typeface="Century Gothic"/>
                <a:ea typeface="Century Gothic"/>
                <a:cs typeface="Century Gothic"/>
                <a:sym typeface="Century Gothic"/>
              </a:defRPr>
            </a:lvl1pPr>
          </a:lstStyle>
          <a:p>
            <a:pPr algn="ctr" defTabSz="584200" hangingPunct="0"/>
            <a:r>
              <a:rPr kern="0"/>
              <a:t>Frequency</a:t>
            </a:r>
          </a:p>
        </p:txBody>
      </p:sp>
      <p:sp>
        <p:nvSpPr>
          <p:cNvPr id="207" name="Turbine…"/>
          <p:cNvSpPr txBox="1"/>
          <p:nvPr/>
        </p:nvSpPr>
        <p:spPr>
          <a:xfrm>
            <a:off x="3590401" y="6594871"/>
            <a:ext cx="914754" cy="635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1700" b="0">
                <a:solidFill>
                  <a:srgbClr val="0433FF"/>
                </a:solidFill>
                <a:latin typeface="Century Gothic"/>
                <a:ea typeface="Century Gothic"/>
                <a:cs typeface="Century Gothic"/>
                <a:sym typeface="Century Gothic"/>
              </a:defRPr>
            </a:pPr>
            <a:r>
              <a:rPr sz="1700" kern="0">
                <a:solidFill>
                  <a:srgbClr val="0433FF"/>
                </a:solidFill>
                <a:latin typeface="Century Gothic"/>
                <a:ea typeface="Century Gothic"/>
                <a:cs typeface="Century Gothic"/>
                <a:sym typeface="Century Gothic"/>
              </a:rPr>
              <a:t>Turbine</a:t>
            </a:r>
          </a:p>
          <a:p>
            <a:pPr defTabSz="584200" hangingPunct="0">
              <a:defRPr sz="1700" b="0">
                <a:solidFill>
                  <a:srgbClr val="0433FF"/>
                </a:solidFill>
                <a:latin typeface="Century Gothic"/>
                <a:ea typeface="Century Gothic"/>
                <a:cs typeface="Century Gothic"/>
                <a:sym typeface="Century Gothic"/>
              </a:defRPr>
            </a:pPr>
            <a:r>
              <a:rPr sz="1700" kern="0">
                <a:solidFill>
                  <a:srgbClr val="0433FF"/>
                </a:solidFill>
                <a:latin typeface="Century Gothic"/>
                <a:ea typeface="Century Gothic"/>
                <a:cs typeface="Century Gothic"/>
                <a:sym typeface="Century Gothic"/>
              </a:rPr>
              <a:t>Power</a:t>
            </a:r>
          </a:p>
        </p:txBody>
      </p:sp>
      <p:sp>
        <p:nvSpPr>
          <p:cNvPr id="208" name="0                                                              20 sec"/>
          <p:cNvSpPr txBox="1"/>
          <p:nvPr/>
        </p:nvSpPr>
        <p:spPr>
          <a:xfrm>
            <a:off x="787573" y="4834557"/>
            <a:ext cx="5961609" cy="35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0                                                              20 sec</a:t>
            </a:r>
          </a:p>
        </p:txBody>
      </p:sp>
      <p:sp>
        <p:nvSpPr>
          <p:cNvPr id="209" name="0                                                              20 sec"/>
          <p:cNvSpPr txBox="1"/>
          <p:nvPr/>
        </p:nvSpPr>
        <p:spPr>
          <a:xfrm>
            <a:off x="787573" y="8630443"/>
            <a:ext cx="5961609" cy="35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0                                                              20 sec</a:t>
            </a:r>
          </a:p>
        </p:txBody>
      </p:sp>
      <p:sp>
        <p:nvSpPr>
          <p:cNvPr id="210" name="0                                                             100 sec"/>
          <p:cNvSpPr txBox="1"/>
          <p:nvPr/>
        </p:nvSpPr>
        <p:spPr>
          <a:xfrm>
            <a:off x="6439073" y="8655843"/>
            <a:ext cx="5961609" cy="35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0                                                             100 sec</a:t>
            </a:r>
          </a:p>
        </p:txBody>
      </p:sp>
    </p:spTree>
    <p:extLst>
      <p:ext uri="{BB962C8B-B14F-4D97-AF65-F5344CB8AC3E}">
        <p14:creationId xmlns:p14="http://schemas.microsoft.com/office/powerpoint/2010/main" val="40547718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qq3-0-0.pdf" descr="qq3-0-0.pdf"/>
          <p:cNvPicPr>
            <a:picLocks noChangeAspect="1"/>
          </p:cNvPicPr>
          <p:nvPr/>
        </p:nvPicPr>
        <p:blipFill>
          <a:blip r:embed="rId2">
            <a:extLst/>
          </a:blip>
          <a:stretch>
            <a:fillRect/>
          </a:stretch>
        </p:blipFill>
        <p:spPr>
          <a:xfrm>
            <a:off x="875421" y="983529"/>
            <a:ext cx="7135626" cy="9234342"/>
          </a:xfrm>
          <a:prstGeom prst="rect">
            <a:avLst/>
          </a:prstGeom>
          <a:ln w="12700">
            <a:miter lim="400000"/>
          </a:ln>
        </p:spPr>
      </p:pic>
      <p:sp>
        <p:nvSpPr>
          <p:cNvPr id="213" name="Sensitivity to inertia constant"/>
          <p:cNvSpPr txBox="1"/>
          <p:nvPr/>
        </p:nvSpPr>
        <p:spPr>
          <a:xfrm>
            <a:off x="1765597" y="247650"/>
            <a:ext cx="563820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inertia constant</a:t>
            </a:r>
          </a:p>
        </p:txBody>
      </p:sp>
      <p:sp>
        <p:nvSpPr>
          <p:cNvPr id="214" name="Electronic fraction      0.0…"/>
          <p:cNvSpPr txBox="1"/>
          <p:nvPr/>
        </p:nvSpPr>
        <p:spPr>
          <a:xfrm>
            <a:off x="8199136" y="838199"/>
            <a:ext cx="3337726" cy="622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Electronic fraction      0.0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Responsive fraction    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Sustaining fraction      0.9*0.4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rotating generation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Stored energy       48000 MW-sec</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system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Nadir frequency   59.63</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rotating generation = 3.0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Stored energy       36000 MW-sec</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system                       = 3.0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Nadir frequency   59.60</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
        <p:nvSpPr>
          <p:cNvPr id="215" name="Line"/>
          <p:cNvSpPr/>
          <p:nvPr/>
        </p:nvSpPr>
        <p:spPr>
          <a:xfrm flipH="1">
            <a:off x="5511452" y="4756114"/>
            <a:ext cx="2734725" cy="3483174"/>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16" name="Line"/>
          <p:cNvSpPr/>
          <p:nvPr/>
        </p:nvSpPr>
        <p:spPr>
          <a:xfrm flipH="1">
            <a:off x="5435451" y="6532810"/>
            <a:ext cx="2696426" cy="1699916"/>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Tree>
    <p:extLst>
      <p:ext uri="{BB962C8B-B14F-4D97-AF65-F5344CB8AC3E}">
        <p14:creationId xmlns:p14="http://schemas.microsoft.com/office/powerpoint/2010/main" val="39348787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ensitivity to inertia constant"/>
          <p:cNvSpPr txBox="1"/>
          <p:nvPr/>
        </p:nvSpPr>
        <p:spPr>
          <a:xfrm>
            <a:off x="1562397" y="298450"/>
            <a:ext cx="563820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inertia constant</a:t>
            </a:r>
          </a:p>
        </p:txBody>
      </p:sp>
      <p:sp>
        <p:nvSpPr>
          <p:cNvPr id="219" name="Electronic fraction      0.5…"/>
          <p:cNvSpPr txBox="1"/>
          <p:nvPr/>
        </p:nvSpPr>
        <p:spPr>
          <a:xfrm>
            <a:off x="8288036" y="863599"/>
            <a:ext cx="3337726" cy="622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Electronic fraction      0.5</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Responsive fraction    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Sustaining fraction      0.9*0.4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rotating generation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Stored energy       24000 MW-sec</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system                       = 2.0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Nadir frequency   59.55</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rotating generation = 3.0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Stored energy       18000 MW-sec</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system                       = 1.5</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Nadir frequency   59.53</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pic>
        <p:nvPicPr>
          <p:cNvPr id="220" name="qq3-10-0.pdf" descr="qq3-10-0.pdf"/>
          <p:cNvPicPr>
            <a:picLocks noChangeAspect="1"/>
          </p:cNvPicPr>
          <p:nvPr/>
        </p:nvPicPr>
        <p:blipFill>
          <a:blip r:embed="rId2">
            <a:extLst/>
          </a:blip>
          <a:stretch>
            <a:fillRect/>
          </a:stretch>
        </p:blipFill>
        <p:spPr>
          <a:xfrm>
            <a:off x="559287" y="938746"/>
            <a:ext cx="7204838" cy="9323908"/>
          </a:xfrm>
          <a:prstGeom prst="rect">
            <a:avLst/>
          </a:prstGeom>
          <a:ln w="12700">
            <a:miter lim="400000"/>
          </a:ln>
        </p:spPr>
      </p:pic>
      <p:sp>
        <p:nvSpPr>
          <p:cNvPr id="221" name="Line"/>
          <p:cNvSpPr/>
          <p:nvPr/>
        </p:nvSpPr>
        <p:spPr>
          <a:xfrm flipH="1">
            <a:off x="5187751" y="6616204"/>
            <a:ext cx="3095732" cy="1785690"/>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22" name="Line"/>
          <p:cNvSpPr/>
          <p:nvPr/>
        </p:nvSpPr>
        <p:spPr>
          <a:xfrm flipH="1">
            <a:off x="5225851" y="4763988"/>
            <a:ext cx="3016089" cy="3625206"/>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Tree>
    <p:extLst>
      <p:ext uri="{BB962C8B-B14F-4D97-AF65-F5344CB8AC3E}">
        <p14:creationId xmlns:p14="http://schemas.microsoft.com/office/powerpoint/2010/main" val="385398591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qq3100.pdf" descr="qq3100.pdf"/>
          <p:cNvPicPr>
            <a:picLocks noChangeAspect="1"/>
          </p:cNvPicPr>
          <p:nvPr/>
        </p:nvPicPr>
        <p:blipFill>
          <a:blip r:embed="rId2">
            <a:extLst/>
          </a:blip>
          <a:stretch>
            <a:fillRect/>
          </a:stretch>
        </p:blipFill>
        <p:spPr>
          <a:xfrm>
            <a:off x="-1862171" y="-1066032"/>
            <a:ext cx="16729142" cy="12927064"/>
          </a:xfrm>
          <a:prstGeom prst="rect">
            <a:avLst/>
          </a:prstGeom>
          <a:ln w="12700">
            <a:miter lim="400000"/>
          </a:ln>
        </p:spPr>
      </p:pic>
      <p:sp>
        <p:nvSpPr>
          <p:cNvPr id="225" name="Sensitivity to inertia constant"/>
          <p:cNvSpPr txBox="1"/>
          <p:nvPr/>
        </p:nvSpPr>
        <p:spPr>
          <a:xfrm>
            <a:off x="3683297" y="234950"/>
            <a:ext cx="563820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inertia constant</a:t>
            </a:r>
          </a:p>
        </p:txBody>
      </p:sp>
      <p:sp>
        <p:nvSpPr>
          <p:cNvPr id="226" name="H             Inertia  Nadir…"/>
          <p:cNvSpPr txBox="1"/>
          <p:nvPr/>
        </p:nvSpPr>
        <p:spPr>
          <a:xfrm>
            <a:off x="3672234" y="1676400"/>
            <a:ext cx="10232332" cy="266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0" lvl="8" defTabSz="457200" hangingPunct="0">
              <a:defRPr sz="2800" b="0">
                <a:latin typeface="Century Gothic"/>
                <a:ea typeface="Century Gothic"/>
                <a:cs typeface="Century Gothic"/>
                <a:sym typeface="Century Gothic"/>
              </a:defRPr>
            </a:pPr>
            <a:r>
              <a:rPr sz="1700" kern="0">
                <a:solidFill>
                  <a:srgbClr val="000000"/>
                </a:solidFill>
                <a:latin typeface="Courier"/>
                <a:ea typeface="Courier"/>
                <a:cs typeface="Courier"/>
                <a:sym typeface="Courier"/>
              </a:rPr>
              <a:t>H             Inertia  Nadir</a:t>
            </a:r>
          </a:p>
          <a:p>
            <a:pPr marL="0" lvl="8" defTabSz="457200" hangingPunct="0">
              <a:defRPr sz="1800" b="0">
                <a:latin typeface="Courier"/>
                <a:ea typeface="Courier"/>
                <a:cs typeface="Courier"/>
                <a:sym typeface="Courier"/>
              </a:defRPr>
            </a:pPr>
            <a:r>
              <a:rPr kern="0">
                <a:solidFill>
                  <a:srgbClr val="000000"/>
                </a:solidFill>
                <a:latin typeface="Courier"/>
                <a:ea typeface="Courier"/>
                <a:cs typeface="Courier"/>
                <a:sym typeface="Courier"/>
              </a:rPr>
              <a:t>of rotating  of       freq</a:t>
            </a:r>
          </a:p>
          <a:p>
            <a:pPr marL="0" lvl="8" defTabSz="457200" hangingPunct="0">
              <a:defRPr sz="1700" b="0">
                <a:latin typeface="Courier"/>
                <a:ea typeface="Courier"/>
                <a:cs typeface="Courier"/>
                <a:sym typeface="Courier"/>
              </a:defRPr>
            </a:pPr>
            <a:r>
              <a:rPr sz="1700" kern="0">
                <a:solidFill>
                  <a:srgbClr val="000000"/>
                </a:solidFill>
                <a:latin typeface="Courier"/>
                <a:ea typeface="Courier"/>
                <a:cs typeface="Courier"/>
                <a:sym typeface="Courier"/>
              </a:rPr>
              <a:t>machines      fleet    Hz</a:t>
            </a:r>
          </a:p>
          <a:p>
            <a:pPr marL="0" lvl="8" defTabSz="457200" hangingPunct="0">
              <a:defRPr sz="1700" b="0">
                <a:latin typeface="Courier"/>
                <a:ea typeface="Courier"/>
                <a:cs typeface="Courier"/>
                <a:sym typeface="Courier"/>
              </a:defRPr>
            </a:pPr>
            <a:r>
              <a:rPr sz="1700" kern="0">
                <a:solidFill>
                  <a:srgbClr val="000000"/>
                </a:solidFill>
                <a:latin typeface="Courier"/>
                <a:ea typeface="Courier"/>
                <a:cs typeface="Courier"/>
                <a:sym typeface="Courier"/>
              </a:rPr>
              <a:t>sec           MW-sec</a:t>
            </a:r>
          </a:p>
          <a:p>
            <a:pPr marL="0" lvl="8" defTabSz="457200" hangingPunct="0">
              <a:defRPr sz="1700" b="0">
                <a:latin typeface="Courier"/>
                <a:ea typeface="Courier"/>
                <a:cs typeface="Courier"/>
                <a:sym typeface="Courier"/>
              </a:defRPr>
            </a:pPr>
            <a:endParaRPr sz="1700" kern="0">
              <a:solidFill>
                <a:srgbClr val="0433FF"/>
              </a:solidFill>
              <a:latin typeface="Courier"/>
              <a:ea typeface="Courier"/>
              <a:cs typeface="Courier"/>
              <a:sym typeface="Courier"/>
            </a:endParaRPr>
          </a:p>
          <a:p>
            <a:pPr defTabSz="457200" hangingPunct="0">
              <a:defRPr sz="1700" b="0">
                <a:solidFill>
                  <a:srgbClr val="FF2600"/>
                </a:solidFill>
                <a:latin typeface="Courier"/>
                <a:ea typeface="Courier"/>
                <a:cs typeface="Courier"/>
                <a:sym typeface="Courier"/>
              </a:defRPr>
            </a:pPr>
            <a:r>
              <a:rPr sz="1700" kern="0">
                <a:solidFill>
                  <a:srgbClr val="FF2600"/>
                </a:solidFill>
                <a:latin typeface="Courier"/>
                <a:ea typeface="Courier"/>
                <a:cs typeface="Courier"/>
                <a:sym typeface="Courier"/>
              </a:rPr>
              <a:t> 4            48000    59.63 </a:t>
            </a:r>
            <a:r>
              <a:rPr sz="1700" kern="0">
                <a:solidFill>
                  <a:srgbClr val="000000"/>
                </a:solidFill>
                <a:latin typeface="Courier"/>
                <a:ea typeface="Courier"/>
                <a:cs typeface="Courier"/>
                <a:sym typeface="Courier"/>
              </a:rPr>
              <a:t> Zero electr</a:t>
            </a:r>
          </a:p>
          <a:p>
            <a:pPr defTabSz="457200" hangingPunct="0">
              <a:defRPr sz="1700" b="0">
                <a:latin typeface="Courier"/>
                <a:ea typeface="Courier"/>
                <a:cs typeface="Courier"/>
                <a:sym typeface="Courier"/>
              </a:defRPr>
            </a:pPr>
            <a:r>
              <a:rPr sz="1700" kern="0">
                <a:solidFill>
                  <a:srgbClr val="000000"/>
                </a:solidFill>
                <a:latin typeface="Courier"/>
                <a:ea typeface="Courier"/>
                <a:cs typeface="Courier"/>
                <a:sym typeface="Courier"/>
              </a:rPr>
              <a:t> </a:t>
            </a:r>
            <a:r>
              <a:rPr sz="1700" kern="0">
                <a:solidFill>
                  <a:srgbClr val="0433FF"/>
                </a:solidFill>
                <a:latin typeface="Courier"/>
                <a:ea typeface="Courier"/>
                <a:cs typeface="Courier"/>
                <a:sym typeface="Courier"/>
              </a:rPr>
              <a:t>3            36000    59.60</a:t>
            </a:r>
            <a:r>
              <a:rPr sz="1700" kern="0">
                <a:solidFill>
                  <a:srgbClr val="000000"/>
                </a:solidFill>
                <a:latin typeface="Courier"/>
                <a:ea typeface="Courier"/>
                <a:cs typeface="Courier"/>
                <a:sym typeface="Courier"/>
              </a:rPr>
              <a:t> </a:t>
            </a:r>
          </a:p>
          <a:p>
            <a:pPr defTabSz="457200" hangingPunct="0">
              <a:defRPr sz="1700" b="0">
                <a:solidFill>
                  <a:srgbClr val="FF2600"/>
                </a:solidFill>
                <a:latin typeface="Courier"/>
                <a:ea typeface="Courier"/>
                <a:cs typeface="Courier"/>
                <a:sym typeface="Courier"/>
              </a:defRPr>
            </a:pPr>
            <a:endParaRPr sz="1700" kern="0">
              <a:solidFill>
                <a:srgbClr val="FF2600"/>
              </a:solidFill>
              <a:latin typeface="Courier"/>
              <a:ea typeface="Courier"/>
              <a:cs typeface="Courier"/>
              <a:sym typeface="Courier"/>
            </a:endParaRPr>
          </a:p>
          <a:p>
            <a:pPr defTabSz="457200" hangingPunct="0">
              <a:defRPr sz="1700" b="0">
                <a:solidFill>
                  <a:srgbClr val="FF2600"/>
                </a:solidFill>
                <a:latin typeface="Courier"/>
                <a:ea typeface="Courier"/>
                <a:cs typeface="Courier"/>
                <a:sym typeface="Courier"/>
              </a:defRPr>
            </a:pPr>
            <a:r>
              <a:rPr sz="1700" kern="0">
                <a:solidFill>
                  <a:srgbClr val="FF2600"/>
                </a:solidFill>
                <a:latin typeface="Courier"/>
                <a:ea typeface="Courier"/>
                <a:cs typeface="Courier"/>
                <a:sym typeface="Courier"/>
              </a:rPr>
              <a:t> 4            24000    59.55  </a:t>
            </a:r>
            <a:r>
              <a:rPr sz="1700" kern="0">
                <a:solidFill>
                  <a:srgbClr val="000000"/>
                </a:solidFill>
                <a:latin typeface="Courier"/>
                <a:ea typeface="Courier"/>
                <a:cs typeface="Courier"/>
                <a:sym typeface="Courier"/>
              </a:rPr>
              <a:t>Half electr </a:t>
            </a:r>
          </a:p>
          <a:p>
            <a:pPr defTabSz="457200" hangingPunct="0">
              <a:defRPr sz="1700" b="0">
                <a:solidFill>
                  <a:srgbClr val="0433FF"/>
                </a:solidFill>
                <a:latin typeface="Courier"/>
                <a:ea typeface="Courier"/>
                <a:cs typeface="Courier"/>
                <a:sym typeface="Courier"/>
              </a:defRPr>
            </a:pPr>
            <a:r>
              <a:rPr sz="1700" kern="0">
                <a:solidFill>
                  <a:srgbClr val="0433FF"/>
                </a:solidFill>
                <a:latin typeface="Courier"/>
                <a:ea typeface="Courier"/>
                <a:cs typeface="Courier"/>
                <a:sym typeface="Courier"/>
              </a:rPr>
              <a:t> 3            18000    59.53</a:t>
            </a:r>
          </a:p>
        </p:txBody>
      </p:sp>
    </p:spTree>
    <p:extLst>
      <p:ext uri="{BB962C8B-B14F-4D97-AF65-F5344CB8AC3E}">
        <p14:creationId xmlns:p14="http://schemas.microsoft.com/office/powerpoint/2010/main" val="26029263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nsitivity to speed of primary response"/>
          <p:cNvSpPr txBox="1"/>
          <p:nvPr/>
        </p:nvSpPr>
        <p:spPr>
          <a:xfrm>
            <a:off x="2609353" y="234950"/>
            <a:ext cx="778609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speed of primary response</a:t>
            </a:r>
          </a:p>
        </p:txBody>
      </p:sp>
      <p:sp>
        <p:nvSpPr>
          <p:cNvPr id="229" name="Electronic fraction      0.0…"/>
          <p:cNvSpPr txBox="1"/>
          <p:nvPr/>
        </p:nvSpPr>
        <p:spPr>
          <a:xfrm>
            <a:off x="8503936" y="939800"/>
            <a:ext cx="3337726" cy="647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Electronic fraction      0.0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Responsive fraction    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Sustaining fraction      0.9*0.4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Quick primary response</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rotating generation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Stored energy       48000 MW-sec</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system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Nadir frequency   59.63</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1600" b="0">
                <a:solidFill>
                  <a:srgbClr val="0433FF"/>
                </a:solidFill>
                <a:latin typeface="Century Gothic"/>
                <a:ea typeface="Century Gothic"/>
                <a:cs typeface="Century Gothic"/>
                <a:sym typeface="Century Gothic"/>
              </a:defRPr>
            </a:pPr>
            <a:r>
              <a:rPr sz="1600" kern="0">
                <a:solidFill>
                  <a:srgbClr val="0433FF"/>
                </a:solidFill>
                <a:latin typeface="Century Gothic"/>
                <a:ea typeface="Century Gothic"/>
                <a:cs typeface="Century Gothic"/>
                <a:sym typeface="Century Gothic"/>
              </a:rPr>
              <a:t>Slow primary response </a:t>
            </a:r>
          </a:p>
          <a:p>
            <a:pPr defTabSz="584200" hangingPunct="0">
              <a:defRPr sz="1600" b="0">
                <a:solidFill>
                  <a:srgbClr val="0433FF"/>
                </a:solidFill>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rotating generation = 4.0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Stored energy       48000 MW-sec</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system                       = 4.0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Nadir frequency   59.54</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pic>
        <p:nvPicPr>
          <p:cNvPr id="230" name="qt-0-0.pdf" descr="qt-0-0.pdf"/>
          <p:cNvPicPr>
            <a:picLocks noChangeAspect="1"/>
          </p:cNvPicPr>
          <p:nvPr/>
        </p:nvPicPr>
        <p:blipFill>
          <a:blip r:embed="rId2">
            <a:extLst/>
          </a:blip>
          <a:stretch>
            <a:fillRect/>
          </a:stretch>
        </p:blipFill>
        <p:spPr>
          <a:xfrm>
            <a:off x="446574" y="911236"/>
            <a:ext cx="7247353" cy="9378928"/>
          </a:xfrm>
          <a:prstGeom prst="rect">
            <a:avLst/>
          </a:prstGeom>
          <a:ln w="12700">
            <a:miter lim="400000"/>
          </a:ln>
        </p:spPr>
      </p:pic>
      <p:sp>
        <p:nvSpPr>
          <p:cNvPr id="231" name="Line"/>
          <p:cNvSpPr/>
          <p:nvPr/>
        </p:nvSpPr>
        <p:spPr>
          <a:xfrm flipH="1">
            <a:off x="5187815" y="6929040"/>
            <a:ext cx="3205220" cy="1498254"/>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32" name="Line"/>
          <p:cNvSpPr/>
          <p:nvPr/>
        </p:nvSpPr>
        <p:spPr>
          <a:xfrm flipH="1">
            <a:off x="5124251" y="4806448"/>
            <a:ext cx="3328746" cy="3328746"/>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Tree>
    <p:extLst>
      <p:ext uri="{BB962C8B-B14F-4D97-AF65-F5344CB8AC3E}">
        <p14:creationId xmlns:p14="http://schemas.microsoft.com/office/powerpoint/2010/main" val="1367502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ensitivity to speed of primary response"/>
          <p:cNvSpPr txBox="1"/>
          <p:nvPr/>
        </p:nvSpPr>
        <p:spPr>
          <a:xfrm>
            <a:off x="2609353" y="285750"/>
            <a:ext cx="778609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speed of primary response</a:t>
            </a:r>
          </a:p>
        </p:txBody>
      </p:sp>
      <p:pic>
        <p:nvPicPr>
          <p:cNvPr id="235" name="qt000.pdf" descr="qt000.pdf"/>
          <p:cNvPicPr>
            <a:picLocks noChangeAspect="1"/>
          </p:cNvPicPr>
          <p:nvPr/>
        </p:nvPicPr>
        <p:blipFill>
          <a:blip r:embed="rId2">
            <a:extLst/>
          </a:blip>
          <a:stretch>
            <a:fillRect/>
          </a:stretch>
        </p:blipFill>
        <p:spPr>
          <a:xfrm>
            <a:off x="-1462427" y="-622499"/>
            <a:ext cx="15929654" cy="12309278"/>
          </a:xfrm>
          <a:prstGeom prst="rect">
            <a:avLst/>
          </a:prstGeom>
          <a:ln w="12700">
            <a:miter lim="400000"/>
          </a:ln>
        </p:spPr>
      </p:pic>
    </p:spTree>
    <p:extLst>
      <p:ext uri="{BB962C8B-B14F-4D97-AF65-F5344CB8AC3E}">
        <p14:creationId xmlns:p14="http://schemas.microsoft.com/office/powerpoint/2010/main" val="33125361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altLang="en-US" dirty="0" smtClean="0"/>
              <a:t>Project Study Methods</a:t>
            </a:r>
            <a:endParaRPr lang="en-US" altLang="en-US" dirty="0"/>
          </a:p>
        </p:txBody>
      </p:sp>
      <p:sp>
        <p:nvSpPr>
          <p:cNvPr id="6" name="Content Placeholder 5"/>
          <p:cNvSpPr>
            <a:spLocks noGrp="1"/>
          </p:cNvSpPr>
          <p:nvPr>
            <p:ph idx="1"/>
          </p:nvPr>
        </p:nvSpPr>
        <p:spPr>
          <a:xfrm>
            <a:off x="235148" y="1184806"/>
            <a:ext cx="6329178" cy="7608687"/>
          </a:xfrm>
        </p:spPr>
        <p:txBody>
          <a:bodyPr>
            <a:noAutofit/>
          </a:bodyPr>
          <a:lstStyle/>
          <a:p>
            <a:pPr marL="0" indent="0">
              <a:spcBef>
                <a:spcPts val="0"/>
              </a:spcBef>
              <a:buNone/>
            </a:pPr>
            <a:r>
              <a:rPr lang="en-US" sz="3100" dirty="0"/>
              <a:t>Started from, but expanded previous FERC-sponsored, LBNL modeling and simulation framework</a:t>
            </a:r>
          </a:p>
          <a:p>
            <a:pPr marL="562150" lvl="1"/>
            <a:r>
              <a:rPr lang="en-US" sz="2600" dirty="0"/>
              <a:t>Used industry standard simulation tool (GE PSLF) </a:t>
            </a:r>
            <a:r>
              <a:rPr lang="en-US" sz="2600" dirty="0">
                <a:latin typeface="Calibri" panose="020F0502020204030204" pitchFamily="34" charset="0"/>
                <a:sym typeface="Wingdings 3" panose="05040102010807070707" pitchFamily="18" charset="2"/>
              </a:rPr>
              <a:t></a:t>
            </a:r>
            <a:r>
              <a:rPr lang="en-US" sz="2600" dirty="0"/>
              <a:t> facilitates reproducibility of results</a:t>
            </a:r>
          </a:p>
          <a:p>
            <a:pPr marL="562150" lvl="1"/>
            <a:r>
              <a:rPr lang="en-US" sz="2600" dirty="0"/>
              <a:t>Examined broader range of frequency response topics </a:t>
            </a:r>
            <a:r>
              <a:rPr lang="en-US" sz="2600" dirty="0">
                <a:latin typeface="Calibri" panose="020F0502020204030204" pitchFamily="34" charset="0"/>
                <a:sym typeface="Wingdings 3" panose="05040102010807070707" pitchFamily="18" charset="2"/>
              </a:rPr>
              <a:t></a:t>
            </a:r>
            <a:r>
              <a:rPr lang="en-US" sz="2600" dirty="0"/>
              <a:t> sustained frequency response</a:t>
            </a:r>
          </a:p>
          <a:p>
            <a:pPr marL="562150" lvl="1"/>
            <a:r>
              <a:rPr lang="en-US" sz="2600" dirty="0"/>
              <a:t>Did not model transmission system or protection </a:t>
            </a:r>
          </a:p>
          <a:p>
            <a:pPr marL="0" indent="0">
              <a:buNone/>
            </a:pPr>
            <a:r>
              <a:rPr lang="en-US" sz="3100" dirty="0"/>
              <a:t>Developed a simplified and highly flexible approach to system modeling</a:t>
            </a:r>
          </a:p>
          <a:p>
            <a:pPr marL="562150" lvl="1"/>
            <a:r>
              <a:rPr lang="en-US" sz="2600" dirty="0"/>
              <a:t>Conducted several 1000 parametric simulations</a:t>
            </a:r>
          </a:p>
          <a:p>
            <a:pPr marL="562150" lvl="1"/>
            <a:r>
              <a:rPr lang="en-US" sz="2600" dirty="0"/>
              <a:t>Usefulness confirmed by comparison with more detailed, industry-developed interconnection planning models</a:t>
            </a:r>
          </a:p>
        </p:txBody>
      </p:sp>
      <p:sp>
        <p:nvSpPr>
          <p:cNvPr id="5" name="Slide Number Placeholder 4"/>
          <p:cNvSpPr>
            <a:spLocks noGrp="1"/>
          </p:cNvSpPr>
          <p:nvPr>
            <p:ph type="sldNum" sz="quarter" idx="4"/>
          </p:nvPr>
        </p:nvSpPr>
        <p:spPr/>
        <p:txBody>
          <a:bodyPr lIns="91435" tIns="45718" rIns="91435" bIns="45718"/>
          <a:lstStyle/>
          <a:p>
            <a:fld id="{F039628F-32BE-4F62-875E-B6B5EFCF1AA9}" type="slidenum">
              <a:rPr lang="en-US" smtClean="0">
                <a:solidFill>
                  <a:prstClr val="white"/>
                </a:solidFill>
              </a:rPr>
              <a:pPr/>
              <a:t>3</a:t>
            </a:fld>
            <a:endParaRPr lang="en-US" dirty="0">
              <a:solidFill>
                <a:prstClr val="white"/>
              </a:solidFill>
            </a:endParaRPr>
          </a:p>
        </p:txBody>
      </p:sp>
      <p:sp>
        <p:nvSpPr>
          <p:cNvPr id="2" name="TextBox 1"/>
          <p:cNvSpPr txBox="1"/>
          <p:nvPr/>
        </p:nvSpPr>
        <p:spPr>
          <a:xfrm>
            <a:off x="7842775" y="2390087"/>
            <a:ext cx="4342174" cy="530057"/>
          </a:xfrm>
          <a:prstGeom prst="rect">
            <a:avLst/>
          </a:prstGeom>
          <a:noFill/>
        </p:spPr>
        <p:txBody>
          <a:bodyPr wrap="square" lIns="91435" tIns="45718" rIns="91435" bIns="45718" rtlCol="0">
            <a:spAutoFit/>
          </a:bodyPr>
          <a:lstStyle/>
          <a:p>
            <a:pPr algn="ctr" fontAlgn="base">
              <a:spcBef>
                <a:spcPct val="0"/>
              </a:spcBef>
              <a:spcAft>
                <a:spcPct val="0"/>
              </a:spcAft>
            </a:pPr>
            <a:r>
              <a:rPr lang="en-US" sz="2800" b="1" dirty="0">
                <a:solidFill>
                  <a:prstClr val="black"/>
                </a:solidFill>
              </a:rPr>
              <a:t>Texas Interconnection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611" y="3048450"/>
            <a:ext cx="6545190" cy="4398347"/>
          </a:xfrm>
          <a:prstGeom prst="rect">
            <a:avLst/>
          </a:prstGeom>
        </p:spPr>
      </p:pic>
      <p:sp>
        <p:nvSpPr>
          <p:cNvPr id="4" name="TextBox 3"/>
          <p:cNvSpPr txBox="1"/>
          <p:nvPr/>
        </p:nvSpPr>
        <p:spPr>
          <a:xfrm>
            <a:off x="8530531" y="3158309"/>
            <a:ext cx="4474270" cy="1547088"/>
          </a:xfrm>
          <a:prstGeom prst="rect">
            <a:avLst/>
          </a:prstGeom>
          <a:noFill/>
        </p:spPr>
        <p:txBody>
          <a:bodyPr wrap="square" lIns="130046" tIns="65023" rIns="130046" bIns="65023" rtlCol="0">
            <a:spAutoFit/>
          </a:bodyPr>
          <a:lstStyle/>
          <a:p>
            <a:r>
              <a:rPr lang="en-US" sz="2300" dirty="0">
                <a:solidFill>
                  <a:srgbClr val="FF0000"/>
                </a:solidFill>
              </a:rPr>
              <a:t>Red: 25% Steam</a:t>
            </a:r>
          </a:p>
          <a:p>
            <a:r>
              <a:rPr lang="en-US" sz="2300" dirty="0">
                <a:solidFill>
                  <a:srgbClr val="00B050"/>
                </a:solidFill>
              </a:rPr>
              <a:t>Green: 30% Steam</a:t>
            </a:r>
          </a:p>
          <a:p>
            <a:r>
              <a:rPr lang="en-US" sz="2300" dirty="0">
                <a:solidFill>
                  <a:srgbClr val="0308CF"/>
                </a:solidFill>
              </a:rPr>
              <a:t>Blue: 35% Steam</a:t>
            </a:r>
          </a:p>
          <a:p>
            <a:r>
              <a:rPr lang="en-US" sz="2300" dirty="0"/>
              <a:t>Black: PSS/E Simulation</a:t>
            </a:r>
          </a:p>
        </p:txBody>
      </p:sp>
    </p:spTree>
    <p:extLst>
      <p:ext uri="{BB962C8B-B14F-4D97-AF65-F5344CB8AC3E}">
        <p14:creationId xmlns:p14="http://schemas.microsoft.com/office/powerpoint/2010/main" val="18896336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WITHDRAWAL OF INITIAL PRIMARY RESPONSE"/>
          <p:cNvSpPr txBox="1"/>
          <p:nvPr/>
        </p:nvSpPr>
        <p:spPr>
          <a:xfrm>
            <a:off x="1931094" y="882650"/>
            <a:ext cx="9142612" cy="596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WITHDRAWAL OF INITIAL PRIMARY RESPONSE</a:t>
            </a:r>
          </a:p>
        </p:txBody>
      </p:sp>
      <p:sp>
        <p:nvSpPr>
          <p:cNvPr id="238" name="There are two main influences that result in withdrawal of frequency response after it has been produced by governor action…"/>
          <p:cNvSpPr txBox="1"/>
          <p:nvPr/>
        </p:nvSpPr>
        <p:spPr>
          <a:xfrm>
            <a:off x="1279462" y="2235199"/>
            <a:ext cx="10445876" cy="1003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There are two main influences that result in withdrawal of frequency response after it has been produced by governor action</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load control action of plant DCS systems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fall-off of single-shaft gas turbine power with falling</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grid frequency</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17202518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rr-0-02.pdf" descr="rr-0-02.pdf"/>
          <p:cNvPicPr>
            <a:picLocks noChangeAspect="1"/>
          </p:cNvPicPr>
          <p:nvPr/>
        </p:nvPicPr>
        <p:blipFill>
          <a:blip r:embed="rId2">
            <a:extLst/>
          </a:blip>
          <a:stretch>
            <a:fillRect/>
          </a:stretch>
        </p:blipFill>
        <p:spPr>
          <a:xfrm>
            <a:off x="100102" y="1122228"/>
            <a:ext cx="6982687" cy="9036418"/>
          </a:xfrm>
          <a:prstGeom prst="rect">
            <a:avLst/>
          </a:prstGeom>
          <a:ln w="12700">
            <a:miter lim="400000"/>
          </a:ln>
        </p:spPr>
      </p:pic>
      <p:sp>
        <p:nvSpPr>
          <p:cNvPr id="241" name="Sensitivity to speed of secondary control action"/>
          <p:cNvSpPr txBox="1"/>
          <p:nvPr/>
        </p:nvSpPr>
        <p:spPr>
          <a:xfrm>
            <a:off x="1795164" y="476250"/>
            <a:ext cx="941447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Sensitivity to speed of secondary control action</a:t>
            </a:r>
          </a:p>
        </p:txBody>
      </p:sp>
      <p:sp>
        <p:nvSpPr>
          <p:cNvPr id="242" name="Electronic fraction      0.0…"/>
          <p:cNvSpPr txBox="1"/>
          <p:nvPr/>
        </p:nvSpPr>
        <p:spPr>
          <a:xfrm>
            <a:off x="7894336" y="1841499"/>
            <a:ext cx="3337726" cy="546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Electronic fraction      0.0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Responsive fraction    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Sustaining fraction      0.9*0.4</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endParaRPr sz="1600" kern="0">
              <a:solidFill>
                <a:srgbClr val="FF644E">
                  <a:hueOff val="-82419"/>
                  <a:satOff val="-9513"/>
                  <a:lumOff val="-16343"/>
                </a:srgbClr>
              </a:solidFill>
              <a:latin typeface="Century Gothic"/>
              <a:ea typeface="Century Gothic"/>
              <a:cs typeface="Century Gothic"/>
              <a:sym typeface="Century Gothic"/>
            </a:endParaRP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Slow secondary response</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H of rotating generation = 4.0</a:t>
            </a:r>
          </a:p>
          <a:p>
            <a:pPr defTabSz="584200" hangingPunct="0">
              <a:defRPr sz="1600" b="0">
                <a:solidFill>
                  <a:srgbClr val="FF644E">
                    <a:hueOff val="-82419"/>
                    <a:satOff val="-9513"/>
                    <a:lumOff val="-16343"/>
                  </a:srgbClr>
                </a:solidFill>
                <a:latin typeface="Century Gothic"/>
                <a:ea typeface="Century Gothic"/>
                <a:cs typeface="Century Gothic"/>
                <a:sym typeface="Century Gothic"/>
              </a:defRPr>
            </a:pPr>
            <a:r>
              <a:rPr sz="1600" kern="0">
                <a:solidFill>
                  <a:srgbClr val="FF644E">
                    <a:hueOff val="-82419"/>
                    <a:satOff val="-9513"/>
                    <a:lumOff val="-16343"/>
                  </a:srgbClr>
                </a:solidFill>
                <a:latin typeface="Century Gothic"/>
                <a:ea typeface="Century Gothic"/>
                <a:cs typeface="Century Gothic"/>
                <a:sym typeface="Century Gothic"/>
              </a:rPr>
              <a:t>Nadir frequency   59.63</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1600" b="0">
                <a:solidFill>
                  <a:srgbClr val="0433FF"/>
                </a:solidFill>
                <a:latin typeface="Century Gothic"/>
                <a:ea typeface="Century Gothic"/>
                <a:cs typeface="Century Gothic"/>
                <a:sym typeface="Century Gothic"/>
              </a:defRPr>
            </a:pPr>
            <a:r>
              <a:rPr sz="1600" kern="0">
                <a:solidFill>
                  <a:srgbClr val="0433FF"/>
                </a:solidFill>
                <a:latin typeface="Century Gothic"/>
                <a:ea typeface="Century Gothic"/>
                <a:cs typeface="Century Gothic"/>
                <a:sym typeface="Century Gothic"/>
              </a:rPr>
              <a:t>Quick secondary response </a:t>
            </a:r>
          </a:p>
          <a:p>
            <a:pPr defTabSz="584200" hangingPunct="0">
              <a:defRPr sz="1600" b="0">
                <a:solidFill>
                  <a:srgbClr val="0433FF"/>
                </a:solidFill>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H of rotating generation = 4.0</a:t>
            </a:r>
          </a:p>
          <a:p>
            <a:pPr defTabSz="584200" hangingPunct="0">
              <a:defRPr sz="2800" b="0">
                <a:latin typeface="Century Gothic"/>
                <a:ea typeface="Century Gothic"/>
                <a:cs typeface="Century Gothic"/>
                <a:sym typeface="Century Gothic"/>
              </a:defRPr>
            </a:pPr>
            <a:r>
              <a:rPr sz="1600" kern="0">
                <a:solidFill>
                  <a:srgbClr val="3640F7"/>
                </a:solidFill>
                <a:latin typeface="Century Gothic"/>
                <a:ea typeface="Century Gothic"/>
                <a:cs typeface="Century Gothic"/>
                <a:sym typeface="Century Gothic"/>
              </a:rPr>
              <a:t>Nadir frequency   59.62</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
        <p:nvSpPr>
          <p:cNvPr id="243" name="Line"/>
          <p:cNvSpPr/>
          <p:nvPr/>
        </p:nvSpPr>
        <p:spPr>
          <a:xfrm flipH="1">
            <a:off x="4616251" y="5171957"/>
            <a:ext cx="3179137" cy="3179137"/>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44" name="Line"/>
          <p:cNvSpPr/>
          <p:nvPr/>
        </p:nvSpPr>
        <p:spPr>
          <a:xfrm flipH="1">
            <a:off x="4616251" y="6795820"/>
            <a:ext cx="3179137" cy="1555274"/>
          </a:xfrm>
          <a:prstGeom prst="line">
            <a:avLst/>
          </a:prstGeom>
          <a:ln w="12700">
            <a:solidFill>
              <a:srgbClr val="000000"/>
            </a:solidFill>
            <a:custDash>
              <a:ds d="100000" sp="200000"/>
            </a:custDash>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Tree>
    <p:extLst>
      <p:ext uri="{BB962C8B-B14F-4D97-AF65-F5344CB8AC3E}">
        <p14:creationId xmlns:p14="http://schemas.microsoft.com/office/powerpoint/2010/main" val="80786363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rr-0-02.pdf" descr="rr-0-02.pdf"/>
          <p:cNvPicPr>
            <a:picLocks noChangeAspect="1"/>
          </p:cNvPicPr>
          <p:nvPr/>
        </p:nvPicPr>
        <p:blipFill>
          <a:blip r:embed="rId2">
            <a:extLst/>
          </a:blip>
          <a:stretch>
            <a:fillRect/>
          </a:stretch>
        </p:blipFill>
        <p:spPr>
          <a:xfrm>
            <a:off x="100102" y="1122228"/>
            <a:ext cx="6982687" cy="9036418"/>
          </a:xfrm>
          <a:prstGeom prst="rect">
            <a:avLst/>
          </a:prstGeom>
          <a:ln w="12700">
            <a:miter lim="400000"/>
          </a:ln>
        </p:spPr>
      </p:pic>
      <p:pic>
        <p:nvPicPr>
          <p:cNvPr id="247" name="rr-10-02.pdf" descr="rr-10-02.pdf"/>
          <p:cNvPicPr>
            <a:picLocks noChangeAspect="1"/>
          </p:cNvPicPr>
          <p:nvPr/>
        </p:nvPicPr>
        <p:blipFill>
          <a:blip r:embed="rId3">
            <a:extLst/>
          </a:blip>
          <a:stretch>
            <a:fillRect/>
          </a:stretch>
        </p:blipFill>
        <p:spPr>
          <a:xfrm>
            <a:off x="5959242" y="1122228"/>
            <a:ext cx="6982688" cy="9036418"/>
          </a:xfrm>
          <a:prstGeom prst="rect">
            <a:avLst/>
          </a:prstGeom>
          <a:ln w="12700">
            <a:miter lim="400000"/>
          </a:ln>
        </p:spPr>
      </p:pic>
      <p:sp>
        <p:nvSpPr>
          <p:cNvPr id="248" name="0 percent electronic               50 percent electronic"/>
          <p:cNvSpPr txBox="1"/>
          <p:nvPr/>
        </p:nvSpPr>
        <p:spPr>
          <a:xfrm>
            <a:off x="1806178" y="552450"/>
            <a:ext cx="1005284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0 percent electronic               50 percent electronic</a:t>
            </a:r>
          </a:p>
        </p:txBody>
      </p:sp>
      <p:sp>
        <p:nvSpPr>
          <p:cNvPr id="249" name="Nadir at 59.63Hz…"/>
          <p:cNvSpPr txBox="1"/>
          <p:nvPr/>
        </p:nvSpPr>
        <p:spPr>
          <a:xfrm>
            <a:off x="4544814" y="7404100"/>
            <a:ext cx="1752700" cy="60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Nadir at 59.63Hz</a:t>
            </a:r>
          </a:p>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after       8 sec</a:t>
            </a:r>
          </a:p>
        </p:txBody>
      </p:sp>
      <p:sp>
        <p:nvSpPr>
          <p:cNvPr id="250" name="Nadir at 59.55Hz…"/>
          <p:cNvSpPr txBox="1"/>
          <p:nvPr/>
        </p:nvSpPr>
        <p:spPr>
          <a:xfrm>
            <a:off x="10335964" y="7404100"/>
            <a:ext cx="1752700" cy="60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Nadir at 59.55Hz</a:t>
            </a:r>
          </a:p>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after       7 sec</a:t>
            </a:r>
          </a:p>
        </p:txBody>
      </p:sp>
    </p:spTree>
    <p:extLst>
      <p:ext uri="{BB962C8B-B14F-4D97-AF65-F5344CB8AC3E}">
        <p14:creationId xmlns:p14="http://schemas.microsoft.com/office/powerpoint/2010/main" val="14190503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rr-0-02.pdf" descr="rr-0-02.pdf"/>
          <p:cNvPicPr>
            <a:picLocks noChangeAspect="1"/>
          </p:cNvPicPr>
          <p:nvPr/>
        </p:nvPicPr>
        <p:blipFill>
          <a:blip r:embed="rId2">
            <a:extLst/>
          </a:blip>
          <a:stretch>
            <a:fillRect/>
          </a:stretch>
        </p:blipFill>
        <p:spPr>
          <a:xfrm>
            <a:off x="-485288" y="1218123"/>
            <a:ext cx="6955699" cy="9001493"/>
          </a:xfrm>
          <a:prstGeom prst="rect">
            <a:avLst/>
          </a:prstGeom>
          <a:ln w="12700">
            <a:miter lim="400000"/>
          </a:ln>
        </p:spPr>
      </p:pic>
      <p:sp>
        <p:nvSpPr>
          <p:cNvPr id="253" name="Rf = 0.4   Sf = 0.9                         Rf = 0.4    Sf = 0.6"/>
          <p:cNvSpPr txBox="1"/>
          <p:nvPr/>
        </p:nvSpPr>
        <p:spPr>
          <a:xfrm>
            <a:off x="2151657" y="412750"/>
            <a:ext cx="926028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Rf = 0.4   Sf = 0.9                         Rf = 0.4    Sf = 0.6</a:t>
            </a:r>
          </a:p>
        </p:txBody>
      </p:sp>
      <p:pic>
        <p:nvPicPr>
          <p:cNvPr id="254" name="ss-0-02.pdf" descr="ss-0-02.pdf"/>
          <p:cNvPicPr>
            <a:picLocks noChangeAspect="1"/>
          </p:cNvPicPr>
          <p:nvPr/>
        </p:nvPicPr>
        <p:blipFill>
          <a:blip r:embed="rId3">
            <a:extLst/>
          </a:blip>
          <a:stretch>
            <a:fillRect/>
          </a:stretch>
        </p:blipFill>
        <p:spPr>
          <a:xfrm>
            <a:off x="6048366" y="1218123"/>
            <a:ext cx="6955699" cy="9001493"/>
          </a:xfrm>
          <a:prstGeom prst="rect">
            <a:avLst/>
          </a:prstGeom>
          <a:ln w="12700">
            <a:miter lim="400000"/>
          </a:ln>
        </p:spPr>
      </p:pic>
      <p:sp>
        <p:nvSpPr>
          <p:cNvPr id="255" name="Red  - cautious DCS action…"/>
          <p:cNvSpPr txBox="1"/>
          <p:nvPr/>
        </p:nvSpPr>
        <p:spPr>
          <a:xfrm>
            <a:off x="5013325" y="1041400"/>
            <a:ext cx="2978150" cy="60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1600" b="0">
                <a:solidFill>
                  <a:srgbClr val="FF2600"/>
                </a:solidFill>
                <a:latin typeface="Century Gothic"/>
                <a:ea typeface="Century Gothic"/>
                <a:cs typeface="Century Gothic"/>
                <a:sym typeface="Century Gothic"/>
              </a:defRPr>
            </a:pPr>
            <a:r>
              <a:rPr sz="1600" kern="0">
                <a:solidFill>
                  <a:srgbClr val="FF2600"/>
                </a:solidFill>
                <a:latin typeface="Century Gothic"/>
                <a:ea typeface="Century Gothic"/>
                <a:cs typeface="Century Gothic"/>
                <a:sym typeface="Century Gothic"/>
              </a:rPr>
              <a:t>Red  - cautious DCS action</a:t>
            </a:r>
          </a:p>
          <a:p>
            <a:pPr defTabSz="584200" hangingPunct="0">
              <a:defRPr sz="1600" b="0">
                <a:solidFill>
                  <a:srgbClr val="0433FF"/>
                </a:solidFill>
                <a:latin typeface="Century Gothic"/>
                <a:ea typeface="Century Gothic"/>
                <a:cs typeface="Century Gothic"/>
                <a:sym typeface="Century Gothic"/>
              </a:defRPr>
            </a:pPr>
            <a:r>
              <a:rPr sz="1600" kern="0">
                <a:solidFill>
                  <a:srgbClr val="0433FF"/>
                </a:solidFill>
                <a:latin typeface="Century Gothic"/>
                <a:ea typeface="Century Gothic"/>
                <a:cs typeface="Century Gothic"/>
                <a:sym typeface="Century Gothic"/>
              </a:rPr>
              <a:t>Blue  - aggressive DCS action</a:t>
            </a:r>
          </a:p>
        </p:txBody>
      </p:sp>
    </p:spTree>
    <p:extLst>
      <p:ext uri="{BB962C8B-B14F-4D97-AF65-F5344CB8AC3E}">
        <p14:creationId xmlns:p14="http://schemas.microsoft.com/office/powerpoint/2010/main" val="40106687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rs002.pdf" descr="rs002.pdf"/>
          <p:cNvPicPr>
            <a:picLocks noChangeAspect="1"/>
          </p:cNvPicPr>
          <p:nvPr/>
        </p:nvPicPr>
        <p:blipFill>
          <a:blip r:embed="rId2">
            <a:extLst/>
          </a:blip>
          <a:stretch>
            <a:fillRect/>
          </a:stretch>
        </p:blipFill>
        <p:spPr>
          <a:xfrm>
            <a:off x="-1186461" y="-241003"/>
            <a:ext cx="15377722" cy="11882786"/>
          </a:xfrm>
          <a:prstGeom prst="rect">
            <a:avLst/>
          </a:prstGeom>
          <a:ln w="12700">
            <a:miter lim="400000"/>
          </a:ln>
        </p:spPr>
      </p:pic>
      <p:sp>
        <p:nvSpPr>
          <p:cNvPr id="258" name="Effect of aggressive withdrawal of initial response"/>
          <p:cNvSpPr txBox="1"/>
          <p:nvPr/>
        </p:nvSpPr>
        <p:spPr>
          <a:xfrm>
            <a:off x="1634827" y="641350"/>
            <a:ext cx="973514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Effect of aggressive withdrawal of initial response</a:t>
            </a:r>
          </a:p>
        </p:txBody>
      </p:sp>
    </p:spTree>
    <p:extLst>
      <p:ext uri="{BB962C8B-B14F-4D97-AF65-F5344CB8AC3E}">
        <p14:creationId xmlns:p14="http://schemas.microsoft.com/office/powerpoint/2010/main" val="243522647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BEHAVIOR OF LARGE GAS TURBINES"/>
          <p:cNvSpPr txBox="1"/>
          <p:nvPr/>
        </p:nvSpPr>
        <p:spPr>
          <a:xfrm>
            <a:off x="3018234" y="730250"/>
            <a:ext cx="696833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BEHAVIOR OF LARGE GAS TURBINES</a:t>
            </a:r>
          </a:p>
        </p:txBody>
      </p:sp>
      <p:sp>
        <p:nvSpPr>
          <p:cNvPr id="261" name="When operating at &quot;base load&quot; a gas turbine is at its temperature limit - the governor is NOT in command…"/>
          <p:cNvSpPr txBox="1"/>
          <p:nvPr/>
        </p:nvSpPr>
        <p:spPr>
          <a:xfrm>
            <a:off x="1279462" y="2400299"/>
            <a:ext cx="10445876" cy="1003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When operating at "base load" a gas turbine is at its temperature limit - the governor is NOT in command</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When at temperature limit </a:t>
            </a:r>
            <a:r>
              <a:rPr sz="2800" kern="0">
                <a:solidFill>
                  <a:srgbClr val="0433FF"/>
                </a:solidFill>
                <a:latin typeface="Century Gothic"/>
                <a:ea typeface="Century Gothic"/>
                <a:cs typeface="Century Gothic"/>
                <a:sym typeface="Century Gothic"/>
              </a:rPr>
              <a:t>the output of a gas turbine decreases as speed decreases</a:t>
            </a:r>
          </a:p>
          <a:p>
            <a:pPr defTabSz="584200" hangingPunct="0">
              <a:defRPr sz="2800" b="0">
                <a:latin typeface="Century Gothic"/>
                <a:ea typeface="Century Gothic"/>
                <a:cs typeface="Century Gothic"/>
                <a:sym typeface="Century Gothic"/>
              </a:defRPr>
            </a:pPr>
            <a:endParaRPr sz="2800" kern="0">
              <a:solidFill>
                <a:srgbClr val="0433FF"/>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433FF"/>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This behavior is counter to what the power system needs to stabilize frequency</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a:t>
            </a:r>
          </a:p>
        </p:txBody>
      </p:sp>
    </p:spTree>
    <p:extLst>
      <p:ext uri="{BB962C8B-B14F-4D97-AF65-F5344CB8AC3E}">
        <p14:creationId xmlns:p14="http://schemas.microsoft.com/office/powerpoint/2010/main" val="52673869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gb2a.pdf" descr="gb2a.pdf"/>
          <p:cNvPicPr>
            <a:picLocks noChangeAspect="1"/>
          </p:cNvPicPr>
          <p:nvPr/>
        </p:nvPicPr>
        <p:blipFill>
          <a:blip r:embed="rId2">
            <a:extLst/>
          </a:blip>
          <a:stretch>
            <a:fillRect/>
          </a:stretch>
        </p:blipFill>
        <p:spPr>
          <a:xfrm>
            <a:off x="167397" y="-2831249"/>
            <a:ext cx="12670006" cy="16396478"/>
          </a:xfrm>
          <a:prstGeom prst="rect">
            <a:avLst/>
          </a:prstGeom>
          <a:ln w="12700">
            <a:miter lim="400000"/>
          </a:ln>
        </p:spPr>
      </p:pic>
      <p:sp>
        <p:nvSpPr>
          <p:cNvPr id="264" name="Exhaust temperature limit overrides governor"/>
          <p:cNvSpPr txBox="1"/>
          <p:nvPr/>
        </p:nvSpPr>
        <p:spPr>
          <a:xfrm>
            <a:off x="2062658" y="565150"/>
            <a:ext cx="887948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Exhaust temperature limit overrides governor</a:t>
            </a:r>
          </a:p>
        </p:txBody>
      </p:sp>
      <p:sp>
        <p:nvSpPr>
          <p:cNvPr id="265" name="Test conditions"/>
          <p:cNvSpPr txBox="1"/>
          <p:nvPr/>
        </p:nvSpPr>
        <p:spPr>
          <a:xfrm>
            <a:off x="9325669" y="1206500"/>
            <a:ext cx="1897262"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0">
                <a:solidFill>
                  <a:srgbClr val="0433FF"/>
                </a:solidFill>
                <a:latin typeface="Century Gothic"/>
                <a:ea typeface="Century Gothic"/>
                <a:cs typeface="Century Gothic"/>
                <a:sym typeface="Century Gothic"/>
              </a:defRPr>
            </a:lvl1pPr>
          </a:lstStyle>
          <a:p>
            <a:pPr algn="ctr" defTabSz="584200" hangingPunct="0"/>
            <a:r>
              <a:rPr kern="0"/>
              <a:t>Test conditions</a:t>
            </a:r>
          </a:p>
        </p:txBody>
      </p:sp>
    </p:spTree>
    <p:extLst>
      <p:ext uri="{BB962C8B-B14F-4D97-AF65-F5344CB8AC3E}">
        <p14:creationId xmlns:p14="http://schemas.microsoft.com/office/powerpoint/2010/main" val="38079223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lowfreqcrash.pdf" descr="lowfreqcrash.pdf"/>
          <p:cNvPicPr>
            <a:picLocks noChangeAspect="1"/>
          </p:cNvPicPr>
          <p:nvPr/>
        </p:nvPicPr>
        <p:blipFill>
          <a:blip r:embed="rId2">
            <a:extLst/>
          </a:blip>
          <a:stretch>
            <a:fillRect/>
          </a:stretch>
        </p:blipFill>
        <p:spPr>
          <a:xfrm>
            <a:off x="360055" y="-1998310"/>
            <a:ext cx="11017716" cy="14258220"/>
          </a:xfrm>
          <a:prstGeom prst="rect">
            <a:avLst/>
          </a:prstGeom>
          <a:ln w="12700">
            <a:miter lim="400000"/>
          </a:ln>
        </p:spPr>
      </p:pic>
      <p:sp>
        <p:nvSpPr>
          <p:cNvPr id="268" name="Fuel command - temperature"/>
          <p:cNvSpPr txBox="1"/>
          <p:nvPr/>
        </p:nvSpPr>
        <p:spPr>
          <a:xfrm>
            <a:off x="3664421" y="4356099"/>
            <a:ext cx="3039865"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Fuel command - temperature</a:t>
            </a:r>
          </a:p>
        </p:txBody>
      </p:sp>
      <p:sp>
        <p:nvSpPr>
          <p:cNvPr id="269" name="Fuel command - governor"/>
          <p:cNvSpPr txBox="1"/>
          <p:nvPr/>
        </p:nvSpPr>
        <p:spPr>
          <a:xfrm>
            <a:off x="2947144" y="5219699"/>
            <a:ext cx="2690912"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FF2600"/>
                </a:solidFill>
                <a:latin typeface="Century Gothic"/>
                <a:ea typeface="Century Gothic"/>
                <a:cs typeface="Century Gothic"/>
                <a:sym typeface="Century Gothic"/>
              </a:defRPr>
            </a:lvl1pPr>
          </a:lstStyle>
          <a:p>
            <a:pPr algn="ctr" defTabSz="584200" hangingPunct="0"/>
            <a:r>
              <a:rPr kern="0"/>
              <a:t>Fuel command - governor</a:t>
            </a:r>
          </a:p>
        </p:txBody>
      </p:sp>
      <p:sp>
        <p:nvSpPr>
          <p:cNvPr id="270" name="Turbine mechanical power"/>
          <p:cNvSpPr txBox="1"/>
          <p:nvPr/>
        </p:nvSpPr>
        <p:spPr>
          <a:xfrm>
            <a:off x="3352130" y="7508874"/>
            <a:ext cx="2750047"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Turbine mechanical power</a:t>
            </a:r>
          </a:p>
        </p:txBody>
      </p:sp>
      <p:sp>
        <p:nvSpPr>
          <p:cNvPr id="271" name="Generator electrical power"/>
          <p:cNvSpPr txBox="1"/>
          <p:nvPr/>
        </p:nvSpPr>
        <p:spPr>
          <a:xfrm>
            <a:off x="3323852" y="7143749"/>
            <a:ext cx="2806602"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FF2600"/>
                </a:solidFill>
                <a:latin typeface="Century Gothic"/>
                <a:ea typeface="Century Gothic"/>
                <a:cs typeface="Century Gothic"/>
                <a:sym typeface="Century Gothic"/>
              </a:defRPr>
            </a:lvl1pPr>
          </a:lstStyle>
          <a:p>
            <a:pPr algn="ctr" defTabSz="584200" hangingPunct="0"/>
            <a:r>
              <a:rPr kern="0"/>
              <a:t>Generator electrical power</a:t>
            </a:r>
          </a:p>
        </p:txBody>
      </p:sp>
      <p:sp>
        <p:nvSpPr>
          <p:cNvPr id="272" name="Simulation of low frequency conditions"/>
          <p:cNvSpPr txBox="1"/>
          <p:nvPr/>
        </p:nvSpPr>
        <p:spPr>
          <a:xfrm>
            <a:off x="5089425" y="1517650"/>
            <a:ext cx="4857950"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0">
                <a:solidFill>
                  <a:srgbClr val="0433FF"/>
                </a:solidFill>
                <a:latin typeface="Century Gothic"/>
                <a:ea typeface="Century Gothic"/>
                <a:cs typeface="Century Gothic"/>
                <a:sym typeface="Century Gothic"/>
              </a:defRPr>
            </a:lvl1pPr>
          </a:lstStyle>
          <a:p>
            <a:pPr algn="ctr" defTabSz="584200" hangingPunct="0"/>
            <a:r>
              <a:rPr kern="0"/>
              <a:t>Simulation of low frequency conditions</a:t>
            </a:r>
          </a:p>
        </p:txBody>
      </p:sp>
      <p:sp>
        <p:nvSpPr>
          <p:cNvPr id="273" name="Exhaust temperature limit overrides governor"/>
          <p:cNvSpPr txBox="1"/>
          <p:nvPr/>
        </p:nvSpPr>
        <p:spPr>
          <a:xfrm>
            <a:off x="2062658" y="603250"/>
            <a:ext cx="887948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Exhaust temperature limit overrides governor</a:t>
            </a:r>
          </a:p>
        </p:txBody>
      </p:sp>
      <p:sp>
        <p:nvSpPr>
          <p:cNvPr id="274" name="Gas turbine speed"/>
          <p:cNvSpPr txBox="1"/>
          <p:nvPr/>
        </p:nvSpPr>
        <p:spPr>
          <a:xfrm>
            <a:off x="2593106" y="2930524"/>
            <a:ext cx="1931294"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Gas turbine speed</a:t>
            </a:r>
          </a:p>
        </p:txBody>
      </p:sp>
    </p:spTree>
    <p:extLst>
      <p:ext uri="{BB962C8B-B14F-4D97-AF65-F5344CB8AC3E}">
        <p14:creationId xmlns:p14="http://schemas.microsoft.com/office/powerpoint/2010/main" val="18054177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talianFrequencyCollapse.jpeg" descr="ItalianFrequencyCollapse.jpeg"/>
          <p:cNvPicPr>
            <a:picLocks noChangeAspect="1"/>
          </p:cNvPicPr>
          <p:nvPr/>
        </p:nvPicPr>
        <p:blipFill>
          <a:blip r:embed="rId2">
            <a:extLst/>
          </a:blip>
          <a:stretch>
            <a:fillRect/>
          </a:stretch>
        </p:blipFill>
        <p:spPr>
          <a:xfrm>
            <a:off x="1041400" y="2423814"/>
            <a:ext cx="10922000" cy="6273801"/>
          </a:xfrm>
          <a:prstGeom prst="rect">
            <a:avLst/>
          </a:prstGeom>
          <a:ln w="12700">
            <a:miter lim="400000"/>
          </a:ln>
        </p:spPr>
      </p:pic>
      <p:sp>
        <p:nvSpPr>
          <p:cNvPr id="277" name="Line"/>
          <p:cNvSpPr/>
          <p:nvPr/>
        </p:nvSpPr>
        <p:spPr>
          <a:xfrm flipH="1">
            <a:off x="1727199" y="8877300"/>
            <a:ext cx="3807190" cy="0"/>
          </a:xfrm>
          <a:prstGeom prst="line">
            <a:avLst/>
          </a:prstGeom>
          <a:ln w="25400">
            <a:solidFill>
              <a:srgbClr val="000000"/>
            </a:solidFill>
            <a:miter lim="400000"/>
            <a:tailEnd type="triangle"/>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78" name="Line"/>
          <p:cNvSpPr/>
          <p:nvPr/>
        </p:nvSpPr>
        <p:spPr>
          <a:xfrm>
            <a:off x="7121400" y="8877300"/>
            <a:ext cx="4107980" cy="0"/>
          </a:xfrm>
          <a:prstGeom prst="line">
            <a:avLst/>
          </a:prstGeom>
          <a:ln w="25400">
            <a:solidFill>
              <a:srgbClr val="000000"/>
            </a:solidFill>
            <a:miter lim="400000"/>
            <a:tailEnd type="triangle"/>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79" name="160 seconds"/>
          <p:cNvSpPr txBox="1"/>
          <p:nvPr/>
        </p:nvSpPr>
        <p:spPr>
          <a:xfrm>
            <a:off x="5664964" y="8699499"/>
            <a:ext cx="1325861"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160 seconds</a:t>
            </a:r>
          </a:p>
        </p:txBody>
      </p:sp>
      <p:sp>
        <p:nvSpPr>
          <p:cNvPr id="280" name="Frequency collapse largely due to adverse speed-sensitivity…"/>
          <p:cNvSpPr txBox="1"/>
          <p:nvPr/>
        </p:nvSpPr>
        <p:spPr>
          <a:xfrm>
            <a:off x="477540" y="723899"/>
            <a:ext cx="12049721" cy="1092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Frequency collapse largely due to adverse speed-sensitivity </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of gas turbine maximum power</a:t>
            </a:r>
          </a:p>
        </p:txBody>
      </p:sp>
    </p:spTree>
    <p:extLst>
      <p:ext uri="{BB962C8B-B14F-4D97-AF65-F5344CB8AC3E}">
        <p14:creationId xmlns:p14="http://schemas.microsoft.com/office/powerpoint/2010/main" val="143021201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aoafminfsurf.pdf" descr="aoafminfsurf.pdf"/>
          <p:cNvPicPr>
            <a:picLocks noChangeAspect="1"/>
          </p:cNvPicPr>
          <p:nvPr/>
        </p:nvPicPr>
        <p:blipFill>
          <a:blip r:embed="rId2">
            <a:extLst/>
          </a:blip>
          <a:stretch>
            <a:fillRect/>
          </a:stretch>
        </p:blipFill>
        <p:spPr>
          <a:xfrm>
            <a:off x="719120" y="2262649"/>
            <a:ext cx="9686960" cy="7485379"/>
          </a:xfrm>
          <a:prstGeom prst="rect">
            <a:avLst/>
          </a:prstGeom>
          <a:ln w="12700">
            <a:miter lim="400000"/>
          </a:ln>
        </p:spPr>
      </p:pic>
      <p:sp>
        <p:nvSpPr>
          <p:cNvPr id="283" name="Rectangle"/>
          <p:cNvSpPr/>
          <p:nvPr/>
        </p:nvSpPr>
        <p:spPr>
          <a:xfrm>
            <a:off x="2768600" y="8420100"/>
            <a:ext cx="1442889" cy="609600"/>
          </a:xfrm>
          <a:prstGeom prst="rect">
            <a:avLst/>
          </a:prstGeom>
          <a:solidFill>
            <a:srgbClr val="FFFFFF"/>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84" name="Rectangle"/>
          <p:cNvSpPr/>
          <p:nvPr/>
        </p:nvSpPr>
        <p:spPr>
          <a:xfrm>
            <a:off x="6654800" y="8636000"/>
            <a:ext cx="1442889" cy="609600"/>
          </a:xfrm>
          <a:prstGeom prst="rect">
            <a:avLst/>
          </a:prstGeom>
          <a:solidFill>
            <a:srgbClr val="FFFFFF"/>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285" name="Sustaining fraction, Sf"/>
          <p:cNvSpPr txBox="1"/>
          <p:nvPr/>
        </p:nvSpPr>
        <p:spPr>
          <a:xfrm>
            <a:off x="6868914" y="8547099"/>
            <a:ext cx="2186980"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600" b="0">
                <a:latin typeface="Century Gothic"/>
                <a:ea typeface="Century Gothic"/>
                <a:cs typeface="Century Gothic"/>
                <a:sym typeface="Century Gothic"/>
              </a:defRPr>
            </a:lvl1pPr>
          </a:lstStyle>
          <a:p>
            <a:pPr defTabSz="584200" hangingPunct="0"/>
            <a:r>
              <a:rPr kern="0">
                <a:solidFill>
                  <a:srgbClr val="000000"/>
                </a:solidFill>
              </a:rPr>
              <a:t>Sustaining fraction, Sf</a:t>
            </a:r>
          </a:p>
        </p:txBody>
      </p:sp>
      <p:sp>
        <p:nvSpPr>
          <p:cNvPr id="286" name="Responsive fraction, Sf"/>
          <p:cNvSpPr txBox="1"/>
          <p:nvPr/>
        </p:nvSpPr>
        <p:spPr>
          <a:xfrm>
            <a:off x="1865114" y="8547099"/>
            <a:ext cx="2303860"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600" b="0">
                <a:latin typeface="Century Gothic"/>
                <a:ea typeface="Century Gothic"/>
                <a:cs typeface="Century Gothic"/>
                <a:sym typeface="Century Gothic"/>
              </a:defRPr>
            </a:lvl1pPr>
          </a:lstStyle>
          <a:p>
            <a:pPr defTabSz="584200" hangingPunct="0"/>
            <a:r>
              <a:rPr kern="0">
                <a:solidFill>
                  <a:srgbClr val="000000"/>
                </a:solidFill>
              </a:rPr>
              <a:t>Responsive fraction, Sf</a:t>
            </a:r>
          </a:p>
        </p:txBody>
      </p:sp>
      <p:sp>
        <p:nvSpPr>
          <p:cNvPr id="287" name="Importance of sustained primary response"/>
          <p:cNvSpPr txBox="1"/>
          <p:nvPr/>
        </p:nvSpPr>
        <p:spPr>
          <a:xfrm>
            <a:off x="2316460" y="425450"/>
            <a:ext cx="8371880"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Importance of sustained primary response</a:t>
            </a:r>
          </a:p>
        </p:txBody>
      </p:sp>
      <p:sp>
        <p:nvSpPr>
          <p:cNvPr id="288" name="Responsive turbines have 9 percent headroom…"/>
          <p:cNvSpPr txBox="1"/>
          <p:nvPr/>
        </p:nvSpPr>
        <p:spPr>
          <a:xfrm>
            <a:off x="5630105" y="1089025"/>
            <a:ext cx="6334573" cy="193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Responsive turbines have 9 percent headroom</a:t>
            </a: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2 percent loss of production</a:t>
            </a:r>
          </a:p>
          <a:p>
            <a:pPr defTabSz="584200" hangingPunct="0">
              <a:defRPr sz="2000" b="0">
                <a:solidFill>
                  <a:srgbClr val="0433FF"/>
                </a:solidFill>
                <a:latin typeface="Century Gothic"/>
                <a:ea typeface="Century Gothic"/>
                <a:cs typeface="Century Gothic"/>
                <a:sym typeface="Century Gothic"/>
              </a:defRPr>
            </a:pPr>
            <a:endParaRPr sz="2000" kern="0">
              <a:solidFill>
                <a:srgbClr val="0433FF"/>
              </a:solidFill>
              <a:latin typeface="Century Gothic"/>
              <a:ea typeface="Century Gothic"/>
              <a:cs typeface="Century Gothic"/>
              <a:sym typeface="Century Gothic"/>
            </a:endParaRP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Minimum requirement for sustained frequency</a:t>
            </a: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response is 2/0.09 = 22 percent of total generating</a:t>
            </a: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capacity</a:t>
            </a:r>
          </a:p>
        </p:txBody>
      </p:sp>
    </p:spTree>
    <p:extLst>
      <p:ext uri="{BB962C8B-B14F-4D97-AF65-F5344CB8AC3E}">
        <p14:creationId xmlns:p14="http://schemas.microsoft.com/office/powerpoint/2010/main" val="14959420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Study Findings</a:t>
            </a:r>
            <a:endParaRPr lang="en-US" dirty="0"/>
          </a:p>
        </p:txBody>
      </p:sp>
      <p:sp>
        <p:nvSpPr>
          <p:cNvPr id="4" name="Slide Number Placeholder 3"/>
          <p:cNvSpPr>
            <a:spLocks noGrp="1"/>
          </p:cNvSpPr>
          <p:nvPr>
            <p:ph type="sldNum" sz="quarter" idx="4"/>
          </p:nvPr>
        </p:nvSpPr>
        <p:spPr/>
        <p:txBody>
          <a:bodyPr lIns="130046" tIns="65023" rIns="130046" bIns="65023"/>
          <a:lstStyle/>
          <a:p>
            <a:fld id="{F039628F-32BE-4F62-875E-B6B5EFCF1AA9}" type="slidenum">
              <a:rPr lang="en-US" smtClean="0"/>
              <a:pPr/>
              <a:t>4</a:t>
            </a:fld>
            <a:endParaRPr lang="en-US" dirty="0"/>
          </a:p>
        </p:txBody>
      </p:sp>
      <p:sp>
        <p:nvSpPr>
          <p:cNvPr id="6" name="Content Placeholder 1"/>
          <p:cNvSpPr txBox="1">
            <a:spLocks/>
          </p:cNvSpPr>
          <p:nvPr/>
        </p:nvSpPr>
        <p:spPr>
          <a:xfrm>
            <a:off x="355792" y="1349869"/>
            <a:ext cx="12435253" cy="7608687"/>
          </a:xfrm>
          <a:prstGeom prst="rect">
            <a:avLst/>
          </a:prstGeom>
        </p:spPr>
        <p:txBody>
          <a:bodyPr vert="horz" lIns="130046" tIns="65023" rIns="130046" bIns="6502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mn-lt"/>
                <a:ea typeface="+mn-ea"/>
                <a:cs typeface="Arial" pitchFamily="34" charset="0"/>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1707"/>
              </a:spcBef>
              <a:buNone/>
            </a:pPr>
            <a:r>
              <a:rPr lang="en-US" altLang="en-US" sz="3100" dirty="0"/>
              <a:t>Rapidly deployed and then sustained primary control action in response to the sudden loss of generation is a fundamental reliability requirement.</a:t>
            </a:r>
          </a:p>
          <a:p>
            <a:pPr marL="0" indent="0">
              <a:lnSpc>
                <a:spcPct val="110000"/>
              </a:lnSpc>
              <a:spcBef>
                <a:spcPts val="1707"/>
              </a:spcBef>
              <a:buNone/>
            </a:pPr>
            <a:r>
              <a:rPr lang="en-US" altLang="en-US" sz="3100" dirty="0"/>
              <a:t>This requirement is met by the action of turbine governors and, in some cases, by fast demand response.</a:t>
            </a:r>
          </a:p>
          <a:p>
            <a:pPr marL="0" indent="0">
              <a:lnSpc>
                <a:spcPct val="110000"/>
              </a:lnSpc>
              <a:spcBef>
                <a:spcPts val="1707"/>
              </a:spcBef>
              <a:buNone/>
            </a:pPr>
            <a:endParaRPr lang="en-US" altLang="en-US" sz="1100" dirty="0"/>
          </a:p>
          <a:p>
            <a:pPr marL="0" indent="0">
              <a:spcBef>
                <a:spcPts val="0"/>
              </a:spcBef>
              <a:buNone/>
            </a:pPr>
            <a:r>
              <a:rPr lang="en-US" altLang="en-US" sz="3100" i="1" dirty="0"/>
              <a:t>Generation interconnection policies</a:t>
            </a:r>
            <a:r>
              <a:rPr lang="en-US" altLang="en-US" sz="3100" dirty="0"/>
              <a:t> determine:</a:t>
            </a:r>
          </a:p>
          <a:p>
            <a:pPr>
              <a:spcBef>
                <a:spcPts val="0"/>
              </a:spcBef>
            </a:pPr>
            <a:r>
              <a:rPr lang="en-US" altLang="en-US" sz="3100" dirty="0"/>
              <a:t>The extent to which the fleet is equipped to provide primary frequency response </a:t>
            </a:r>
          </a:p>
          <a:p>
            <a:pPr marL="0" indent="0">
              <a:lnSpc>
                <a:spcPct val="110000"/>
              </a:lnSpc>
              <a:spcBef>
                <a:spcPts val="1707"/>
              </a:spcBef>
              <a:buNone/>
            </a:pPr>
            <a:r>
              <a:rPr lang="en-US" altLang="en-US" sz="3100" i="1" dirty="0"/>
              <a:t>Generation dispatch policies </a:t>
            </a:r>
            <a:r>
              <a:rPr lang="en-US" altLang="en-US" sz="3100" dirty="0"/>
              <a:t>determine:</a:t>
            </a:r>
          </a:p>
          <a:p>
            <a:pPr>
              <a:spcBef>
                <a:spcPts val="0"/>
              </a:spcBef>
            </a:pPr>
            <a:r>
              <a:rPr lang="en-US" altLang="en-US" sz="3100" dirty="0"/>
              <a:t>The </a:t>
            </a:r>
            <a:r>
              <a:rPr lang="en-US" altLang="en-US" sz="3100" dirty="0" smtClean="0"/>
              <a:t>amount </a:t>
            </a:r>
            <a:r>
              <a:rPr lang="en-US" altLang="en-US" sz="3100" dirty="0"/>
              <a:t>of primary frequency </a:t>
            </a:r>
            <a:r>
              <a:rPr lang="en-US" altLang="en-US" sz="3100" dirty="0" smtClean="0"/>
              <a:t>response that can be delivered </a:t>
            </a:r>
            <a:endParaRPr lang="en-US" altLang="en-US" sz="3100" dirty="0"/>
          </a:p>
          <a:p>
            <a:pPr marL="650230" lvl="1" indent="0">
              <a:spcBef>
                <a:spcPts val="0"/>
              </a:spcBef>
              <a:buNone/>
            </a:pPr>
            <a:r>
              <a:rPr lang="en-US" altLang="en-US" sz="2600" dirty="0"/>
              <a:t>…which depends on the size of the generation loss event the interconnection is designed to </a:t>
            </a:r>
            <a:r>
              <a:rPr lang="en-US" altLang="en-US" sz="2600" dirty="0" smtClean="0"/>
              <a:t>withstand</a:t>
            </a:r>
          </a:p>
          <a:p>
            <a:pPr>
              <a:spcBef>
                <a:spcPts val="853"/>
              </a:spcBef>
            </a:pPr>
            <a:r>
              <a:rPr lang="en-US" altLang="en-US" sz="3100" dirty="0"/>
              <a:t>T</a:t>
            </a:r>
            <a:r>
              <a:rPr lang="en-US" altLang="en-US" sz="3100" dirty="0" smtClean="0"/>
              <a:t>he speed with which primary </a:t>
            </a:r>
            <a:r>
              <a:rPr lang="en-US" altLang="en-US" sz="3100" dirty="0"/>
              <a:t>frequency </a:t>
            </a:r>
            <a:r>
              <a:rPr lang="en-US" altLang="en-US" sz="3100" dirty="0" smtClean="0"/>
              <a:t>response will deploy</a:t>
            </a:r>
            <a:endParaRPr lang="en-US" altLang="en-US" sz="3100" dirty="0"/>
          </a:p>
          <a:p>
            <a:pPr marL="650230" lvl="1" indent="0">
              <a:spcBef>
                <a:spcPts val="0"/>
              </a:spcBef>
              <a:buNone/>
            </a:pPr>
            <a:r>
              <a:rPr lang="en-US" altLang="en-US" sz="2600" dirty="0" smtClean="0"/>
              <a:t>…which depends on the types of units dispatched and the headroom assigned to individual units</a:t>
            </a:r>
            <a:endParaRPr lang="en-US" sz="3100" dirty="0"/>
          </a:p>
        </p:txBody>
      </p:sp>
    </p:spTree>
    <p:extLst>
      <p:ext uri="{BB962C8B-B14F-4D97-AF65-F5344CB8AC3E}">
        <p14:creationId xmlns:p14="http://schemas.microsoft.com/office/powerpoint/2010/main" val="1136588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Use of frequency bias in plant (DCS) load controllers"/>
          <p:cNvSpPr txBox="1"/>
          <p:nvPr/>
        </p:nvSpPr>
        <p:spPr>
          <a:xfrm>
            <a:off x="1343719" y="622300"/>
            <a:ext cx="1031736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Use of frequency bias in plant (DCS) load controllers</a:t>
            </a:r>
          </a:p>
        </p:txBody>
      </p:sp>
      <p:sp>
        <p:nvSpPr>
          <p:cNvPr id="293" name="Rectangle"/>
          <p:cNvSpPr/>
          <p:nvPr/>
        </p:nvSpPr>
        <p:spPr>
          <a:xfrm>
            <a:off x="1079500" y="3327400"/>
            <a:ext cx="3106822" cy="2122984"/>
          </a:xfrm>
          <a:prstGeom prst="rect">
            <a:avLst/>
          </a:prstGeom>
          <a:solidFill>
            <a:srgbClr val="FFFFFF"/>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09815" y="-1407773"/>
            <a:ext cx="10976918" cy="14205423"/>
          </a:xfrm>
          <a:prstGeom prst="rect">
            <a:avLst/>
          </a:prstGeom>
        </p:spPr>
      </p:pic>
      <p:pic>
        <p:nvPicPr>
          <p:cNvPr id="4" name="Picture 3"/>
          <p:cNvPicPr>
            <a:picLocks noChangeAspect="1"/>
          </p:cNvPicPr>
          <p:nvPr/>
        </p:nvPicPr>
        <p:blipFill>
          <a:blip r:embed="rId3"/>
          <a:stretch>
            <a:fillRect/>
          </a:stretch>
        </p:blipFill>
        <p:spPr>
          <a:xfrm>
            <a:off x="5085373" y="1915840"/>
            <a:ext cx="3225800" cy="800100"/>
          </a:xfrm>
          <a:prstGeom prst="rect">
            <a:avLst/>
          </a:prstGeom>
        </p:spPr>
      </p:pic>
      <p:pic>
        <p:nvPicPr>
          <p:cNvPr id="6" name="Picture 5"/>
          <p:cNvPicPr>
            <a:picLocks noChangeAspect="1"/>
          </p:cNvPicPr>
          <p:nvPr/>
        </p:nvPicPr>
        <p:blipFill>
          <a:blip r:embed="rId4"/>
          <a:stretch>
            <a:fillRect/>
          </a:stretch>
        </p:blipFill>
        <p:spPr>
          <a:xfrm>
            <a:off x="597924" y="3266972"/>
            <a:ext cx="3136900" cy="2146300"/>
          </a:xfrm>
          <a:prstGeom prst="rect">
            <a:avLst/>
          </a:prstGeom>
        </p:spPr>
      </p:pic>
    </p:spTree>
    <p:extLst>
      <p:ext uri="{BB962C8B-B14F-4D97-AF65-F5344CB8AC3E}">
        <p14:creationId xmlns:p14="http://schemas.microsoft.com/office/powerpoint/2010/main" val="28403400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Use of frequency bias in plant (DCS) load controllers"/>
          <p:cNvSpPr txBox="1"/>
          <p:nvPr/>
        </p:nvSpPr>
        <p:spPr>
          <a:xfrm>
            <a:off x="1343719" y="622300"/>
            <a:ext cx="1031736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Use of frequency bias in plant (DCS) load controllers</a:t>
            </a:r>
          </a:p>
        </p:txBody>
      </p:sp>
      <p:pic>
        <p:nvPicPr>
          <p:cNvPr id="2" name="Picture 1"/>
          <p:cNvPicPr>
            <a:picLocks noChangeAspect="1"/>
          </p:cNvPicPr>
          <p:nvPr/>
        </p:nvPicPr>
        <p:blipFill>
          <a:blip r:embed="rId2"/>
          <a:stretch>
            <a:fillRect/>
          </a:stretch>
        </p:blipFill>
        <p:spPr>
          <a:xfrm>
            <a:off x="615950" y="1610237"/>
            <a:ext cx="11772900" cy="7683500"/>
          </a:xfrm>
          <a:prstGeom prst="rect">
            <a:avLst/>
          </a:prstGeom>
        </p:spPr>
      </p:pic>
    </p:spTree>
    <p:extLst>
      <p:ext uri="{BB962C8B-B14F-4D97-AF65-F5344CB8AC3E}">
        <p14:creationId xmlns:p14="http://schemas.microsoft.com/office/powerpoint/2010/main" val="303950193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w20-21-22.pdf" descr="w20-21-22.pdf"/>
          <p:cNvPicPr>
            <a:picLocks noChangeAspect="1"/>
          </p:cNvPicPr>
          <p:nvPr/>
        </p:nvPicPr>
        <p:blipFill>
          <a:blip r:embed="rId2">
            <a:extLst/>
          </a:blip>
          <a:stretch>
            <a:fillRect/>
          </a:stretch>
        </p:blipFill>
        <p:spPr>
          <a:xfrm>
            <a:off x="570300" y="60541"/>
            <a:ext cx="7443311" cy="9632518"/>
          </a:xfrm>
          <a:prstGeom prst="rect">
            <a:avLst/>
          </a:prstGeom>
          <a:ln w="12700">
            <a:miter lim="400000"/>
          </a:ln>
        </p:spPr>
      </p:pic>
      <p:sp>
        <p:nvSpPr>
          <p:cNvPr id="300" name="Bias corresponds to governor droop"/>
          <p:cNvSpPr txBox="1"/>
          <p:nvPr/>
        </p:nvSpPr>
        <p:spPr>
          <a:xfrm>
            <a:off x="7596187" y="4298949"/>
            <a:ext cx="362902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0433FF"/>
                </a:solidFill>
                <a:latin typeface="Century Gothic"/>
                <a:ea typeface="Century Gothic"/>
                <a:cs typeface="Century Gothic"/>
                <a:sym typeface="Century Gothic"/>
              </a:defRPr>
            </a:lvl1pPr>
          </a:lstStyle>
          <a:p>
            <a:pPr algn="ctr" defTabSz="584200" hangingPunct="0"/>
            <a:r>
              <a:rPr kern="0"/>
              <a:t>Bias corresponds to governor droop</a:t>
            </a:r>
          </a:p>
        </p:txBody>
      </p:sp>
      <p:sp>
        <p:nvSpPr>
          <p:cNvPr id="301" name="Bias corresponds to half of governor droop"/>
          <p:cNvSpPr txBox="1"/>
          <p:nvPr/>
        </p:nvSpPr>
        <p:spPr>
          <a:xfrm>
            <a:off x="7600801" y="3606799"/>
            <a:ext cx="430559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00F900"/>
                </a:solidFill>
                <a:latin typeface="Century Gothic"/>
                <a:ea typeface="Century Gothic"/>
                <a:cs typeface="Century Gothic"/>
                <a:sym typeface="Century Gothic"/>
              </a:defRPr>
            </a:lvl1pPr>
          </a:lstStyle>
          <a:p>
            <a:pPr algn="ctr" defTabSz="584200" hangingPunct="0"/>
            <a:r>
              <a:rPr kern="0"/>
              <a:t>Bias corresponds to half of governor droop</a:t>
            </a:r>
          </a:p>
        </p:txBody>
      </p:sp>
      <p:sp>
        <p:nvSpPr>
          <p:cNvPr id="302" name="No frequency bias"/>
          <p:cNvSpPr txBox="1"/>
          <p:nvPr/>
        </p:nvSpPr>
        <p:spPr>
          <a:xfrm>
            <a:off x="7573466" y="3067049"/>
            <a:ext cx="192186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solidFill>
                  <a:srgbClr val="FF2600"/>
                </a:solidFill>
                <a:latin typeface="Century Gothic"/>
                <a:ea typeface="Century Gothic"/>
                <a:cs typeface="Century Gothic"/>
                <a:sym typeface="Century Gothic"/>
              </a:defRPr>
            </a:lvl1pPr>
          </a:lstStyle>
          <a:p>
            <a:pPr algn="ctr" defTabSz="584200" hangingPunct="0"/>
            <a:r>
              <a:rPr kern="0"/>
              <a:t>No frequency bias</a:t>
            </a:r>
          </a:p>
        </p:txBody>
      </p:sp>
      <p:sp>
        <p:nvSpPr>
          <p:cNvPr id="303" name="Frequency"/>
          <p:cNvSpPr txBox="1"/>
          <p:nvPr/>
        </p:nvSpPr>
        <p:spPr>
          <a:xfrm>
            <a:off x="1780331" y="1447799"/>
            <a:ext cx="116373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Frequency</a:t>
            </a:r>
          </a:p>
        </p:txBody>
      </p:sp>
      <p:sp>
        <p:nvSpPr>
          <p:cNvPr id="304" name="Steam in droop mode"/>
          <p:cNvSpPr txBox="1"/>
          <p:nvPr/>
        </p:nvSpPr>
        <p:spPr>
          <a:xfrm>
            <a:off x="1756419" y="2924174"/>
            <a:ext cx="2278362"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droop mode</a:t>
            </a:r>
          </a:p>
        </p:txBody>
      </p:sp>
      <p:sp>
        <p:nvSpPr>
          <p:cNvPr id="305" name="Steam in load control mode"/>
          <p:cNvSpPr txBox="1"/>
          <p:nvPr/>
        </p:nvSpPr>
        <p:spPr>
          <a:xfrm>
            <a:off x="1801762" y="4400549"/>
            <a:ext cx="287347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load control mode</a:t>
            </a:r>
          </a:p>
        </p:txBody>
      </p:sp>
      <p:sp>
        <p:nvSpPr>
          <p:cNvPr id="306" name="CCGT in droop mode"/>
          <p:cNvSpPr txBox="1"/>
          <p:nvPr/>
        </p:nvSpPr>
        <p:spPr>
          <a:xfrm>
            <a:off x="1775122" y="5876924"/>
            <a:ext cx="224095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droop mode</a:t>
            </a:r>
          </a:p>
        </p:txBody>
      </p:sp>
      <p:sp>
        <p:nvSpPr>
          <p:cNvPr id="307" name="CCGT in load control mode"/>
          <p:cNvSpPr txBox="1"/>
          <p:nvPr/>
        </p:nvSpPr>
        <p:spPr>
          <a:xfrm>
            <a:off x="1820465" y="7353299"/>
            <a:ext cx="2836070"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load control mode</a:t>
            </a:r>
          </a:p>
        </p:txBody>
      </p:sp>
      <p:sp>
        <p:nvSpPr>
          <p:cNvPr id="308" name="Use of frequency bias in plant (DCS) load controllers"/>
          <p:cNvSpPr txBox="1"/>
          <p:nvPr/>
        </p:nvSpPr>
        <p:spPr>
          <a:xfrm>
            <a:off x="1521519" y="292100"/>
            <a:ext cx="1031736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Use of frequency bias in plant (DCS) load controllers</a:t>
            </a:r>
          </a:p>
        </p:txBody>
      </p:sp>
    </p:spTree>
    <p:extLst>
      <p:ext uri="{BB962C8B-B14F-4D97-AF65-F5344CB8AC3E}">
        <p14:creationId xmlns:p14="http://schemas.microsoft.com/office/powerpoint/2010/main" val="346072102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Use of frequency bias in plant (DCS) load controllers"/>
          <p:cNvSpPr txBox="1"/>
          <p:nvPr/>
        </p:nvSpPr>
        <p:spPr>
          <a:xfrm>
            <a:off x="1521519" y="292100"/>
            <a:ext cx="10317362"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Use of frequency bias in plant (DCS) load controllers</a:t>
            </a:r>
          </a:p>
        </p:txBody>
      </p:sp>
      <p:pic>
        <p:nvPicPr>
          <p:cNvPr id="311" name="w202122.pdf" descr="w202122.pdf"/>
          <p:cNvPicPr>
            <a:picLocks noChangeAspect="1"/>
          </p:cNvPicPr>
          <p:nvPr/>
        </p:nvPicPr>
        <p:blipFill>
          <a:blip r:embed="rId2">
            <a:extLst/>
          </a:blip>
          <a:stretch>
            <a:fillRect/>
          </a:stretch>
        </p:blipFill>
        <p:spPr>
          <a:xfrm>
            <a:off x="788507" y="-2142950"/>
            <a:ext cx="11427786" cy="14788900"/>
          </a:xfrm>
          <a:prstGeom prst="rect">
            <a:avLst/>
          </a:prstGeom>
          <a:ln w="12700">
            <a:miter lim="400000"/>
          </a:ln>
        </p:spPr>
      </p:pic>
    </p:spTree>
    <p:extLst>
      <p:ext uri="{BB962C8B-B14F-4D97-AF65-F5344CB8AC3E}">
        <p14:creationId xmlns:p14="http://schemas.microsoft.com/office/powerpoint/2010/main" val="13804213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a2500fload-012-1.pdf" descr="a2500fload-012-1.pdf"/>
          <p:cNvPicPr>
            <a:picLocks noChangeAspect="1"/>
          </p:cNvPicPr>
          <p:nvPr/>
        </p:nvPicPr>
        <p:blipFill>
          <a:blip r:embed="rId2">
            <a:extLst/>
          </a:blip>
          <a:stretch>
            <a:fillRect/>
          </a:stretch>
        </p:blipFill>
        <p:spPr>
          <a:xfrm>
            <a:off x="622191" y="227567"/>
            <a:ext cx="7008534" cy="9069866"/>
          </a:xfrm>
          <a:prstGeom prst="rect">
            <a:avLst/>
          </a:prstGeom>
          <a:ln w="12700">
            <a:miter lim="400000"/>
          </a:ln>
        </p:spPr>
      </p:pic>
      <p:sp>
        <p:nvSpPr>
          <p:cNvPr id="314" name="Effect of load frequency sensitivity"/>
          <p:cNvSpPr txBox="1"/>
          <p:nvPr/>
        </p:nvSpPr>
        <p:spPr>
          <a:xfrm>
            <a:off x="3092350" y="304800"/>
            <a:ext cx="6820100"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Effect of load frequency sensitivity</a:t>
            </a:r>
          </a:p>
        </p:txBody>
      </p:sp>
      <p:sp>
        <p:nvSpPr>
          <p:cNvPr id="315" name="D = 0…"/>
          <p:cNvSpPr txBox="1"/>
          <p:nvPr/>
        </p:nvSpPr>
        <p:spPr>
          <a:xfrm>
            <a:off x="8720087" y="1479550"/>
            <a:ext cx="808957" cy="193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000" b="0">
                <a:solidFill>
                  <a:srgbClr val="FF2600"/>
                </a:solidFill>
                <a:latin typeface="Century Gothic"/>
                <a:ea typeface="Century Gothic"/>
                <a:cs typeface="Century Gothic"/>
                <a:sym typeface="Century Gothic"/>
              </a:defRPr>
            </a:pPr>
            <a:r>
              <a:rPr sz="2000" kern="0">
                <a:solidFill>
                  <a:srgbClr val="FF2600"/>
                </a:solidFill>
                <a:latin typeface="Century Gothic"/>
                <a:ea typeface="Century Gothic"/>
                <a:cs typeface="Century Gothic"/>
                <a:sym typeface="Century Gothic"/>
              </a:rPr>
              <a:t>D = 0</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0F900"/>
                </a:solidFill>
                <a:latin typeface="Century Gothic"/>
                <a:ea typeface="Century Gothic"/>
                <a:cs typeface="Century Gothic"/>
                <a:sym typeface="Century Gothic"/>
              </a:defRPr>
            </a:pPr>
            <a:r>
              <a:rPr sz="2000" kern="0">
                <a:solidFill>
                  <a:srgbClr val="00F900"/>
                </a:solidFill>
                <a:latin typeface="Century Gothic"/>
                <a:ea typeface="Century Gothic"/>
                <a:cs typeface="Century Gothic"/>
                <a:sym typeface="Century Gothic"/>
              </a:rPr>
              <a:t>D = 1</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D = 2</a:t>
            </a:r>
          </a:p>
        </p:txBody>
      </p:sp>
      <p:sp>
        <p:nvSpPr>
          <p:cNvPr id="316" name="Frequency"/>
          <p:cNvSpPr txBox="1"/>
          <p:nvPr/>
        </p:nvSpPr>
        <p:spPr>
          <a:xfrm>
            <a:off x="5476031" y="1485899"/>
            <a:ext cx="116373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Frequency</a:t>
            </a:r>
          </a:p>
        </p:txBody>
      </p:sp>
      <p:sp>
        <p:nvSpPr>
          <p:cNvPr id="317" name="Steam in droop mode"/>
          <p:cNvSpPr txBox="1"/>
          <p:nvPr/>
        </p:nvSpPr>
        <p:spPr>
          <a:xfrm>
            <a:off x="4423419" y="3457574"/>
            <a:ext cx="2278362"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droop mode</a:t>
            </a:r>
          </a:p>
        </p:txBody>
      </p:sp>
      <p:sp>
        <p:nvSpPr>
          <p:cNvPr id="318" name="Steam in load control mode"/>
          <p:cNvSpPr txBox="1"/>
          <p:nvPr/>
        </p:nvSpPr>
        <p:spPr>
          <a:xfrm>
            <a:off x="3821062" y="4883149"/>
            <a:ext cx="287347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load control mode</a:t>
            </a:r>
          </a:p>
        </p:txBody>
      </p:sp>
      <p:sp>
        <p:nvSpPr>
          <p:cNvPr id="319" name="CCGT in droop mode"/>
          <p:cNvSpPr txBox="1"/>
          <p:nvPr/>
        </p:nvSpPr>
        <p:spPr>
          <a:xfrm>
            <a:off x="4442122" y="6369049"/>
            <a:ext cx="224095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droop mode</a:t>
            </a:r>
          </a:p>
        </p:txBody>
      </p:sp>
      <p:sp>
        <p:nvSpPr>
          <p:cNvPr id="320" name="CCGT in load control mode"/>
          <p:cNvSpPr txBox="1"/>
          <p:nvPr/>
        </p:nvSpPr>
        <p:spPr>
          <a:xfrm>
            <a:off x="3839765" y="7200899"/>
            <a:ext cx="2836070"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load control mode</a:t>
            </a:r>
          </a:p>
        </p:txBody>
      </p:sp>
    </p:spTree>
    <p:extLst>
      <p:ext uri="{BB962C8B-B14F-4D97-AF65-F5344CB8AC3E}">
        <p14:creationId xmlns:p14="http://schemas.microsoft.com/office/powerpoint/2010/main" val="136151501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Effect of load frequency sensitivity"/>
          <p:cNvSpPr txBox="1"/>
          <p:nvPr/>
        </p:nvSpPr>
        <p:spPr>
          <a:xfrm>
            <a:off x="3092350" y="304800"/>
            <a:ext cx="6820100"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Effect of load frequency sensitivity</a:t>
            </a:r>
          </a:p>
        </p:txBody>
      </p:sp>
      <p:pic>
        <p:nvPicPr>
          <p:cNvPr id="323" name="af012.pdf" descr="af012.pdf"/>
          <p:cNvPicPr>
            <a:picLocks noChangeAspect="1"/>
          </p:cNvPicPr>
          <p:nvPr/>
        </p:nvPicPr>
        <p:blipFill>
          <a:blip r:embed="rId2">
            <a:extLst/>
          </a:blip>
          <a:stretch>
            <a:fillRect/>
          </a:stretch>
        </p:blipFill>
        <p:spPr>
          <a:xfrm>
            <a:off x="866741" y="-1912921"/>
            <a:ext cx="11271318" cy="14586413"/>
          </a:xfrm>
          <a:prstGeom prst="rect">
            <a:avLst/>
          </a:prstGeom>
          <a:ln w="12700">
            <a:miter lim="400000"/>
          </a:ln>
        </p:spPr>
      </p:pic>
    </p:spTree>
    <p:extLst>
      <p:ext uri="{BB962C8B-B14F-4D97-AF65-F5344CB8AC3E}">
        <p14:creationId xmlns:p14="http://schemas.microsoft.com/office/powerpoint/2010/main" val="179499475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a2500fload-020-001.pdf" descr="a2500fload-020-001.pdf"/>
          <p:cNvPicPr>
            <a:picLocks noChangeAspect="1"/>
          </p:cNvPicPr>
          <p:nvPr/>
        </p:nvPicPr>
        <p:blipFill>
          <a:blip r:embed="rId2">
            <a:extLst/>
          </a:blip>
          <a:stretch>
            <a:fillRect/>
          </a:stretch>
        </p:blipFill>
        <p:spPr>
          <a:xfrm>
            <a:off x="650369" y="281294"/>
            <a:ext cx="6886247" cy="8911612"/>
          </a:xfrm>
          <a:prstGeom prst="rect">
            <a:avLst/>
          </a:prstGeom>
          <a:ln w="12700">
            <a:miter lim="400000"/>
          </a:ln>
        </p:spPr>
      </p:pic>
      <p:sp>
        <p:nvSpPr>
          <p:cNvPr id="326" name="Relative sensitivity to inertia and load damping"/>
          <p:cNvSpPr txBox="1"/>
          <p:nvPr/>
        </p:nvSpPr>
        <p:spPr>
          <a:xfrm>
            <a:off x="1853306" y="317500"/>
            <a:ext cx="9298187"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Relative sensitivity to inertia and load damping</a:t>
            </a:r>
          </a:p>
        </p:txBody>
      </p:sp>
      <p:sp>
        <p:nvSpPr>
          <p:cNvPr id="327" name="Frequency"/>
          <p:cNvSpPr txBox="1"/>
          <p:nvPr/>
        </p:nvSpPr>
        <p:spPr>
          <a:xfrm>
            <a:off x="5476031" y="1485899"/>
            <a:ext cx="1163738"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Frequency</a:t>
            </a:r>
          </a:p>
        </p:txBody>
      </p:sp>
      <p:sp>
        <p:nvSpPr>
          <p:cNvPr id="328" name="Steam in droop mode"/>
          <p:cNvSpPr txBox="1"/>
          <p:nvPr/>
        </p:nvSpPr>
        <p:spPr>
          <a:xfrm>
            <a:off x="4423419" y="3457574"/>
            <a:ext cx="2278362"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droop mode</a:t>
            </a:r>
          </a:p>
        </p:txBody>
      </p:sp>
      <p:sp>
        <p:nvSpPr>
          <p:cNvPr id="329" name="Steam in load control mode"/>
          <p:cNvSpPr txBox="1"/>
          <p:nvPr/>
        </p:nvSpPr>
        <p:spPr>
          <a:xfrm>
            <a:off x="3821062" y="4883149"/>
            <a:ext cx="287347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Steam in load control mode</a:t>
            </a:r>
          </a:p>
        </p:txBody>
      </p:sp>
      <p:sp>
        <p:nvSpPr>
          <p:cNvPr id="330" name="CCGT in droop mode"/>
          <p:cNvSpPr txBox="1"/>
          <p:nvPr/>
        </p:nvSpPr>
        <p:spPr>
          <a:xfrm>
            <a:off x="4442122" y="6369049"/>
            <a:ext cx="2240956"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droop mode</a:t>
            </a:r>
          </a:p>
        </p:txBody>
      </p:sp>
      <p:sp>
        <p:nvSpPr>
          <p:cNvPr id="331" name="CCGT in load control mode"/>
          <p:cNvSpPr txBox="1"/>
          <p:nvPr/>
        </p:nvSpPr>
        <p:spPr>
          <a:xfrm>
            <a:off x="3839765" y="7200899"/>
            <a:ext cx="2836070" cy="355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b="0">
                <a:latin typeface="Century Gothic"/>
                <a:ea typeface="Century Gothic"/>
                <a:cs typeface="Century Gothic"/>
                <a:sym typeface="Century Gothic"/>
              </a:defRPr>
            </a:lvl1pPr>
          </a:lstStyle>
          <a:p>
            <a:pPr algn="ctr" defTabSz="584200" hangingPunct="0"/>
            <a:r>
              <a:rPr kern="0">
                <a:solidFill>
                  <a:srgbClr val="000000"/>
                </a:solidFill>
              </a:rPr>
              <a:t>CCGT in load control mode</a:t>
            </a:r>
          </a:p>
        </p:txBody>
      </p:sp>
      <p:sp>
        <p:nvSpPr>
          <p:cNvPr id="332" name="D = 0   H = 3…"/>
          <p:cNvSpPr txBox="1"/>
          <p:nvPr/>
        </p:nvSpPr>
        <p:spPr>
          <a:xfrm>
            <a:off x="8567687" y="1416050"/>
            <a:ext cx="1628752" cy="193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000" b="0">
                <a:solidFill>
                  <a:srgbClr val="FF2600"/>
                </a:solidFill>
                <a:latin typeface="Century Gothic"/>
                <a:ea typeface="Century Gothic"/>
                <a:cs typeface="Century Gothic"/>
                <a:sym typeface="Century Gothic"/>
              </a:defRPr>
            </a:pPr>
            <a:r>
              <a:rPr sz="2000" kern="0">
                <a:solidFill>
                  <a:srgbClr val="FF2600"/>
                </a:solidFill>
                <a:latin typeface="Century Gothic"/>
                <a:ea typeface="Century Gothic"/>
                <a:cs typeface="Century Gothic"/>
                <a:sym typeface="Century Gothic"/>
              </a:rPr>
              <a:t>D = 0   H = 3</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0F900"/>
                </a:solidFill>
                <a:latin typeface="Century Gothic"/>
                <a:ea typeface="Century Gothic"/>
                <a:cs typeface="Century Gothic"/>
                <a:sym typeface="Century Gothic"/>
              </a:defRPr>
            </a:pPr>
            <a:r>
              <a:rPr sz="2000" kern="0">
                <a:solidFill>
                  <a:srgbClr val="00F900"/>
                </a:solidFill>
                <a:latin typeface="Century Gothic"/>
                <a:ea typeface="Century Gothic"/>
                <a:cs typeface="Century Gothic"/>
                <a:sym typeface="Century Gothic"/>
              </a:rPr>
              <a:t>D = 2   H = 3</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D = 0   H = 4</a:t>
            </a:r>
          </a:p>
        </p:txBody>
      </p:sp>
    </p:spTree>
    <p:extLst>
      <p:ext uri="{BB962C8B-B14F-4D97-AF65-F5344CB8AC3E}">
        <p14:creationId xmlns:p14="http://schemas.microsoft.com/office/powerpoint/2010/main" val="208540144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lative sensitivity to inertia and load damping"/>
          <p:cNvSpPr txBox="1"/>
          <p:nvPr/>
        </p:nvSpPr>
        <p:spPr>
          <a:xfrm>
            <a:off x="1853306" y="317500"/>
            <a:ext cx="9298187"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Relative sensitivity to inertia and load damping</a:t>
            </a:r>
          </a:p>
        </p:txBody>
      </p:sp>
      <p:pic>
        <p:nvPicPr>
          <p:cNvPr id="335" name="af021.pdf" descr="af021.pdf"/>
          <p:cNvPicPr>
            <a:picLocks noChangeAspect="1"/>
          </p:cNvPicPr>
          <p:nvPr/>
        </p:nvPicPr>
        <p:blipFill>
          <a:blip r:embed="rId2">
            <a:extLst/>
          </a:blip>
          <a:stretch>
            <a:fillRect/>
          </a:stretch>
        </p:blipFill>
        <p:spPr>
          <a:xfrm>
            <a:off x="603588" y="-2271466"/>
            <a:ext cx="11503193" cy="14886486"/>
          </a:xfrm>
          <a:prstGeom prst="rect">
            <a:avLst/>
          </a:prstGeom>
          <a:ln w="12700">
            <a:miter lim="400000"/>
          </a:ln>
        </p:spPr>
      </p:pic>
      <p:sp>
        <p:nvSpPr>
          <p:cNvPr id="336" name="D = 0   H = 3…"/>
          <p:cNvSpPr txBox="1"/>
          <p:nvPr/>
        </p:nvSpPr>
        <p:spPr>
          <a:xfrm>
            <a:off x="11196587" y="1631950"/>
            <a:ext cx="1628752" cy="193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000" b="0">
                <a:solidFill>
                  <a:srgbClr val="FF2600"/>
                </a:solidFill>
                <a:latin typeface="Century Gothic"/>
                <a:ea typeface="Century Gothic"/>
                <a:cs typeface="Century Gothic"/>
                <a:sym typeface="Century Gothic"/>
              </a:defRPr>
            </a:pPr>
            <a:r>
              <a:rPr sz="2000" kern="0">
                <a:solidFill>
                  <a:srgbClr val="FF2600"/>
                </a:solidFill>
                <a:latin typeface="Century Gothic"/>
                <a:ea typeface="Century Gothic"/>
                <a:cs typeface="Century Gothic"/>
                <a:sym typeface="Century Gothic"/>
              </a:rPr>
              <a:t>D = 0   H = 3</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0F900"/>
                </a:solidFill>
                <a:latin typeface="Century Gothic"/>
                <a:ea typeface="Century Gothic"/>
                <a:cs typeface="Century Gothic"/>
                <a:sym typeface="Century Gothic"/>
              </a:defRPr>
            </a:pPr>
            <a:r>
              <a:rPr sz="2000" kern="0">
                <a:solidFill>
                  <a:srgbClr val="00F900"/>
                </a:solidFill>
                <a:latin typeface="Century Gothic"/>
                <a:ea typeface="Century Gothic"/>
                <a:cs typeface="Century Gothic"/>
                <a:sym typeface="Century Gothic"/>
              </a:rPr>
              <a:t>D = 2   H = 3</a:t>
            </a:r>
          </a:p>
          <a:p>
            <a:pPr defTabSz="584200" hangingPunct="0">
              <a:defRPr sz="2000" b="0">
                <a:solidFill>
                  <a:srgbClr val="FF2600"/>
                </a:solidFill>
                <a:latin typeface="Century Gothic"/>
                <a:ea typeface="Century Gothic"/>
                <a:cs typeface="Century Gothic"/>
                <a:sym typeface="Century Gothic"/>
              </a:defRPr>
            </a:pPr>
            <a:endParaRPr sz="2000" kern="0">
              <a:solidFill>
                <a:srgbClr val="FF2600"/>
              </a:solidFill>
              <a:latin typeface="Century Gothic"/>
              <a:ea typeface="Century Gothic"/>
              <a:cs typeface="Century Gothic"/>
              <a:sym typeface="Century Gothic"/>
            </a:endParaRPr>
          </a:p>
          <a:p>
            <a:pPr defTabSz="584200" hangingPunct="0">
              <a:defRPr sz="2000" b="0">
                <a:solidFill>
                  <a:srgbClr val="0433FF"/>
                </a:solidFill>
                <a:latin typeface="Century Gothic"/>
                <a:ea typeface="Century Gothic"/>
                <a:cs typeface="Century Gothic"/>
                <a:sym typeface="Century Gothic"/>
              </a:defRPr>
            </a:pPr>
            <a:r>
              <a:rPr sz="2000" kern="0">
                <a:solidFill>
                  <a:srgbClr val="0433FF"/>
                </a:solidFill>
                <a:latin typeface="Century Gothic"/>
                <a:ea typeface="Century Gothic"/>
                <a:cs typeface="Century Gothic"/>
                <a:sym typeface="Century Gothic"/>
              </a:rPr>
              <a:t>D = 0   H = 4</a:t>
            </a:r>
          </a:p>
        </p:txBody>
      </p:sp>
    </p:spTree>
    <p:extLst>
      <p:ext uri="{BB962C8B-B14F-4D97-AF65-F5344CB8AC3E}">
        <p14:creationId xmlns:p14="http://schemas.microsoft.com/office/powerpoint/2010/main" val="16668632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OMMENTARY AND CONCLUSION"/>
          <p:cNvSpPr txBox="1"/>
          <p:nvPr/>
        </p:nvSpPr>
        <p:spPr>
          <a:xfrm>
            <a:off x="3088183" y="349250"/>
            <a:ext cx="682843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COMMENTARY AND CONCLUSION</a:t>
            </a:r>
          </a:p>
        </p:txBody>
      </p:sp>
      <p:sp>
        <p:nvSpPr>
          <p:cNvPr id="339" name="Responsibility for Frequency Response must be carried by…"/>
          <p:cNvSpPr txBox="1"/>
          <p:nvPr/>
        </p:nvSpPr>
        <p:spPr>
          <a:xfrm>
            <a:off x="807653" y="1562099"/>
            <a:ext cx="11586394" cy="10033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Responsibility for Frequency Response must be carried by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allocating Frequency Response duty as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a small fraction of the operational range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of a sufficiently large number of turbines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Primary response must be delivered on a time scale of 5-10</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seconds - with present fleet make up</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As system effective inertia constant decreases, the time scale for</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delivery of primary response will be correspondingly shortened</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Thermal/hydro turbines will, eventually, not be able to provide</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primary control response with the required promptness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Electronically coupled generation and load can, and will have to,</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provide and sustain primary control response</a:t>
            </a:r>
            <a:r>
              <a:rPr sz="2800" kern="0">
                <a:solidFill>
                  <a:srgbClr val="0433FF"/>
                </a:solidFill>
                <a:latin typeface="Century Gothic"/>
                <a:ea typeface="Century Gothic"/>
                <a:cs typeface="Century Gothic"/>
                <a:sym typeface="Century Gothic"/>
              </a:rPr>
              <a:t> </a:t>
            </a:r>
          </a:p>
          <a:p>
            <a:pPr defTabSz="584200" hangingPunct="0">
              <a:defRPr sz="2800" b="0">
                <a:latin typeface="Century Gothic"/>
                <a:ea typeface="Century Gothic"/>
                <a:cs typeface="Century Gothic"/>
                <a:sym typeface="Century Gothic"/>
              </a:defRPr>
            </a:pPr>
            <a:endParaRPr sz="2800" kern="0">
              <a:solidFill>
                <a:srgbClr val="0433FF"/>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433FF"/>
              </a:solidFill>
              <a:latin typeface="Century Gothic"/>
              <a:ea typeface="Century Gothic"/>
              <a:cs typeface="Century Gothic"/>
              <a:sym typeface="Century Gothic"/>
            </a:endParaRPr>
          </a:p>
          <a:p>
            <a:pPr defTabSz="584200" hangingPunct="0">
              <a:defRPr sz="2800" b="0">
                <a:solidFill>
                  <a:srgbClr val="D6D5D5"/>
                </a:solidFill>
                <a:latin typeface="Century Gothic"/>
                <a:ea typeface="Century Gothic"/>
                <a:cs typeface="Century Gothic"/>
                <a:sym typeface="Century Gothic"/>
              </a:defRPr>
            </a:pPr>
            <a:r>
              <a:rPr sz="2800" kern="0">
                <a:solidFill>
                  <a:srgbClr val="D6D5D5"/>
                </a:solidFill>
                <a:latin typeface="Century Gothic"/>
                <a:ea typeface="Century Gothic"/>
                <a:cs typeface="Century Gothic"/>
                <a:sym typeface="Century Gothic"/>
              </a:rPr>
              <a:t> </a:t>
            </a:r>
          </a:p>
          <a:p>
            <a:pPr defTabSz="584200" hangingPunct="0">
              <a:defRPr sz="2800" b="0">
                <a:solidFill>
                  <a:srgbClr val="D6D5D5"/>
                </a:solidFill>
                <a:latin typeface="Century Gothic"/>
                <a:ea typeface="Century Gothic"/>
                <a:cs typeface="Century Gothic"/>
                <a:sym typeface="Century Gothic"/>
              </a:defRPr>
            </a:pPr>
            <a:endParaRPr sz="2800" kern="0">
              <a:solidFill>
                <a:srgbClr val="D6D5D5"/>
              </a:solidFill>
              <a:latin typeface="Century Gothic"/>
              <a:ea typeface="Century Gothic"/>
              <a:cs typeface="Century Gothic"/>
              <a:sym typeface="Century Gothic"/>
            </a:endParaRPr>
          </a:p>
          <a:p>
            <a:pPr defTabSz="584200" hangingPunct="0">
              <a:defRPr sz="2800" b="0">
                <a:solidFill>
                  <a:srgbClr val="D6D5D5"/>
                </a:solidFill>
                <a:latin typeface="Century Gothic"/>
                <a:ea typeface="Century Gothic"/>
                <a:cs typeface="Century Gothic"/>
                <a:sym typeface="Century Gothic"/>
              </a:defRPr>
            </a:pPr>
            <a:endParaRPr sz="2800" kern="0">
              <a:solidFill>
                <a:srgbClr val="D6D5D5"/>
              </a:solidFill>
              <a:latin typeface="Century Gothic"/>
              <a:ea typeface="Century Gothic"/>
              <a:cs typeface="Century Gothic"/>
              <a:sym typeface="Century Gothic"/>
            </a:endParaRPr>
          </a:p>
          <a:p>
            <a:pPr defTabSz="584200" hangingPunct="0">
              <a:defRPr sz="2800" b="0">
                <a:solidFill>
                  <a:srgbClr val="D6D5D5"/>
                </a:solidFill>
                <a:latin typeface="Century Gothic"/>
                <a:ea typeface="Century Gothic"/>
                <a:cs typeface="Century Gothic"/>
                <a:sym typeface="Century Gothic"/>
              </a:defRPr>
            </a:pPr>
            <a:endParaRPr sz="2800" kern="0">
              <a:solidFill>
                <a:srgbClr val="D6D5D5"/>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1432003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ercot-freq.pdf" descr="ercot-freq.pdf"/>
          <p:cNvPicPr>
            <a:picLocks noChangeAspect="1"/>
          </p:cNvPicPr>
          <p:nvPr/>
        </p:nvPicPr>
        <p:blipFill>
          <a:blip r:embed="rId2">
            <a:extLst/>
          </a:blip>
          <a:stretch>
            <a:fillRect/>
          </a:stretch>
        </p:blipFill>
        <p:spPr>
          <a:xfrm>
            <a:off x="2251893" y="2665815"/>
            <a:ext cx="8501014" cy="6568965"/>
          </a:xfrm>
          <a:prstGeom prst="rect">
            <a:avLst/>
          </a:prstGeom>
          <a:ln w="12700">
            <a:miter lim="400000"/>
          </a:ln>
        </p:spPr>
      </p:pic>
      <p:sp>
        <p:nvSpPr>
          <p:cNvPr id="347" name="FULL SCALE  versus MICROCOSM SIMULATION…"/>
          <p:cNvSpPr txBox="1"/>
          <p:nvPr/>
        </p:nvSpPr>
        <p:spPr>
          <a:xfrm>
            <a:off x="2000249" y="825499"/>
            <a:ext cx="9004301" cy="1092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FULL SCALE  versus MICROCOSM SIMULATION</a:t>
            </a:r>
          </a:p>
          <a:p>
            <a:pPr algn="ctr" defTabSz="584200" hangingPunct="0">
              <a:defRPr sz="3200" b="0">
                <a:solidFill>
                  <a:srgbClr val="0433FF"/>
                </a:solidFill>
                <a:latin typeface="Century Gothic"/>
                <a:ea typeface="Century Gothic"/>
                <a:cs typeface="Century Gothic"/>
                <a:sym typeface="Century Gothic"/>
              </a:defRPr>
            </a:pPr>
            <a:r>
              <a:rPr sz="3200" kern="0">
                <a:solidFill>
                  <a:srgbClr val="0433FF"/>
                </a:solidFill>
                <a:latin typeface="Century Gothic"/>
                <a:ea typeface="Century Gothic"/>
                <a:cs typeface="Century Gothic"/>
                <a:sym typeface="Century Gothic"/>
              </a:rPr>
              <a:t>ERCOT </a:t>
            </a:r>
          </a:p>
        </p:txBody>
      </p:sp>
      <p:sp>
        <p:nvSpPr>
          <p:cNvPr id="348" name="Rectangle"/>
          <p:cNvSpPr/>
          <p:nvPr/>
        </p:nvSpPr>
        <p:spPr>
          <a:xfrm>
            <a:off x="6496050" y="3530600"/>
            <a:ext cx="2664222" cy="1892300"/>
          </a:xfrm>
          <a:prstGeom prst="rect">
            <a:avLst/>
          </a:prstGeom>
          <a:solidFill>
            <a:srgbClr val="FFFFFF"/>
          </a:solidFill>
          <a:ln w="12700">
            <a:miter lim="400000"/>
          </a:ln>
        </p:spPr>
        <p:txBody>
          <a:bodyPr lIns="50800" tIns="50800" rIns="50800" bIns="50800" anchor="ctr"/>
          <a:lstStyle/>
          <a:p>
            <a:pPr algn="ctr" defTabSz="584200" hangingPunct="0">
              <a:defRPr sz="2200" b="0">
                <a:solidFill>
                  <a:srgbClr val="FFFFFF"/>
                </a:solidFill>
                <a:latin typeface="+mn-lt"/>
                <a:ea typeface="+mn-ea"/>
                <a:cs typeface="+mn-cs"/>
                <a:sym typeface="Helvetica Neue Medium"/>
              </a:defRPr>
            </a:pPr>
            <a:endParaRPr sz="2200" kern="0">
              <a:solidFill>
                <a:srgbClr val="FFFFFF"/>
              </a:solidFill>
              <a:sym typeface="Helvetica Neue Medium"/>
            </a:endParaRPr>
          </a:p>
        </p:txBody>
      </p:sp>
      <p:sp>
        <p:nvSpPr>
          <p:cNvPr id="349" name="Black   PSLF full scale…"/>
          <p:cNvSpPr txBox="1"/>
          <p:nvPr/>
        </p:nvSpPr>
        <p:spPr>
          <a:xfrm>
            <a:off x="6496050" y="3536949"/>
            <a:ext cx="2664222" cy="187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Black   PSLF full scale</a:t>
            </a:r>
          </a:p>
          <a:p>
            <a:pPr defTabSz="584200" hangingPunct="0">
              <a:defRPr sz="1600" b="0">
                <a:latin typeface="Century Gothic"/>
                <a:ea typeface="Century Gothic"/>
                <a:cs typeface="Century Gothic"/>
                <a:sym typeface="Century Gothic"/>
              </a:defRPr>
            </a:pPr>
            <a:endParaRPr sz="1600" kern="0">
              <a:solidFill>
                <a:srgbClr val="000000"/>
              </a:solidFill>
              <a:latin typeface="Century Gothic"/>
              <a:ea typeface="Century Gothic"/>
              <a:cs typeface="Century Gothic"/>
              <a:sym typeface="Century Gothic"/>
            </a:endParaRPr>
          </a:p>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Red      Decreased steam</a:t>
            </a:r>
          </a:p>
          <a:p>
            <a:pPr defTabSz="584200" hangingPunct="0">
              <a:defRPr sz="1600" b="0">
                <a:latin typeface="Century Gothic"/>
                <a:ea typeface="Century Gothic"/>
                <a:cs typeface="Century Gothic"/>
                <a:sym typeface="Century Gothic"/>
              </a:defRPr>
            </a:pPr>
            <a:endParaRPr sz="1600" kern="0">
              <a:solidFill>
                <a:srgbClr val="000000"/>
              </a:solidFill>
              <a:latin typeface="Century Gothic"/>
              <a:ea typeface="Century Gothic"/>
              <a:cs typeface="Century Gothic"/>
              <a:sym typeface="Century Gothic"/>
            </a:endParaRPr>
          </a:p>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Green  Nominal steam</a:t>
            </a:r>
          </a:p>
          <a:p>
            <a:pPr defTabSz="584200" hangingPunct="0">
              <a:defRPr sz="1600" b="0">
                <a:latin typeface="Century Gothic"/>
                <a:ea typeface="Century Gothic"/>
                <a:cs typeface="Century Gothic"/>
                <a:sym typeface="Century Gothic"/>
              </a:defRPr>
            </a:pPr>
            <a:endParaRPr sz="1600" kern="0">
              <a:solidFill>
                <a:srgbClr val="000000"/>
              </a:solidFill>
              <a:latin typeface="Century Gothic"/>
              <a:ea typeface="Century Gothic"/>
              <a:cs typeface="Century Gothic"/>
              <a:sym typeface="Century Gothic"/>
            </a:endParaRPr>
          </a:p>
          <a:p>
            <a:pPr defTabSz="584200" hangingPunct="0">
              <a:defRPr sz="1600" b="0">
                <a:latin typeface="Century Gothic"/>
                <a:ea typeface="Century Gothic"/>
                <a:cs typeface="Century Gothic"/>
                <a:sym typeface="Century Gothic"/>
              </a:defRPr>
            </a:pPr>
            <a:r>
              <a:rPr sz="1600" kern="0">
                <a:solidFill>
                  <a:srgbClr val="000000"/>
                </a:solidFill>
                <a:latin typeface="Century Gothic"/>
                <a:ea typeface="Century Gothic"/>
                <a:cs typeface="Century Gothic"/>
                <a:sym typeface="Century Gothic"/>
              </a:rPr>
              <a:t>Blue      Increased steam</a:t>
            </a:r>
          </a:p>
        </p:txBody>
      </p:sp>
    </p:spTree>
    <p:extLst>
      <p:ext uri="{BB962C8B-B14F-4D97-AF65-F5344CB8AC3E}">
        <p14:creationId xmlns:p14="http://schemas.microsoft.com/office/powerpoint/2010/main" val="3475368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Study Recommendations</a:t>
            </a:r>
            <a:endParaRPr lang="en-US" dirty="0"/>
          </a:p>
        </p:txBody>
      </p:sp>
      <p:sp>
        <p:nvSpPr>
          <p:cNvPr id="2" name="Content Placeholder 1"/>
          <p:cNvSpPr>
            <a:spLocks noGrp="1"/>
          </p:cNvSpPr>
          <p:nvPr>
            <p:ph idx="1"/>
          </p:nvPr>
        </p:nvSpPr>
        <p:spPr>
          <a:xfrm>
            <a:off x="355792" y="1349869"/>
            <a:ext cx="12231872" cy="7608687"/>
          </a:xfrm>
        </p:spPr>
        <p:txBody>
          <a:bodyPr>
            <a:noAutofit/>
          </a:bodyPr>
          <a:lstStyle/>
          <a:p>
            <a:pPr>
              <a:lnSpc>
                <a:spcPct val="110000"/>
              </a:lnSpc>
              <a:spcBef>
                <a:spcPts val="1707"/>
              </a:spcBef>
            </a:pPr>
            <a:r>
              <a:rPr lang="en-US" sz="3129" dirty="0"/>
              <a:t>Focused attention needed on the collection, maintenance, and validation of operating data and study models</a:t>
            </a:r>
          </a:p>
          <a:p>
            <a:pPr>
              <a:lnSpc>
                <a:spcPct val="110000"/>
              </a:lnSpc>
              <a:spcBef>
                <a:spcPts val="1707"/>
              </a:spcBef>
            </a:pPr>
            <a:r>
              <a:rPr lang="en-US" sz="3129" dirty="0"/>
              <a:t>International practices should be reviewed as options for U.S. grid operators to consider for </a:t>
            </a:r>
            <a:r>
              <a:rPr lang="en-US" sz="3129" dirty="0" smtClean="0"/>
              <a:t>adaptation/adoption </a:t>
            </a:r>
            <a:endParaRPr lang="en-US" sz="3129" dirty="0"/>
          </a:p>
          <a:p>
            <a:pPr>
              <a:lnSpc>
                <a:spcPct val="110000"/>
              </a:lnSpc>
              <a:spcBef>
                <a:spcPts val="1707"/>
              </a:spcBef>
            </a:pPr>
            <a:r>
              <a:rPr lang="en-US" sz="3129" dirty="0"/>
              <a:t>All generators should have the capability to provide sustained primary frequency response</a:t>
            </a:r>
          </a:p>
          <a:p>
            <a:pPr>
              <a:lnSpc>
                <a:spcPct val="110000"/>
              </a:lnSpc>
              <a:spcBef>
                <a:spcPts val="1707"/>
              </a:spcBef>
            </a:pPr>
            <a:r>
              <a:rPr lang="en-US" sz="3129" dirty="0"/>
              <a:t>Barriers to adding a frequency bias to plant load controllers should be evaluated and addressed</a:t>
            </a:r>
          </a:p>
          <a:p>
            <a:pPr>
              <a:lnSpc>
                <a:spcPct val="110000"/>
              </a:lnSpc>
              <a:spcBef>
                <a:spcPts val="1707"/>
              </a:spcBef>
            </a:pPr>
            <a:r>
              <a:rPr lang="en-US" sz="3129" dirty="0"/>
              <a:t>The contributions of non-traditional resources for primary frequency control should be studied and incorporated, as appropriate, into future operations  </a:t>
            </a:r>
          </a:p>
          <a:p>
            <a:pPr>
              <a:lnSpc>
                <a:spcPct val="110000"/>
              </a:lnSpc>
              <a:spcBef>
                <a:spcPts val="1707"/>
              </a:spcBef>
            </a:pPr>
            <a:r>
              <a:rPr lang="en-US" sz="3129" dirty="0"/>
              <a:t>The changing composition of loads should be studied and addressed</a:t>
            </a:r>
          </a:p>
        </p:txBody>
      </p:sp>
      <p:sp>
        <p:nvSpPr>
          <p:cNvPr id="3" name="Slide Number Placeholder 2"/>
          <p:cNvSpPr>
            <a:spLocks noGrp="1"/>
          </p:cNvSpPr>
          <p:nvPr>
            <p:ph type="sldNum" sz="quarter" idx="4"/>
          </p:nvPr>
        </p:nvSpPr>
        <p:spPr/>
        <p:txBody>
          <a:bodyPr/>
          <a:lstStyle/>
          <a:p>
            <a:fld id="{F039628F-32BE-4F62-875E-B6B5EFCF1AA9}"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21937628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689" dirty="0"/>
              <a:t>Independent Observations of the Study</a:t>
            </a:r>
          </a:p>
        </p:txBody>
      </p:sp>
      <p:sp>
        <p:nvSpPr>
          <p:cNvPr id="3" name="Subtitle 2"/>
          <p:cNvSpPr>
            <a:spLocks noGrp="1"/>
          </p:cNvSpPr>
          <p:nvPr>
            <p:ph type="subTitle" idx="1"/>
          </p:nvPr>
        </p:nvSpPr>
        <p:spPr/>
        <p:txBody>
          <a:bodyPr>
            <a:normAutofit/>
          </a:bodyPr>
          <a:lstStyle/>
          <a:p>
            <a:r>
              <a:rPr lang="en-US" sz="3600" dirty="0" smtClean="0"/>
              <a:t>Sydney Niemeyer</a:t>
            </a:r>
            <a:endParaRPr lang="en-US" sz="3600" dirty="0"/>
          </a:p>
        </p:txBody>
      </p:sp>
    </p:spTree>
    <p:extLst>
      <p:ext uri="{BB962C8B-B14F-4D97-AF65-F5344CB8AC3E}">
        <p14:creationId xmlns:p14="http://schemas.microsoft.com/office/powerpoint/2010/main" val="1183078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869" y="533400"/>
            <a:ext cx="10547532" cy="1821710"/>
          </a:xfrm>
        </p:spPr>
        <p:txBody>
          <a:bodyPr>
            <a:normAutofit/>
          </a:bodyPr>
          <a:lstStyle/>
          <a:p>
            <a:r>
              <a:rPr lang="en-US" sz="4800" dirty="0" smtClean="0"/>
              <a:t>Aggregate Frequency Control Performance Required</a:t>
            </a:r>
            <a:endParaRPr lang="en-US" sz="4800" dirty="0"/>
          </a:p>
        </p:txBody>
      </p:sp>
      <p:sp>
        <p:nvSpPr>
          <p:cNvPr id="3" name="Content Placeholder 2"/>
          <p:cNvSpPr>
            <a:spLocks noGrp="1"/>
          </p:cNvSpPr>
          <p:nvPr>
            <p:ph idx="1"/>
          </p:nvPr>
        </p:nvSpPr>
        <p:spPr>
          <a:xfrm>
            <a:off x="2692400" y="2667000"/>
            <a:ext cx="10064454" cy="7239000"/>
          </a:xfrm>
        </p:spPr>
        <p:txBody>
          <a:bodyPr>
            <a:noAutofit/>
          </a:bodyPr>
          <a:lstStyle/>
          <a:p>
            <a:r>
              <a:rPr lang="en-US" sz="2400" dirty="0" smtClean="0"/>
              <a:t>Provided by the </a:t>
            </a:r>
            <a:r>
              <a:rPr lang="en-US" sz="2400" dirty="0"/>
              <a:t>fleet of resources that must be kept on-line at all times to respond to generation-loss </a:t>
            </a:r>
            <a:r>
              <a:rPr lang="en-US" sz="2400" dirty="0" smtClean="0"/>
              <a:t>events?</a:t>
            </a:r>
          </a:p>
          <a:p>
            <a:r>
              <a:rPr lang="en-US" sz="2400" dirty="0" smtClean="0"/>
              <a:t>All generators, to the extent feasible, must be capable of </a:t>
            </a:r>
            <a:r>
              <a:rPr lang="en-US" sz="2400" dirty="0"/>
              <a:t>providing sustained primary frequency </a:t>
            </a:r>
            <a:r>
              <a:rPr lang="en-US" sz="2400" dirty="0" smtClean="0"/>
              <a:t>response?</a:t>
            </a:r>
          </a:p>
          <a:p>
            <a:r>
              <a:rPr lang="en-US" sz="2400" dirty="0" smtClean="0"/>
              <a:t>All non-traditional </a:t>
            </a:r>
            <a:r>
              <a:rPr lang="en-US" sz="2400" dirty="0"/>
              <a:t>resources for primary frequency control </a:t>
            </a:r>
            <a:r>
              <a:rPr lang="en-US" sz="2400" dirty="0" smtClean="0"/>
              <a:t>such as demand </a:t>
            </a:r>
            <a:r>
              <a:rPr lang="en-US" sz="2400" dirty="0"/>
              <a:t>response, energy storage, and other forms of electronically coupled loads and </a:t>
            </a:r>
            <a:r>
              <a:rPr lang="en-US" sz="2400" dirty="0" smtClean="0"/>
              <a:t>generation should be utilized.</a:t>
            </a:r>
          </a:p>
          <a:p>
            <a:r>
              <a:rPr lang="en-US" sz="2400" dirty="0" smtClean="0"/>
              <a:t>The sensitivity </a:t>
            </a:r>
            <a:r>
              <a:rPr lang="en-US" sz="2400" dirty="0"/>
              <a:t>of loads to </a:t>
            </a:r>
            <a:r>
              <a:rPr lang="en-US" sz="2400" dirty="0" smtClean="0"/>
              <a:t>frequency is changing.</a:t>
            </a:r>
          </a:p>
          <a:p>
            <a:r>
              <a:rPr lang="en-US" sz="2400" dirty="0" smtClean="0"/>
              <a:t>Other countries ensure adequate Primary Frequency Control by requiring specific generator governor settings and by spreading the frequency responsive reserves over many generators.</a:t>
            </a:r>
            <a:endParaRPr lang="en-US" sz="2400"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51</a:t>
            </a:fld>
            <a:endParaRPr lang="en-US"/>
          </a:p>
        </p:txBody>
      </p:sp>
    </p:spTree>
    <p:extLst>
      <p:ext uri="{BB962C8B-B14F-4D97-AF65-F5344CB8AC3E}">
        <p14:creationId xmlns:p14="http://schemas.microsoft.com/office/powerpoint/2010/main" val="1296575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1" y="609600"/>
            <a:ext cx="10363200" cy="1821710"/>
          </a:xfrm>
        </p:spPr>
        <p:txBody>
          <a:bodyPr>
            <a:normAutofit/>
          </a:bodyPr>
          <a:lstStyle/>
          <a:p>
            <a:r>
              <a:rPr lang="en-US" sz="4800" dirty="0" smtClean="0"/>
              <a:t>Frequency Control Performance Required – The Design Event</a:t>
            </a:r>
            <a:endParaRPr lang="en-US" sz="4800" dirty="0"/>
          </a:p>
        </p:txBody>
      </p:sp>
      <p:sp>
        <p:nvSpPr>
          <p:cNvPr id="3" name="Content Placeholder 2"/>
          <p:cNvSpPr>
            <a:spLocks noGrp="1"/>
          </p:cNvSpPr>
          <p:nvPr>
            <p:ph idx="1"/>
          </p:nvPr>
        </p:nvSpPr>
        <p:spPr>
          <a:xfrm>
            <a:off x="2768600" y="2590800"/>
            <a:ext cx="9982200" cy="6934200"/>
          </a:xfrm>
        </p:spPr>
        <p:txBody>
          <a:bodyPr>
            <a:normAutofit lnSpcReduction="10000"/>
          </a:bodyPr>
          <a:lstStyle/>
          <a:p>
            <a:r>
              <a:rPr lang="en-US" sz="3400" dirty="0" smtClean="0"/>
              <a:t>The simultaneous loss of the largest, single substation facility.</a:t>
            </a:r>
          </a:p>
          <a:p>
            <a:pPr lvl="1"/>
            <a:r>
              <a:rPr lang="en-US" sz="3116" dirty="0" smtClean="0"/>
              <a:t>STP 1 &amp; 2 1375 MW net each, 1430 MW gross each.</a:t>
            </a:r>
          </a:p>
          <a:p>
            <a:pPr lvl="2"/>
            <a:r>
              <a:rPr lang="en-US" sz="2831" dirty="0" smtClean="0"/>
              <a:t>Following a trip of a nuclear generator the auxiliary power demand will increase not decrease.</a:t>
            </a:r>
          </a:p>
          <a:p>
            <a:pPr lvl="2"/>
            <a:r>
              <a:rPr lang="en-US" sz="2831" dirty="0" smtClean="0"/>
              <a:t>Traditional fossil fueled facilities auxiliary power demand decreases significantly following a trip of the plant.</a:t>
            </a:r>
          </a:p>
          <a:p>
            <a:pPr lvl="2"/>
            <a:r>
              <a:rPr lang="en-US" sz="2831" dirty="0" smtClean="0"/>
              <a:t>Net loss to the grid for a nuclear generator would be closer to 1433 MW each or 2866 MW total compared to the present design of 2750 MW.</a:t>
            </a:r>
          </a:p>
          <a:p>
            <a:pPr lvl="2"/>
            <a:endParaRPr lang="en-US" sz="2831" dirty="0"/>
          </a:p>
          <a:p>
            <a:pPr lvl="2"/>
            <a:endParaRPr lang="en-US" sz="3400"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52</a:t>
            </a:fld>
            <a:endParaRPr lang="en-US"/>
          </a:p>
        </p:txBody>
      </p:sp>
    </p:spTree>
    <p:extLst>
      <p:ext uri="{BB962C8B-B14F-4D97-AF65-F5344CB8AC3E}">
        <p14:creationId xmlns:p14="http://schemas.microsoft.com/office/powerpoint/2010/main" val="3207698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Combined Cycle Facilities Operating at Combustion Turbine Exhaust Temperature Limit.</a:t>
            </a:r>
            <a:endParaRPr lang="en-US" dirty="0"/>
          </a:p>
        </p:txBody>
      </p:sp>
      <p:sp>
        <p:nvSpPr>
          <p:cNvPr id="3" name="Content Placeholder 2"/>
          <p:cNvSpPr>
            <a:spLocks noGrp="1"/>
          </p:cNvSpPr>
          <p:nvPr>
            <p:ph idx="1"/>
          </p:nvPr>
        </p:nvSpPr>
        <p:spPr>
          <a:xfrm>
            <a:off x="2616200" y="3886200"/>
            <a:ext cx="9375268" cy="5372618"/>
          </a:xfrm>
        </p:spPr>
        <p:txBody>
          <a:bodyPr>
            <a:normAutofit fontScale="77500" lnSpcReduction="20000"/>
          </a:bodyPr>
          <a:lstStyle/>
          <a:p>
            <a:pPr lvl="1"/>
            <a:r>
              <a:rPr lang="en-US" sz="3116" dirty="0"/>
              <a:t>Any combustion turbine operating at its temperature limit will decrease MW output at lower </a:t>
            </a:r>
            <a:r>
              <a:rPr lang="en-US" sz="3116" dirty="0" smtClean="0"/>
              <a:t>frequencies.  </a:t>
            </a:r>
            <a:r>
              <a:rPr lang="en-US" sz="3116" dirty="0"/>
              <a:t>The rate of decrease is about 2.76 MW/1000 MW of capacity/ 0.1 Hz.</a:t>
            </a:r>
          </a:p>
          <a:p>
            <a:pPr lvl="1"/>
            <a:r>
              <a:rPr lang="en-US" sz="3400" dirty="0" smtClean="0"/>
              <a:t>Given </a:t>
            </a:r>
            <a:r>
              <a:rPr lang="en-US" sz="3400" dirty="0"/>
              <a:t>a </a:t>
            </a:r>
            <a:r>
              <a:rPr lang="en-US" sz="3400" dirty="0" smtClean="0"/>
              <a:t>30,000 </a:t>
            </a:r>
            <a:r>
              <a:rPr lang="en-US" sz="3400" dirty="0"/>
              <a:t>MW interconnection with 35% of generation (</a:t>
            </a:r>
            <a:r>
              <a:rPr lang="en-US" sz="3400" dirty="0" smtClean="0"/>
              <a:t>10,500 </a:t>
            </a:r>
            <a:r>
              <a:rPr lang="en-US" sz="3400" dirty="0"/>
              <a:t>MW) from combustion turbines/combined cycle </a:t>
            </a:r>
            <a:r>
              <a:rPr lang="en-US" sz="3400" dirty="0" smtClean="0"/>
              <a:t>plants.  If </a:t>
            </a:r>
            <a:r>
              <a:rPr lang="en-US" sz="3400" dirty="0"/>
              <a:t>80% (</a:t>
            </a:r>
            <a:r>
              <a:rPr lang="en-US" sz="3400" dirty="0" smtClean="0"/>
              <a:t>8,400 </a:t>
            </a:r>
            <a:r>
              <a:rPr lang="en-US" sz="3400" dirty="0"/>
              <a:t>MW) were operating at the temperature limit.  This would result in a decrease </a:t>
            </a:r>
            <a:r>
              <a:rPr lang="en-US" sz="3400" dirty="0" smtClean="0"/>
              <a:t>in generator output of:</a:t>
            </a:r>
            <a:endParaRPr lang="en-US" sz="3400" dirty="0"/>
          </a:p>
          <a:p>
            <a:pPr lvl="2"/>
            <a:r>
              <a:rPr lang="en-US" sz="3400" dirty="0" smtClean="0"/>
              <a:t>23 </a:t>
            </a:r>
            <a:r>
              <a:rPr lang="en-US" sz="3400" dirty="0"/>
              <a:t>MW at 59.9 Hz.</a:t>
            </a:r>
          </a:p>
          <a:p>
            <a:pPr lvl="2"/>
            <a:r>
              <a:rPr lang="en-US" sz="3400" dirty="0" smtClean="0"/>
              <a:t>69 </a:t>
            </a:r>
            <a:r>
              <a:rPr lang="en-US" sz="3400" dirty="0"/>
              <a:t>MW at </a:t>
            </a:r>
            <a:r>
              <a:rPr lang="en-US" sz="3400" dirty="0" smtClean="0"/>
              <a:t>59.7 </a:t>
            </a:r>
            <a:r>
              <a:rPr lang="en-US" sz="3400" dirty="0"/>
              <a:t>Hz.</a:t>
            </a:r>
          </a:p>
          <a:p>
            <a:pPr lvl="2"/>
            <a:r>
              <a:rPr lang="en-US" sz="3400" dirty="0" smtClean="0"/>
              <a:t>162 </a:t>
            </a:r>
            <a:r>
              <a:rPr lang="en-US" sz="3400" dirty="0"/>
              <a:t>MW at </a:t>
            </a:r>
            <a:r>
              <a:rPr lang="en-US" sz="3400" dirty="0" smtClean="0"/>
              <a:t>59.3 </a:t>
            </a:r>
            <a:r>
              <a:rPr lang="en-US" sz="3400" dirty="0"/>
              <a:t>Hz.</a:t>
            </a:r>
          </a:p>
          <a:p>
            <a:pPr lvl="2"/>
            <a:r>
              <a:rPr lang="en-US" sz="3400" dirty="0" smtClean="0"/>
              <a:t>This occurs anytime frequency is below 60 Hz.</a:t>
            </a:r>
            <a:endParaRPr lang="en-US" sz="3400" dirty="0"/>
          </a:p>
          <a:p>
            <a:pPr lvl="2"/>
            <a:endParaRPr lang="en-US" sz="3400" dirty="0"/>
          </a:p>
          <a:p>
            <a:endParaRPr lang="en-US"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53</a:t>
            </a:fld>
            <a:endParaRPr lang="en-US"/>
          </a:p>
        </p:txBody>
      </p:sp>
    </p:spTree>
    <p:extLst>
      <p:ext uri="{BB962C8B-B14F-4D97-AF65-F5344CB8AC3E}">
        <p14:creationId xmlns:p14="http://schemas.microsoft.com/office/powerpoint/2010/main" val="355743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Primary Control Required From Generators</a:t>
            </a:r>
            <a:endParaRPr lang="en-US" dirty="0"/>
          </a:p>
        </p:txBody>
      </p:sp>
      <p:sp>
        <p:nvSpPr>
          <p:cNvPr id="3" name="Content Placeholder 2"/>
          <p:cNvSpPr>
            <a:spLocks noGrp="1"/>
          </p:cNvSpPr>
          <p:nvPr>
            <p:ph idx="1"/>
          </p:nvPr>
        </p:nvSpPr>
        <p:spPr>
          <a:xfrm>
            <a:off x="2540000" y="2895600"/>
            <a:ext cx="10210800" cy="6400800"/>
          </a:xfrm>
        </p:spPr>
        <p:txBody>
          <a:bodyPr>
            <a:normAutofit fontScale="85000" lnSpcReduction="20000"/>
          </a:bodyPr>
          <a:lstStyle/>
          <a:p>
            <a:r>
              <a:rPr lang="en-US" dirty="0" smtClean="0"/>
              <a:t>2866 MW loss to the grid.</a:t>
            </a:r>
          </a:p>
          <a:p>
            <a:r>
              <a:rPr lang="en-US" dirty="0" smtClean="0"/>
              <a:t>162 MW loss from combustion turbines.</a:t>
            </a:r>
          </a:p>
          <a:p>
            <a:r>
              <a:rPr lang="en-US" dirty="0" smtClean="0"/>
              <a:t>Less Load Resources tripping at 59.7 Hz.</a:t>
            </a:r>
          </a:p>
          <a:p>
            <a:pPr lvl="1"/>
            <a:r>
              <a:rPr lang="en-US" dirty="0" smtClean="0"/>
              <a:t>1400 MW normal purchase used in this example.</a:t>
            </a:r>
          </a:p>
          <a:p>
            <a:r>
              <a:rPr lang="en-US" dirty="0" smtClean="0"/>
              <a:t>Load Dampening:</a:t>
            </a:r>
          </a:p>
          <a:p>
            <a:pPr lvl="1"/>
            <a:r>
              <a:rPr lang="en-US" dirty="0" smtClean="0"/>
              <a:t>25,000 MW Load ~ 61.25 MW/0.1 Hz or 429 MW @ 59.3 Hz.</a:t>
            </a:r>
          </a:p>
          <a:p>
            <a:pPr lvl="1"/>
            <a:r>
              <a:rPr lang="en-US" dirty="0" smtClean="0"/>
              <a:t>35,000 MW Load ~ 85.75 MW/0.1 Hz or 600 MW @ 59.3 Hz.</a:t>
            </a:r>
          </a:p>
          <a:p>
            <a:pPr lvl="1"/>
            <a:r>
              <a:rPr lang="en-US" dirty="0" smtClean="0"/>
              <a:t>45,000 MW Load ~ 110.25 MW/0.1 Hz or 772 MW @ 59.3 Hz.</a:t>
            </a:r>
          </a:p>
          <a:p>
            <a:r>
              <a:rPr lang="en-US" dirty="0" smtClean="0"/>
              <a:t>MW needed from Generators by the frequency nadir, in 3 to 5 seconds:</a:t>
            </a:r>
          </a:p>
          <a:p>
            <a:pPr lvl="1"/>
            <a:r>
              <a:rPr lang="en-US" dirty="0" smtClean="0"/>
              <a:t>2866 + 162 MW = 3028 MW loss</a:t>
            </a:r>
          </a:p>
          <a:p>
            <a:pPr lvl="1"/>
            <a:r>
              <a:rPr lang="en-US" dirty="0" smtClean="0"/>
              <a:t>Less 1400 MW Load Resources = 3028 – 1400 = 1628 MW</a:t>
            </a:r>
          </a:p>
          <a:p>
            <a:pPr lvl="1"/>
            <a:r>
              <a:rPr lang="en-US" dirty="0" smtClean="0"/>
              <a:t>Less Load Dampening: 1628 – 429 = </a:t>
            </a:r>
            <a:r>
              <a:rPr lang="en-US" b="1" dirty="0" smtClean="0"/>
              <a:t>1199 MW @ 25,000 MW load.</a:t>
            </a:r>
          </a:p>
          <a:p>
            <a:pPr lvl="1"/>
            <a:r>
              <a:rPr lang="en-US" dirty="0" smtClean="0"/>
              <a:t>Less Load Dampening : 1628 – 600 = </a:t>
            </a:r>
            <a:r>
              <a:rPr lang="en-US" b="1" dirty="0" smtClean="0"/>
              <a:t>1028 MW @ 35,000 MW load</a:t>
            </a:r>
            <a:r>
              <a:rPr lang="en-US" dirty="0" smtClean="0"/>
              <a:t>.</a:t>
            </a:r>
          </a:p>
          <a:p>
            <a:pPr lvl="1"/>
            <a:r>
              <a:rPr lang="en-US" dirty="0" smtClean="0"/>
              <a:t>Less Load Dampening: 1628 – 772 = </a:t>
            </a:r>
            <a:r>
              <a:rPr lang="en-US" b="1" dirty="0" smtClean="0"/>
              <a:t>856 MW @ 45,000 MW load.</a:t>
            </a:r>
          </a:p>
        </p:txBody>
      </p:sp>
      <p:sp>
        <p:nvSpPr>
          <p:cNvPr id="4" name="Slide Number Placeholder 3"/>
          <p:cNvSpPr>
            <a:spLocks noGrp="1"/>
          </p:cNvSpPr>
          <p:nvPr>
            <p:ph type="sldNum" sz="quarter" idx="12"/>
          </p:nvPr>
        </p:nvSpPr>
        <p:spPr/>
        <p:txBody>
          <a:bodyPr/>
          <a:lstStyle/>
          <a:p>
            <a:fld id="{C4D9C544-6E7E-467D-9EB4-E09565C56695}" type="slidenum">
              <a:rPr lang="en-US" smtClean="0"/>
              <a:pPr/>
              <a:t>54</a:t>
            </a:fld>
            <a:endParaRPr lang="en-US"/>
          </a:p>
        </p:txBody>
      </p:sp>
    </p:spTree>
    <p:extLst>
      <p:ext uri="{BB962C8B-B14F-4D97-AF65-F5344CB8AC3E}">
        <p14:creationId xmlns:p14="http://schemas.microsoft.com/office/powerpoint/2010/main" val="293907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1" y="887623"/>
            <a:ext cx="9978814" cy="1821710"/>
          </a:xfrm>
        </p:spPr>
        <p:txBody>
          <a:bodyPr>
            <a:normAutofit/>
          </a:bodyPr>
          <a:lstStyle/>
          <a:p>
            <a:r>
              <a:rPr lang="en-US" sz="4800" dirty="0" smtClean="0"/>
              <a:t>Limits of Generator Performance</a:t>
            </a:r>
            <a:endParaRPr lang="en-US" sz="4800" dirty="0"/>
          </a:p>
        </p:txBody>
      </p:sp>
      <p:sp>
        <p:nvSpPr>
          <p:cNvPr id="3" name="Content Placeholder 2"/>
          <p:cNvSpPr>
            <a:spLocks noGrp="1"/>
          </p:cNvSpPr>
          <p:nvPr>
            <p:ph idx="1"/>
          </p:nvPr>
        </p:nvSpPr>
        <p:spPr>
          <a:xfrm>
            <a:off x="2762546" y="2057400"/>
            <a:ext cx="9835854" cy="7315200"/>
          </a:xfrm>
        </p:spPr>
        <p:txBody>
          <a:bodyPr>
            <a:normAutofit fontScale="77500" lnSpcReduction="20000"/>
          </a:bodyPr>
          <a:lstStyle/>
          <a:p>
            <a:r>
              <a:rPr lang="en-US" sz="3800" dirty="0" smtClean="0"/>
              <a:t>Frequency events in the ERCOT Interconnection vary from typical values of:</a:t>
            </a:r>
          </a:p>
          <a:p>
            <a:pPr lvl="1"/>
            <a:r>
              <a:rPr lang="en-US" sz="3800" dirty="0" smtClean="0"/>
              <a:t>ERCOT 59.700 to 59.950 Hz.  Frequency rarely goes below 59.700 Hz due to Load Resources tripping.</a:t>
            </a:r>
          </a:p>
          <a:p>
            <a:r>
              <a:rPr lang="en-US" sz="3800" dirty="0" smtClean="0"/>
              <a:t>These typical events limit the generator’s exposure and experience of operating at very low frequencies near UFLS.</a:t>
            </a:r>
          </a:p>
          <a:p>
            <a:r>
              <a:rPr lang="en-US" sz="3800" dirty="0" smtClean="0"/>
              <a:t>During the May 15, 2003 ERCOT event where frequency dropped to 59.28 Hz, generators experienced governor demands that they had never seen before.  For 5% droop, a 23% increase.  For steam generators a sudden drop in throttle steam pressure reduced governor performance and they were only able to deliver 12 to 13% instead of 23%.  Combustion turbines delivered around 18%.  These limits in delivery must be accounted for and understood</a:t>
            </a:r>
            <a:r>
              <a:rPr lang="en-US" dirty="0" smtClean="0"/>
              <a:t>.</a:t>
            </a:r>
            <a:endParaRPr lang="en-US"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55</a:t>
            </a:fld>
            <a:endParaRPr lang="en-US"/>
          </a:p>
        </p:txBody>
      </p:sp>
    </p:spTree>
    <p:extLst>
      <p:ext uri="{BB962C8B-B14F-4D97-AF65-F5344CB8AC3E}">
        <p14:creationId xmlns:p14="http://schemas.microsoft.com/office/powerpoint/2010/main" val="3109223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1" y="887623"/>
            <a:ext cx="9978814" cy="1821710"/>
          </a:xfrm>
        </p:spPr>
        <p:txBody>
          <a:bodyPr>
            <a:normAutofit/>
          </a:bodyPr>
          <a:lstStyle/>
          <a:p>
            <a:r>
              <a:rPr lang="en-US" sz="4800" dirty="0" smtClean="0"/>
              <a:t>Governor Dead-bands</a:t>
            </a:r>
            <a:endParaRPr lang="en-US" sz="4800" dirty="0"/>
          </a:p>
        </p:txBody>
      </p:sp>
      <p:sp>
        <p:nvSpPr>
          <p:cNvPr id="3" name="Content Placeholder 2"/>
          <p:cNvSpPr>
            <a:spLocks noGrp="1"/>
          </p:cNvSpPr>
          <p:nvPr>
            <p:ph idx="1"/>
          </p:nvPr>
        </p:nvSpPr>
        <p:spPr>
          <a:xfrm>
            <a:off x="1930400" y="2209800"/>
            <a:ext cx="11074400" cy="7315200"/>
          </a:xfrm>
          <a:ln>
            <a:noFill/>
          </a:ln>
        </p:spPr>
        <p:txBody>
          <a:bodyPr>
            <a:normAutofit/>
          </a:bodyPr>
          <a:lstStyle/>
          <a:p>
            <a:r>
              <a:rPr lang="en-US" sz="3200" dirty="0"/>
              <a:t>A Large Dead-band of 0.036 Hz as compared to a </a:t>
            </a:r>
            <a:r>
              <a:rPr lang="en-US" sz="3200" dirty="0" smtClean="0"/>
              <a:t>0.017 </a:t>
            </a:r>
            <a:r>
              <a:rPr lang="en-US" sz="3200" dirty="0"/>
              <a:t>Hz Dead-band will result in less Primary Frequency Response. </a:t>
            </a:r>
          </a:p>
          <a:p>
            <a:pPr lvl="1"/>
            <a:r>
              <a:rPr lang="en-US" sz="2400" dirty="0" smtClean="0"/>
              <a:t>19% </a:t>
            </a:r>
            <a:r>
              <a:rPr lang="en-US" sz="2400" dirty="0"/>
              <a:t>less Primary Frequency Response for a 59.90 Hz Deviation</a:t>
            </a:r>
          </a:p>
          <a:p>
            <a:pPr lvl="1"/>
            <a:r>
              <a:rPr lang="en-US" sz="2400" dirty="0" smtClean="0"/>
              <a:t>9.5% </a:t>
            </a:r>
            <a:r>
              <a:rPr lang="en-US" sz="2400" dirty="0"/>
              <a:t>less Primary Frequency Response for a 59.80 Hz Deviation</a:t>
            </a:r>
          </a:p>
          <a:p>
            <a:pPr lvl="1"/>
            <a:r>
              <a:rPr lang="en-US" sz="2400" dirty="0" smtClean="0"/>
              <a:t>6.3% </a:t>
            </a:r>
            <a:r>
              <a:rPr lang="en-US" sz="2400" dirty="0"/>
              <a:t>less Primary Frequency Response for a 59.70 Hz Deviation</a:t>
            </a:r>
          </a:p>
          <a:p>
            <a:pPr lvl="1"/>
            <a:r>
              <a:rPr lang="en-US" sz="2400" dirty="0" smtClean="0"/>
              <a:t>2.7% </a:t>
            </a:r>
            <a:r>
              <a:rPr lang="en-US" sz="2400" dirty="0"/>
              <a:t>less Primary Frequency Response for a </a:t>
            </a:r>
            <a:r>
              <a:rPr lang="en-US" sz="2400" dirty="0" smtClean="0"/>
              <a:t>59.30 </a:t>
            </a:r>
            <a:r>
              <a:rPr lang="en-US" sz="2400" dirty="0"/>
              <a:t>Hz </a:t>
            </a:r>
            <a:r>
              <a:rPr lang="en-US" sz="2400" dirty="0" smtClean="0"/>
              <a:t>Deviation</a:t>
            </a:r>
          </a:p>
          <a:p>
            <a:r>
              <a:rPr lang="en-US" sz="2684" dirty="0" smtClean="0"/>
              <a:t>Large Dead-bands on governors reduce Primary Frequency Response and delay the delivery of the response.</a:t>
            </a:r>
            <a:endParaRPr lang="en-US" sz="2684"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56</a:t>
            </a:fld>
            <a:endParaRPr lang="en-US"/>
          </a:p>
        </p:txBody>
      </p:sp>
    </p:spTree>
    <p:extLst>
      <p:ext uri="{BB962C8B-B14F-4D97-AF65-F5344CB8AC3E}">
        <p14:creationId xmlns:p14="http://schemas.microsoft.com/office/powerpoint/2010/main" val="2310305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and Requirements on Primary Frequency Control</a:t>
            </a:r>
            <a:endParaRPr lang="en-US" dirty="0"/>
          </a:p>
        </p:txBody>
      </p:sp>
      <p:sp>
        <p:nvSpPr>
          <p:cNvPr id="3" name="Content Placeholder 2"/>
          <p:cNvSpPr>
            <a:spLocks noGrp="1"/>
          </p:cNvSpPr>
          <p:nvPr>
            <p:ph idx="1"/>
          </p:nvPr>
        </p:nvSpPr>
        <p:spPr/>
        <p:txBody>
          <a:bodyPr/>
          <a:lstStyle/>
          <a:p>
            <a:r>
              <a:rPr lang="en-US" dirty="0" smtClean="0"/>
              <a:t>NERC BAL-003-1 Does not have requirements on governor settings or the speed of delivery of response.</a:t>
            </a:r>
          </a:p>
          <a:p>
            <a:r>
              <a:rPr lang="en-US" dirty="0" smtClean="0"/>
              <a:t>NERC Regional Standard BAL-001-TRE-1 does have requirements on governor settings but not on the speed of delivery of response at the frequency nadir.</a:t>
            </a:r>
          </a:p>
          <a:p>
            <a:r>
              <a:rPr lang="en-US" dirty="0" smtClean="0"/>
              <a:t>MOD-27 does not require any response, only that the models reflect the actual generator performance.</a:t>
            </a:r>
            <a:endParaRPr lang="en-US" dirty="0"/>
          </a:p>
        </p:txBody>
      </p:sp>
      <p:sp>
        <p:nvSpPr>
          <p:cNvPr id="4" name="Slide Number Placeholder 3"/>
          <p:cNvSpPr>
            <a:spLocks noGrp="1"/>
          </p:cNvSpPr>
          <p:nvPr>
            <p:ph type="sldNum" sz="quarter" idx="12"/>
          </p:nvPr>
        </p:nvSpPr>
        <p:spPr/>
        <p:txBody>
          <a:bodyPr/>
          <a:lstStyle/>
          <a:p>
            <a:fld id="{C4D9C544-6E7E-467D-9EB4-E09565C56695}" type="slidenum">
              <a:rPr lang="en-US" smtClean="0"/>
              <a:pPr/>
              <a:t>57</a:t>
            </a:fld>
            <a:endParaRPr lang="en-US"/>
          </a:p>
        </p:txBody>
      </p:sp>
    </p:spTree>
    <p:extLst>
      <p:ext uri="{BB962C8B-B14F-4D97-AF65-F5344CB8AC3E}">
        <p14:creationId xmlns:p14="http://schemas.microsoft.com/office/powerpoint/2010/main" val="923161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509" y="887623"/>
            <a:ext cx="9371305" cy="1017377"/>
          </a:xfrm>
        </p:spPr>
        <p:txBody>
          <a:bodyPr/>
          <a:lstStyle/>
          <a:p>
            <a:r>
              <a:rPr lang="en-US" dirty="0" smtClean="0"/>
              <a:t>Summary</a:t>
            </a:r>
            <a:endParaRPr lang="en-US" dirty="0"/>
          </a:p>
        </p:txBody>
      </p:sp>
      <p:sp>
        <p:nvSpPr>
          <p:cNvPr id="3" name="Content Placeholder 2"/>
          <p:cNvSpPr>
            <a:spLocks noGrp="1"/>
          </p:cNvSpPr>
          <p:nvPr>
            <p:ph idx="1"/>
          </p:nvPr>
        </p:nvSpPr>
        <p:spPr>
          <a:xfrm>
            <a:off x="2762546" y="2133600"/>
            <a:ext cx="9375268" cy="6273471"/>
          </a:xfrm>
        </p:spPr>
        <p:txBody>
          <a:bodyPr/>
          <a:lstStyle/>
          <a:p>
            <a:r>
              <a:rPr lang="en-US" dirty="0" smtClean="0"/>
              <a:t>The speed of delivery of Primary Frequency Response is critical.</a:t>
            </a:r>
          </a:p>
          <a:p>
            <a:pPr lvl="1"/>
            <a:r>
              <a:rPr lang="en-US" dirty="0" smtClean="0"/>
              <a:t>Steam turbines are fast for a portion of their response but have limited response due to the decay in throttle steam pressure during extreme events.</a:t>
            </a:r>
          </a:p>
          <a:p>
            <a:pPr lvl="1"/>
            <a:r>
              <a:rPr lang="en-US" dirty="0" smtClean="0"/>
              <a:t>Combustion turbines are good responders but are slower than steam turbines.</a:t>
            </a:r>
          </a:p>
          <a:p>
            <a:pPr lvl="1"/>
            <a:r>
              <a:rPr lang="en-US" dirty="0" smtClean="0"/>
              <a:t>Hydro turbines are much slower but can deliver large quantities of response.</a:t>
            </a:r>
          </a:p>
          <a:p>
            <a:r>
              <a:rPr lang="en-US" dirty="0" smtClean="0"/>
              <a:t>Frequency Responsive Reserves must be spread over many generators to successfully deliver the needed response in the time required to prevent UFLS action.</a:t>
            </a:r>
          </a:p>
        </p:txBody>
      </p:sp>
      <p:sp>
        <p:nvSpPr>
          <p:cNvPr id="4" name="Slide Number Placeholder 3"/>
          <p:cNvSpPr>
            <a:spLocks noGrp="1"/>
          </p:cNvSpPr>
          <p:nvPr>
            <p:ph type="sldNum" sz="quarter" idx="12"/>
          </p:nvPr>
        </p:nvSpPr>
        <p:spPr/>
        <p:txBody>
          <a:bodyPr/>
          <a:lstStyle/>
          <a:p>
            <a:fld id="{C4D9C544-6E7E-467D-9EB4-E09565C56695}" type="slidenum">
              <a:rPr lang="en-US" smtClean="0"/>
              <a:pPr/>
              <a:t>58</a:t>
            </a:fld>
            <a:endParaRPr lang="en-US"/>
          </a:p>
        </p:txBody>
      </p:sp>
    </p:spTree>
    <p:extLst>
      <p:ext uri="{BB962C8B-B14F-4D97-AF65-F5344CB8AC3E}">
        <p14:creationId xmlns:p14="http://schemas.microsoft.com/office/powerpoint/2010/main" val="2446535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3523" y="2754513"/>
            <a:ext cx="12231872" cy="7608687"/>
          </a:xfrm>
        </p:spPr>
        <p:txBody>
          <a:bodyPr/>
          <a:lstStyle/>
          <a:p>
            <a:pPr marL="0" indent="0" algn="ctr">
              <a:buNone/>
            </a:pPr>
            <a:r>
              <a:rPr lang="en-US" sz="6000" dirty="0" smtClean="0"/>
              <a:t>Thank You</a:t>
            </a:r>
          </a:p>
          <a:p>
            <a:pPr marL="0" indent="0" algn="ctr">
              <a:buNone/>
            </a:pPr>
            <a:endParaRPr lang="en-US" dirty="0"/>
          </a:p>
          <a:p>
            <a:pPr marL="0" indent="0" algn="ctr">
              <a:buNone/>
            </a:pPr>
            <a:r>
              <a:rPr lang="en-US" dirty="0" smtClean="0"/>
              <a:t>Joe Eto – jheto@lbl.gov</a:t>
            </a:r>
          </a:p>
          <a:p>
            <a:pPr marL="0" indent="0" algn="ctr">
              <a:buNone/>
            </a:pPr>
            <a:r>
              <a:rPr lang="en-US" dirty="0" smtClean="0"/>
              <a:t>John </a:t>
            </a:r>
            <a:r>
              <a:rPr lang="en-US" dirty="0" err="1" smtClean="0"/>
              <a:t>Undrill</a:t>
            </a:r>
            <a:r>
              <a:rPr lang="en-US" dirty="0"/>
              <a:t> - </a:t>
            </a:r>
            <a:r>
              <a:rPr lang="en-US" dirty="0" smtClean="0"/>
              <a:t>jundrill1@gmail.com</a:t>
            </a:r>
          </a:p>
          <a:p>
            <a:pPr marL="0" indent="0" algn="ctr">
              <a:buNone/>
            </a:pPr>
            <a:r>
              <a:rPr lang="en-US" dirty="0"/>
              <a:t>Sydney Niemeyer - </a:t>
            </a:r>
            <a:r>
              <a:rPr lang="en-US" dirty="0" smtClean="0"/>
              <a:t>sydney.niemeyer@att.net</a:t>
            </a:r>
          </a:p>
          <a:p>
            <a:pPr marL="0" indent="0" algn="ctr">
              <a:buNone/>
            </a:pPr>
            <a:r>
              <a:rPr lang="en-US" dirty="0" smtClean="0"/>
              <a:t>Eddy Lim </a:t>
            </a:r>
            <a:r>
              <a:rPr lang="en-US" dirty="0"/>
              <a:t>- </a:t>
            </a:r>
            <a:r>
              <a:rPr lang="en-US" dirty="0" smtClean="0"/>
              <a:t>Eddy.Lim@ferc.gov</a:t>
            </a:r>
          </a:p>
          <a:p>
            <a:pPr marL="0" indent="0">
              <a:buNone/>
            </a:pPr>
            <a:endParaRPr lang="en-US" dirty="0"/>
          </a:p>
        </p:txBody>
      </p:sp>
      <p:sp>
        <p:nvSpPr>
          <p:cNvPr id="4" name="Slide Number Placeholder 3"/>
          <p:cNvSpPr>
            <a:spLocks noGrp="1"/>
          </p:cNvSpPr>
          <p:nvPr>
            <p:ph type="sldNum" sz="quarter" idx="4"/>
          </p:nvPr>
        </p:nvSpPr>
        <p:spPr/>
        <p:txBody>
          <a:bodyPr/>
          <a:lstStyle/>
          <a:p>
            <a:fld id="{C4D9C544-6E7E-467D-9EB4-E09565C56695}" type="slidenum">
              <a:rPr lang="en-US" smtClean="0"/>
              <a:pPr/>
              <a:t>59</a:t>
            </a:fld>
            <a:endParaRPr lang="en-US"/>
          </a:p>
        </p:txBody>
      </p:sp>
    </p:spTree>
    <p:extLst>
      <p:ext uri="{BB962C8B-B14F-4D97-AF65-F5344CB8AC3E}">
        <p14:creationId xmlns:p14="http://schemas.microsoft.com/office/powerpoint/2010/main" val="175864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Reports</a:t>
            </a:r>
            <a:endParaRPr lang="en-US" dirty="0"/>
          </a:p>
        </p:txBody>
      </p:sp>
      <p:sp>
        <p:nvSpPr>
          <p:cNvPr id="3" name="Content Placeholder 2"/>
          <p:cNvSpPr>
            <a:spLocks noGrp="1"/>
          </p:cNvSpPr>
          <p:nvPr>
            <p:ph idx="1"/>
          </p:nvPr>
        </p:nvSpPr>
        <p:spPr/>
        <p:txBody>
          <a:bodyPr>
            <a:normAutofit/>
          </a:bodyPr>
          <a:lstStyle/>
          <a:p>
            <a:pPr>
              <a:spcBef>
                <a:spcPts val="0"/>
              </a:spcBef>
              <a:spcAft>
                <a:spcPts val="1707"/>
              </a:spcAft>
            </a:pPr>
            <a:r>
              <a:rPr lang="en-US" sz="2844" dirty="0"/>
              <a:t>Eto, J. H., J. </a:t>
            </a:r>
            <a:r>
              <a:rPr lang="en-US" sz="2844" dirty="0" err="1"/>
              <a:t>Undrill</a:t>
            </a:r>
            <a:r>
              <a:rPr lang="en-US" sz="2844" dirty="0"/>
              <a:t>, C. Roberts, P. </a:t>
            </a:r>
            <a:r>
              <a:rPr lang="en-US" sz="2844" dirty="0" err="1"/>
              <a:t>Mackin</a:t>
            </a:r>
            <a:r>
              <a:rPr lang="en-US" sz="2844" dirty="0"/>
              <a:t>, and J. Ellis (2018). </a:t>
            </a:r>
            <a:r>
              <a:rPr lang="en-US" sz="2844" i="1" dirty="0"/>
              <a:t>Frequency Control Requirements for Reliable Interconnection Frequency Response.</a:t>
            </a:r>
            <a:r>
              <a:rPr lang="en-US" sz="2844" dirty="0"/>
              <a:t> Berkeley: Lawrence Berkeley National Laboratory.</a:t>
            </a:r>
          </a:p>
          <a:p>
            <a:pPr>
              <a:spcBef>
                <a:spcPts val="0"/>
              </a:spcBef>
              <a:spcAft>
                <a:spcPts val="1707"/>
              </a:spcAft>
            </a:pPr>
            <a:r>
              <a:rPr lang="en-US" sz="2844" dirty="0"/>
              <a:t>Undrill, J.M. (2018). </a:t>
            </a:r>
            <a:r>
              <a:rPr lang="en-US" sz="2844" i="1" dirty="0"/>
              <a:t>Primary Frequency Response and Control of Power System Frequency.</a:t>
            </a:r>
            <a:r>
              <a:rPr lang="en-US" sz="2844" dirty="0"/>
              <a:t> Berkeley: Lawrence Berkeley National Laboratory. </a:t>
            </a:r>
          </a:p>
          <a:p>
            <a:pPr>
              <a:spcBef>
                <a:spcPts val="0"/>
              </a:spcBef>
              <a:spcAft>
                <a:spcPts val="1707"/>
              </a:spcAft>
            </a:pPr>
            <a:r>
              <a:rPr lang="en-US" sz="2844" dirty="0"/>
              <a:t>Undrill, J.M., P. </a:t>
            </a:r>
            <a:r>
              <a:rPr lang="en-US" sz="2844" dirty="0" err="1"/>
              <a:t>Mackin</a:t>
            </a:r>
            <a:r>
              <a:rPr lang="en-US" sz="2844" dirty="0"/>
              <a:t>, and J. Ellis. (2018). </a:t>
            </a:r>
            <a:r>
              <a:rPr lang="en-US" sz="2844" i="1" dirty="0"/>
              <a:t>Relating the Microcosm Simulations to Full Scale Grid Simulations. </a:t>
            </a:r>
            <a:r>
              <a:rPr lang="en-US" sz="2844" dirty="0"/>
              <a:t>Berkeley: Lawrence Berkeley National Laboratory.</a:t>
            </a:r>
          </a:p>
          <a:p>
            <a:pPr>
              <a:spcBef>
                <a:spcPts val="0"/>
              </a:spcBef>
              <a:spcAft>
                <a:spcPts val="1707"/>
              </a:spcAft>
            </a:pPr>
            <a:r>
              <a:rPr lang="en-US" sz="2844" dirty="0"/>
              <a:t>Roberts, C. (2018). </a:t>
            </a:r>
            <a:r>
              <a:rPr lang="en-US" sz="2844" i="1" dirty="0"/>
              <a:t>Review of International Grid Codes</a:t>
            </a:r>
            <a:r>
              <a:rPr lang="en-US" sz="2844" dirty="0"/>
              <a:t>. Berkeley: Lawrence Berkeley National Laboratory. </a:t>
            </a:r>
          </a:p>
        </p:txBody>
      </p:sp>
      <p:sp>
        <p:nvSpPr>
          <p:cNvPr id="4" name="Slide Number Placeholder 3"/>
          <p:cNvSpPr>
            <a:spLocks noGrp="1"/>
          </p:cNvSpPr>
          <p:nvPr>
            <p:ph type="sldNum" sz="quarter" idx="4"/>
          </p:nvPr>
        </p:nvSpPr>
        <p:spPr/>
        <p:txBody>
          <a:bodyPr/>
          <a:lstStyle/>
          <a:p>
            <a:fld id="{F039628F-32BE-4F62-875E-B6B5EFCF1AA9}" type="slidenum">
              <a:rPr lang="en-US" smtClean="0">
                <a:solidFill>
                  <a:prstClr val="white"/>
                </a:solidFill>
              </a:rPr>
              <a:pPr/>
              <a:t>6</a:t>
            </a:fld>
            <a:endParaRPr lang="en-US" dirty="0">
              <a:solidFill>
                <a:prstClr val="white"/>
              </a:solidFill>
            </a:endParaRPr>
          </a:p>
        </p:txBody>
      </p:sp>
      <p:sp>
        <p:nvSpPr>
          <p:cNvPr id="5" name="Rectangle 4"/>
          <p:cNvSpPr/>
          <p:nvPr/>
        </p:nvSpPr>
        <p:spPr>
          <a:xfrm>
            <a:off x="329343" y="7229266"/>
            <a:ext cx="12379894" cy="617541"/>
          </a:xfrm>
          <a:prstGeom prst="rect">
            <a:avLst/>
          </a:prstGeom>
        </p:spPr>
        <p:txBody>
          <a:bodyPr wrap="square">
            <a:spAutoFit/>
          </a:bodyPr>
          <a:lstStyle/>
          <a:p>
            <a:pPr algn="ctr" fontAlgn="base">
              <a:spcBef>
                <a:spcPct val="0"/>
              </a:spcBef>
              <a:spcAft>
                <a:spcPct val="0"/>
              </a:spcAft>
            </a:pPr>
            <a:r>
              <a:rPr lang="en-US" sz="3413" dirty="0">
                <a:solidFill>
                  <a:prstClr val="black"/>
                </a:solidFill>
              </a:rPr>
              <a:t>https://certs.lbl.gov/project/interconnection-frequency-response</a:t>
            </a:r>
          </a:p>
        </p:txBody>
      </p:sp>
    </p:spTree>
    <p:extLst>
      <p:ext uri="{BB962C8B-B14F-4D97-AF65-F5344CB8AC3E}">
        <p14:creationId xmlns:p14="http://schemas.microsoft.com/office/powerpoint/2010/main" val="96167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30400" y="2168492"/>
            <a:ext cx="9372600" cy="677108"/>
          </a:xfrm>
          <a:prstGeom prst="rect">
            <a:avLst/>
          </a:prstGeom>
        </p:spPr>
        <p:txBody>
          <a:bodyPr vert="horz" wrap="square" lIns="0" tIns="0" rIns="0" bIns="0" rtlCol="0">
            <a:spAutoFit/>
          </a:bodyPr>
          <a:lstStyle/>
          <a:p>
            <a:pPr marL="12700" algn="ctr"/>
            <a:r>
              <a:rPr sz="4400" spc="-20" dirty="0">
                <a:solidFill>
                  <a:srgbClr val="0433FF"/>
                </a:solidFill>
                <a:latin typeface="Century Gothic"/>
                <a:cs typeface="Century Gothic"/>
              </a:rPr>
              <a:t>F</a:t>
            </a:r>
            <a:r>
              <a:rPr sz="4400" spc="-25" dirty="0">
                <a:solidFill>
                  <a:srgbClr val="0433FF"/>
                </a:solidFill>
                <a:latin typeface="Century Gothic"/>
                <a:cs typeface="Century Gothic"/>
              </a:rPr>
              <a:t>R</a:t>
            </a:r>
            <a:r>
              <a:rPr sz="4400" spc="-5" dirty="0">
                <a:solidFill>
                  <a:srgbClr val="0433FF"/>
                </a:solidFill>
                <a:latin typeface="Century Gothic"/>
                <a:cs typeface="Century Gothic"/>
              </a:rPr>
              <a:t>E</a:t>
            </a:r>
            <a:r>
              <a:rPr sz="4400" dirty="0">
                <a:solidFill>
                  <a:srgbClr val="0433FF"/>
                </a:solidFill>
                <a:latin typeface="Century Gothic"/>
                <a:cs typeface="Century Gothic"/>
              </a:rPr>
              <a:t>Q</a:t>
            </a:r>
            <a:r>
              <a:rPr sz="4400" spc="-25" dirty="0">
                <a:solidFill>
                  <a:srgbClr val="0433FF"/>
                </a:solidFill>
                <a:latin typeface="Century Gothic"/>
                <a:cs typeface="Century Gothic"/>
              </a:rPr>
              <a:t>U</a:t>
            </a:r>
            <a:r>
              <a:rPr sz="4400" spc="-5" dirty="0">
                <a:solidFill>
                  <a:srgbClr val="0433FF"/>
                </a:solidFill>
                <a:latin typeface="Century Gothic"/>
                <a:cs typeface="Century Gothic"/>
              </a:rPr>
              <a:t>E</a:t>
            </a:r>
            <a:r>
              <a:rPr sz="4400" spc="-30" dirty="0">
                <a:solidFill>
                  <a:srgbClr val="0433FF"/>
                </a:solidFill>
                <a:latin typeface="Century Gothic"/>
                <a:cs typeface="Century Gothic"/>
              </a:rPr>
              <a:t>N</a:t>
            </a:r>
            <a:r>
              <a:rPr sz="4400" spc="-25" dirty="0">
                <a:solidFill>
                  <a:srgbClr val="0433FF"/>
                </a:solidFill>
                <a:latin typeface="Century Gothic"/>
                <a:cs typeface="Century Gothic"/>
              </a:rPr>
              <a:t>CY</a:t>
            </a:r>
            <a:r>
              <a:rPr sz="4400" spc="-5" dirty="0">
                <a:solidFill>
                  <a:srgbClr val="0433FF"/>
                </a:solidFill>
                <a:latin typeface="Century Gothic"/>
                <a:cs typeface="Century Gothic"/>
              </a:rPr>
              <a:t> </a:t>
            </a:r>
            <a:r>
              <a:rPr sz="4400" spc="-25" dirty="0">
                <a:solidFill>
                  <a:srgbClr val="0433FF"/>
                </a:solidFill>
                <a:latin typeface="Century Gothic"/>
                <a:cs typeface="Century Gothic"/>
              </a:rPr>
              <a:t>R</a:t>
            </a:r>
            <a:r>
              <a:rPr sz="4400" spc="-5" dirty="0">
                <a:solidFill>
                  <a:srgbClr val="0433FF"/>
                </a:solidFill>
                <a:latin typeface="Century Gothic"/>
                <a:cs typeface="Century Gothic"/>
              </a:rPr>
              <a:t>E</a:t>
            </a:r>
            <a:r>
              <a:rPr sz="4400" spc="-25" dirty="0">
                <a:solidFill>
                  <a:srgbClr val="0433FF"/>
                </a:solidFill>
                <a:latin typeface="Century Gothic"/>
                <a:cs typeface="Century Gothic"/>
              </a:rPr>
              <a:t>S</a:t>
            </a:r>
            <a:r>
              <a:rPr sz="4400" spc="-20" dirty="0">
                <a:solidFill>
                  <a:srgbClr val="0433FF"/>
                </a:solidFill>
                <a:latin typeface="Century Gothic"/>
                <a:cs typeface="Century Gothic"/>
              </a:rPr>
              <a:t>P</a:t>
            </a:r>
            <a:r>
              <a:rPr sz="4400" spc="-5" dirty="0">
                <a:solidFill>
                  <a:srgbClr val="0433FF"/>
                </a:solidFill>
                <a:latin typeface="Century Gothic"/>
                <a:cs typeface="Century Gothic"/>
              </a:rPr>
              <a:t>O</a:t>
            </a:r>
            <a:r>
              <a:rPr sz="4400" spc="-30" dirty="0">
                <a:solidFill>
                  <a:srgbClr val="0433FF"/>
                </a:solidFill>
                <a:latin typeface="Century Gothic"/>
                <a:cs typeface="Century Gothic"/>
              </a:rPr>
              <a:t>N</a:t>
            </a:r>
            <a:r>
              <a:rPr sz="4400" spc="-5" dirty="0">
                <a:solidFill>
                  <a:srgbClr val="0433FF"/>
                </a:solidFill>
                <a:latin typeface="Century Gothic"/>
                <a:cs typeface="Century Gothic"/>
              </a:rPr>
              <a:t>S</a:t>
            </a:r>
            <a:r>
              <a:rPr sz="4400" dirty="0">
                <a:solidFill>
                  <a:srgbClr val="0433FF"/>
                </a:solidFill>
                <a:latin typeface="Century Gothic"/>
                <a:cs typeface="Century Gothic"/>
              </a:rPr>
              <a:t>E</a:t>
            </a:r>
            <a:r>
              <a:rPr sz="4400" spc="-5" dirty="0">
                <a:solidFill>
                  <a:srgbClr val="0433FF"/>
                </a:solidFill>
                <a:latin typeface="Century Gothic"/>
                <a:cs typeface="Century Gothic"/>
              </a:rPr>
              <a:t> </a:t>
            </a:r>
            <a:r>
              <a:rPr sz="4400" dirty="0">
                <a:solidFill>
                  <a:srgbClr val="0433FF"/>
                </a:solidFill>
                <a:latin typeface="Century Gothic"/>
                <a:cs typeface="Century Gothic"/>
              </a:rPr>
              <a:t>I</a:t>
            </a:r>
            <a:r>
              <a:rPr sz="4400" spc="-25" dirty="0">
                <a:solidFill>
                  <a:srgbClr val="0433FF"/>
                </a:solidFill>
                <a:latin typeface="Century Gothic"/>
                <a:cs typeface="Century Gothic"/>
              </a:rPr>
              <a:t>SSU</a:t>
            </a:r>
            <a:r>
              <a:rPr sz="4400" spc="-5" dirty="0">
                <a:solidFill>
                  <a:srgbClr val="0433FF"/>
                </a:solidFill>
                <a:latin typeface="Century Gothic"/>
                <a:cs typeface="Century Gothic"/>
              </a:rPr>
              <a:t>E</a:t>
            </a:r>
            <a:r>
              <a:rPr sz="4400" dirty="0">
                <a:solidFill>
                  <a:srgbClr val="0433FF"/>
                </a:solidFill>
                <a:latin typeface="Century Gothic"/>
                <a:cs typeface="Century Gothic"/>
              </a:rPr>
              <a:t>S</a:t>
            </a:r>
            <a:endParaRPr sz="4400" dirty="0">
              <a:solidFill>
                <a:prstClr val="black"/>
              </a:solidFill>
              <a:latin typeface="Century Gothic"/>
              <a:cs typeface="Century Gothic"/>
            </a:endParaRPr>
          </a:p>
        </p:txBody>
      </p:sp>
      <p:sp>
        <p:nvSpPr>
          <p:cNvPr id="3" name="object 3"/>
          <p:cNvSpPr txBox="1"/>
          <p:nvPr/>
        </p:nvSpPr>
        <p:spPr>
          <a:xfrm>
            <a:off x="5130800" y="3915544"/>
            <a:ext cx="2819400" cy="3693319"/>
          </a:xfrm>
          <a:prstGeom prst="rect">
            <a:avLst/>
          </a:prstGeom>
        </p:spPr>
        <p:txBody>
          <a:bodyPr vert="horz" wrap="square" lIns="0" tIns="0" rIns="0" bIns="0" rtlCol="0">
            <a:spAutoFit/>
          </a:bodyPr>
          <a:lstStyle/>
          <a:p>
            <a:pPr marL="215900"/>
            <a:endParaRPr sz="2400" dirty="0">
              <a:solidFill>
                <a:prstClr val="black"/>
              </a:solidFill>
              <a:latin typeface="Century Gothic"/>
              <a:cs typeface="Century Gothic"/>
            </a:endParaRPr>
          </a:p>
          <a:p>
            <a:pPr marL="12700" algn="ctr"/>
            <a:r>
              <a:rPr sz="3600" spc="-10" dirty="0" smtClean="0">
                <a:solidFill>
                  <a:srgbClr val="0433FF"/>
                </a:solidFill>
                <a:latin typeface="Century Gothic"/>
                <a:cs typeface="Century Gothic"/>
              </a:rPr>
              <a:t>J</a:t>
            </a:r>
            <a:r>
              <a:rPr sz="3600" spc="-10" dirty="0">
                <a:solidFill>
                  <a:srgbClr val="0433FF"/>
                </a:solidFill>
                <a:latin typeface="Century Gothic"/>
                <a:cs typeface="Century Gothic"/>
              </a:rPr>
              <a:t>.</a:t>
            </a:r>
            <a:r>
              <a:rPr sz="3600" spc="-5" dirty="0">
                <a:solidFill>
                  <a:srgbClr val="0433FF"/>
                </a:solidFill>
                <a:latin typeface="Century Gothic"/>
                <a:cs typeface="Century Gothic"/>
              </a:rPr>
              <a:t> </a:t>
            </a:r>
            <a:r>
              <a:rPr sz="3600" dirty="0" err="1" smtClean="0">
                <a:solidFill>
                  <a:srgbClr val="0433FF"/>
                </a:solidFill>
                <a:latin typeface="Century Gothic"/>
                <a:cs typeface="Century Gothic"/>
              </a:rPr>
              <a:t>Undrill</a:t>
            </a:r>
            <a:endParaRPr lang="en-US" sz="3600" dirty="0" smtClean="0">
              <a:solidFill>
                <a:srgbClr val="0433FF"/>
              </a:solidFill>
              <a:latin typeface="Century Gothic"/>
              <a:cs typeface="Century Gothic"/>
            </a:endParaRPr>
          </a:p>
          <a:p>
            <a:pPr marL="12700" algn="ctr"/>
            <a:endParaRPr lang="en-US" sz="3600" dirty="0">
              <a:solidFill>
                <a:srgbClr val="0433FF"/>
              </a:solidFill>
              <a:latin typeface="Century Gothic"/>
              <a:cs typeface="Century Gothic"/>
            </a:endParaRPr>
          </a:p>
          <a:p>
            <a:pPr marL="12700" algn="ctr"/>
            <a:endParaRPr lang="en-US" sz="3600" dirty="0" smtClean="0">
              <a:solidFill>
                <a:srgbClr val="0433FF"/>
              </a:solidFill>
              <a:latin typeface="Century Gothic"/>
              <a:cs typeface="Century Gothic"/>
            </a:endParaRPr>
          </a:p>
          <a:p>
            <a:pPr marL="12700" algn="ctr"/>
            <a:r>
              <a:rPr lang="en-US" sz="3200" spc="-10" dirty="0" smtClean="0">
                <a:solidFill>
                  <a:srgbClr val="0433FF"/>
                </a:solidFill>
                <a:latin typeface="Century Gothic"/>
                <a:cs typeface="Century Gothic"/>
              </a:rPr>
              <a:t>Austin</a:t>
            </a:r>
            <a:r>
              <a:rPr lang="en-US" sz="3200" spc="-5" dirty="0" smtClean="0">
                <a:solidFill>
                  <a:srgbClr val="0433FF"/>
                </a:solidFill>
                <a:latin typeface="Century Gothic"/>
                <a:cs typeface="Century Gothic"/>
              </a:rPr>
              <a:t>,</a:t>
            </a:r>
            <a:r>
              <a:rPr lang="en-US" sz="3200" dirty="0" smtClean="0">
                <a:solidFill>
                  <a:srgbClr val="0433FF"/>
                </a:solidFill>
                <a:latin typeface="Century Gothic"/>
                <a:cs typeface="Century Gothic"/>
              </a:rPr>
              <a:t> </a:t>
            </a:r>
            <a:r>
              <a:rPr lang="en-US" sz="3200" spc="-20" dirty="0" smtClean="0">
                <a:solidFill>
                  <a:srgbClr val="0433FF"/>
                </a:solidFill>
                <a:latin typeface="Century Gothic"/>
                <a:cs typeface="Century Gothic"/>
              </a:rPr>
              <a:t>TX</a:t>
            </a:r>
            <a:r>
              <a:rPr lang="en-US" sz="3200" spc="-10" dirty="0" smtClean="0">
                <a:solidFill>
                  <a:srgbClr val="0433FF"/>
                </a:solidFill>
                <a:latin typeface="Century Gothic"/>
                <a:cs typeface="Century Gothic"/>
              </a:rPr>
              <a:t> </a:t>
            </a:r>
          </a:p>
          <a:p>
            <a:pPr marL="12700" algn="ctr"/>
            <a:r>
              <a:rPr lang="en-US" sz="3200" spc="-10" dirty="0" smtClean="0">
                <a:solidFill>
                  <a:srgbClr val="0433FF"/>
                </a:solidFill>
                <a:latin typeface="Century Gothic"/>
                <a:cs typeface="Century Gothic"/>
              </a:rPr>
              <a:t>May</a:t>
            </a:r>
            <a:r>
              <a:rPr lang="en-US" sz="3200" dirty="0" smtClean="0">
                <a:solidFill>
                  <a:srgbClr val="0433FF"/>
                </a:solidFill>
                <a:latin typeface="Century Gothic"/>
                <a:cs typeface="Century Gothic"/>
              </a:rPr>
              <a:t> </a:t>
            </a:r>
            <a:r>
              <a:rPr lang="en-US" sz="3200" dirty="0">
                <a:solidFill>
                  <a:srgbClr val="0433FF"/>
                </a:solidFill>
                <a:latin typeface="Century Gothic"/>
                <a:cs typeface="Century Gothic"/>
              </a:rPr>
              <a:t>2018</a:t>
            </a:r>
            <a:endParaRPr lang="en-US" sz="3200" dirty="0">
              <a:solidFill>
                <a:prstClr val="black"/>
              </a:solidFill>
              <a:latin typeface="Century Gothic"/>
              <a:cs typeface="Century Gothic"/>
            </a:endParaRPr>
          </a:p>
          <a:p>
            <a:pPr marL="12700" algn="ctr"/>
            <a:endParaRPr sz="3600" dirty="0">
              <a:solidFill>
                <a:prstClr val="black"/>
              </a:solidFill>
              <a:latin typeface="Century Gothic"/>
              <a:cs typeface="Century Gothic"/>
            </a:endParaRPr>
          </a:p>
        </p:txBody>
      </p:sp>
      <p:sp>
        <p:nvSpPr>
          <p:cNvPr id="4" name="Slide Number Placeholder 3"/>
          <p:cNvSpPr>
            <a:spLocks noGrp="1"/>
          </p:cNvSpPr>
          <p:nvPr>
            <p:ph type="sldNum" sz="quarter" idx="7"/>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07347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IN POINTS"/>
          <p:cNvSpPr txBox="1"/>
          <p:nvPr/>
        </p:nvSpPr>
        <p:spPr>
          <a:xfrm>
            <a:off x="5174853" y="400050"/>
            <a:ext cx="2655094"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MAIN POINTS</a:t>
            </a:r>
          </a:p>
        </p:txBody>
      </p:sp>
      <p:sp>
        <p:nvSpPr>
          <p:cNvPr id="123" name="The collective amount of sustainable reserve for Frequency Response…"/>
          <p:cNvSpPr txBox="1"/>
          <p:nvPr/>
        </p:nvSpPr>
        <p:spPr>
          <a:xfrm>
            <a:off x="670656" y="1612900"/>
            <a:ext cx="12198624" cy="701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collective amount of </a:t>
            </a:r>
            <a:r>
              <a:rPr sz="2800" kern="0">
                <a:solidFill>
                  <a:srgbClr val="0433FF"/>
                </a:solidFill>
                <a:latin typeface="Century Gothic"/>
                <a:ea typeface="Century Gothic"/>
                <a:cs typeface="Century Gothic"/>
                <a:sym typeface="Century Gothic"/>
              </a:rPr>
              <a:t>sustainable</a:t>
            </a:r>
            <a:r>
              <a:rPr sz="2800" kern="0">
                <a:solidFill>
                  <a:srgbClr val="000000"/>
                </a:solidFill>
                <a:latin typeface="Century Gothic"/>
                <a:ea typeface="Century Gothic"/>
                <a:cs typeface="Century Gothic"/>
                <a:sym typeface="Century Gothic"/>
              </a:rPr>
              <a:t> reserve for Frequency Response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must be sufficient to meet, and slightly exceed, the chosen loss of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production event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Frequency Response must be produced on a </a:t>
            </a:r>
            <a:r>
              <a:rPr sz="2800" kern="0">
                <a:solidFill>
                  <a:srgbClr val="0433FF"/>
                </a:solidFill>
                <a:latin typeface="Century Gothic"/>
                <a:ea typeface="Century Gothic"/>
                <a:cs typeface="Century Gothic"/>
                <a:sym typeface="Century Gothic"/>
              </a:rPr>
              <a:t>sufficiently quick</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time scale and must be sustained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The responsibility to produce Frequency Response must be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allocated to, and accepted by, a number of turbines such that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individual turbines need to change output by only a small fraction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of their full capacities</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875403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RACTICAL POINTS"/>
          <p:cNvSpPr txBox="1"/>
          <p:nvPr/>
        </p:nvSpPr>
        <p:spPr>
          <a:xfrm>
            <a:off x="4607222" y="400050"/>
            <a:ext cx="3790356" cy="59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b="0">
                <a:solidFill>
                  <a:srgbClr val="0433FF"/>
                </a:solidFill>
                <a:latin typeface="Century Gothic"/>
                <a:ea typeface="Century Gothic"/>
                <a:cs typeface="Century Gothic"/>
                <a:sym typeface="Century Gothic"/>
              </a:defRPr>
            </a:lvl1pPr>
          </a:lstStyle>
          <a:p>
            <a:pPr algn="ctr" defTabSz="584200" hangingPunct="0"/>
            <a:r>
              <a:rPr kern="0"/>
              <a:t>PRACTICAL POINTS</a:t>
            </a:r>
          </a:p>
        </p:txBody>
      </p:sp>
      <p:sp>
        <p:nvSpPr>
          <p:cNvPr id="126" name="Timing with which Frequency Response must be produced depends…"/>
          <p:cNvSpPr txBox="1"/>
          <p:nvPr/>
        </p:nvSpPr>
        <p:spPr>
          <a:xfrm>
            <a:off x="338298" y="1905000"/>
            <a:ext cx="12785404" cy="5283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Timing with which Frequency Response </a:t>
            </a:r>
            <a:r>
              <a:rPr sz="2800" b="1" kern="0">
                <a:solidFill>
                  <a:srgbClr val="FF2600"/>
                </a:solidFill>
                <a:latin typeface="Century Gothic"/>
                <a:ea typeface="Century Gothic"/>
                <a:cs typeface="Century Gothic"/>
                <a:sym typeface="Century Gothic"/>
              </a:rPr>
              <a:t>must</a:t>
            </a:r>
            <a:r>
              <a:rPr sz="2800" kern="0">
                <a:solidFill>
                  <a:srgbClr val="000000"/>
                </a:solidFill>
                <a:latin typeface="Century Gothic"/>
                <a:ea typeface="Century Gothic"/>
                <a:cs typeface="Century Gothic"/>
                <a:sym typeface="Century Gothic"/>
              </a:rPr>
              <a:t> be produced depends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on basic physics of rotating inertia.  </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In practical terms, frequency response, must be produced in 2-4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times the system effective inertia constant, H</a:t>
            </a: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endParaRPr sz="2800" kern="0">
              <a:solidFill>
                <a:srgbClr val="000000"/>
              </a:solidFill>
              <a:latin typeface="Century Gothic"/>
              <a:ea typeface="Century Gothic"/>
              <a:cs typeface="Century Gothic"/>
              <a:sym typeface="Century Gothic"/>
            </a:endParaRP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Timing with which Frequency Response </a:t>
            </a:r>
            <a:r>
              <a:rPr sz="2800" b="1" kern="0">
                <a:solidFill>
                  <a:srgbClr val="FF2600"/>
                </a:solidFill>
                <a:latin typeface="Century Gothic"/>
                <a:ea typeface="Century Gothic"/>
                <a:cs typeface="Century Gothic"/>
                <a:sym typeface="Century Gothic"/>
              </a:rPr>
              <a:t>can</a:t>
            </a:r>
            <a:r>
              <a:rPr sz="2800" kern="0">
                <a:solidFill>
                  <a:srgbClr val="FF2600"/>
                </a:solidFill>
                <a:latin typeface="Century Gothic"/>
                <a:ea typeface="Century Gothic"/>
                <a:cs typeface="Century Gothic"/>
                <a:sym typeface="Century Gothic"/>
              </a:rPr>
              <a:t> </a:t>
            </a:r>
            <a:r>
              <a:rPr sz="2800" kern="0">
                <a:solidFill>
                  <a:srgbClr val="000000"/>
                </a:solidFill>
                <a:latin typeface="Century Gothic"/>
                <a:ea typeface="Century Gothic"/>
                <a:cs typeface="Century Gothic"/>
                <a:sym typeface="Century Gothic"/>
              </a:rPr>
              <a:t>be produced depends on </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the thermal and structural physics of steam and gas turbine plants</a:t>
            </a:r>
          </a:p>
          <a:p>
            <a:pPr defTabSz="584200" hangingPunct="0">
              <a:defRPr sz="2800" b="0">
                <a:latin typeface="Century Gothic"/>
                <a:ea typeface="Century Gothic"/>
                <a:cs typeface="Century Gothic"/>
                <a:sym typeface="Century Gothic"/>
              </a:defRPr>
            </a:pPr>
            <a:r>
              <a:rPr sz="2800" kern="0">
                <a:solidFill>
                  <a:srgbClr val="000000"/>
                </a:solidFill>
                <a:latin typeface="Century Gothic"/>
                <a:ea typeface="Century Gothic"/>
                <a:cs typeface="Century Gothic"/>
                <a:sym typeface="Century Gothic"/>
              </a:rPr>
              <a:t>      - the water inertia physics of hydro plants</a:t>
            </a:r>
          </a:p>
        </p:txBody>
      </p:sp>
    </p:spTree>
    <p:extLst>
      <p:ext uri="{BB962C8B-B14F-4D97-AF65-F5344CB8AC3E}">
        <p14:creationId xmlns:p14="http://schemas.microsoft.com/office/powerpoint/2010/main" val="3688020872"/>
      </p:ext>
    </p:extLst>
  </p:cSld>
  <p:clrMapOvr>
    <a:masterClrMapping/>
  </p:clrMapOvr>
  <p:transition spd="med"/>
</p:sld>
</file>

<file path=ppt/theme/theme1.xml><?xml version="1.0" encoding="utf-8"?>
<a:theme xmlns:a="http://schemas.openxmlformats.org/drawingml/2006/main" name="1_Custom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TotalTime>
  <Words>2999</Words>
  <Application>Microsoft Office PowerPoint</Application>
  <PresentationFormat>Custom</PresentationFormat>
  <Paragraphs>565</Paragraphs>
  <Slides>59</Slides>
  <Notes>7</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1_Custom Design</vt:lpstr>
      <vt:lpstr>Office Theme</vt:lpstr>
      <vt:lpstr>Wisp</vt:lpstr>
      <vt:lpstr>White</vt:lpstr>
      <vt:lpstr>LBNL’s Frequency Response Study for FERC</vt:lpstr>
      <vt:lpstr>Project Objectives and Motivation</vt:lpstr>
      <vt:lpstr>Project Study Methods</vt:lpstr>
      <vt:lpstr>Key Study Findings</vt:lpstr>
      <vt:lpstr>Study Recommendations</vt:lpstr>
      <vt:lpstr>List of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Observations of the Study</vt:lpstr>
      <vt:lpstr>Aggregate Frequency Control Performance Required</vt:lpstr>
      <vt:lpstr>Frequency Control Performance Required – The Design Event</vt:lpstr>
      <vt:lpstr>Combined Cycle Facilities Operating at Combustion Turbine Exhaust Temperature Limit.</vt:lpstr>
      <vt:lpstr>Total Primary Control Required From Generators</vt:lpstr>
      <vt:lpstr>Limits of Generator Performance</vt:lpstr>
      <vt:lpstr>Governor Dead-bands</vt:lpstr>
      <vt:lpstr>Standards and Requirements on Primary Frequency Control</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drobson</dc:creator>
  <cp:lastModifiedBy>Joe Eto</cp:lastModifiedBy>
  <cp:revision>39</cp:revision>
  <cp:lastPrinted>2018-04-19T16:41:16Z</cp:lastPrinted>
  <dcterms:created xsi:type="dcterms:W3CDTF">2018-04-17T09:49:46Z</dcterms:created>
  <dcterms:modified xsi:type="dcterms:W3CDTF">2018-05-03T14:26:05Z</dcterms:modified>
</cp:coreProperties>
</file>