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1"/>
    <p:sldMasterId id="2147483648" r:id="rId2"/>
    <p:sldMasterId id="2147483651" r:id="rId3"/>
  </p:sldMasterIdLst>
  <p:notesMasterIdLst>
    <p:notesMasterId r:id="rId13"/>
  </p:notesMasterIdLst>
  <p:handoutMasterIdLst>
    <p:handoutMasterId r:id="rId14"/>
  </p:handoutMasterIdLst>
  <p:sldIdLst>
    <p:sldId id="355" r:id="rId4"/>
    <p:sldId id="515" r:id="rId5"/>
    <p:sldId id="522" r:id="rId6"/>
    <p:sldId id="518" r:id="rId7"/>
    <p:sldId id="519" r:id="rId8"/>
    <p:sldId id="517" r:id="rId9"/>
    <p:sldId id="513" r:id="rId10"/>
    <p:sldId id="521" r:id="rId11"/>
    <p:sldId id="520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6C6"/>
    <a:srgbClr val="005387"/>
    <a:srgbClr val="235B81"/>
    <a:srgbClr val="B03018"/>
    <a:srgbClr val="FF8200"/>
    <a:srgbClr val="685BC7"/>
    <a:srgbClr val="FFD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660"/>
  </p:normalViewPr>
  <p:slideViewPr>
    <p:cSldViewPr showGuides="1">
      <p:cViewPr varScale="1">
        <p:scale>
          <a:sx n="92" d="100"/>
          <a:sy n="92" d="100"/>
        </p:scale>
        <p:origin x="420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2202"/>
    </p:cViewPr>
  </p:sorter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wattles\AppData\Local\Microsoft\Windows\Temporary%20Internet%20Files\Content.Outlook\6AR9622H\2017%20DG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/>
              <a:t>ACCUMULATED COUNT</a:t>
            </a:r>
          </a:p>
          <a:p>
            <a:pPr>
              <a:defRPr/>
            </a:pPr>
            <a:r>
              <a:rPr lang="en-US" b="1" dirty="0"/>
              <a:t>Registered</a:t>
            </a:r>
            <a:r>
              <a:rPr lang="en-US" b="1" baseline="0" dirty="0"/>
              <a:t> </a:t>
            </a:r>
            <a:r>
              <a:rPr lang="en-US" b="1" baseline="0" dirty="0" smtClean="0"/>
              <a:t>DGs, Q409 – Q218</a:t>
            </a:r>
            <a:endParaRPr lang="en-US" b="1" dirty="0"/>
          </a:p>
          <a:p>
            <a:pPr>
              <a:defRPr/>
            </a:pPr>
            <a:r>
              <a:rPr lang="en-US" sz="800" dirty="0"/>
              <a:t>(as of 4/26/2018)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Count_Chart!$B$1</c:f>
              <c:strCache>
                <c:ptCount val="1"/>
                <c:pt idx="0">
                  <c:v>ACCUMULATED COUNT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Count_Chart!$A$2:$A$36</c:f>
              <c:strCache>
                <c:ptCount val="35"/>
                <c:pt idx="0">
                  <c:v>2009-Q4</c:v>
                </c:pt>
                <c:pt idx="1">
                  <c:v>2010-Q1</c:v>
                </c:pt>
                <c:pt idx="2">
                  <c:v>2010-Q2</c:v>
                </c:pt>
                <c:pt idx="3">
                  <c:v>2010-Q3</c:v>
                </c:pt>
                <c:pt idx="4">
                  <c:v>2010-Q4</c:v>
                </c:pt>
                <c:pt idx="5">
                  <c:v>2011-Q1</c:v>
                </c:pt>
                <c:pt idx="6">
                  <c:v>2011-Q2</c:v>
                </c:pt>
                <c:pt idx="7">
                  <c:v>2011-Q3</c:v>
                </c:pt>
                <c:pt idx="8">
                  <c:v>2011-Q4</c:v>
                </c:pt>
                <c:pt idx="9">
                  <c:v>2012-Q1</c:v>
                </c:pt>
                <c:pt idx="10">
                  <c:v>2012-Q2</c:v>
                </c:pt>
                <c:pt idx="11">
                  <c:v>2012-Q3</c:v>
                </c:pt>
                <c:pt idx="12">
                  <c:v>2012-Q4</c:v>
                </c:pt>
                <c:pt idx="13">
                  <c:v>2013-Q1</c:v>
                </c:pt>
                <c:pt idx="14">
                  <c:v>2013-Q2</c:v>
                </c:pt>
                <c:pt idx="15">
                  <c:v>2013-Q3</c:v>
                </c:pt>
                <c:pt idx="16">
                  <c:v>2013-Q4</c:v>
                </c:pt>
                <c:pt idx="17">
                  <c:v>2014-Q1</c:v>
                </c:pt>
                <c:pt idx="18">
                  <c:v>2014-Q2</c:v>
                </c:pt>
                <c:pt idx="19">
                  <c:v>2014-Q3</c:v>
                </c:pt>
                <c:pt idx="20">
                  <c:v>2014-Q4</c:v>
                </c:pt>
                <c:pt idx="21">
                  <c:v>2015-Q1</c:v>
                </c:pt>
                <c:pt idx="22">
                  <c:v>2015-Q2</c:v>
                </c:pt>
                <c:pt idx="23">
                  <c:v>2015-Q3</c:v>
                </c:pt>
                <c:pt idx="24">
                  <c:v>2015-Q4</c:v>
                </c:pt>
                <c:pt idx="25">
                  <c:v>2016-Q1</c:v>
                </c:pt>
                <c:pt idx="26">
                  <c:v>2016-Q2</c:v>
                </c:pt>
                <c:pt idx="27">
                  <c:v>2016-Q3</c:v>
                </c:pt>
                <c:pt idx="28">
                  <c:v>2016-Q4</c:v>
                </c:pt>
                <c:pt idx="29">
                  <c:v>2017-Q1</c:v>
                </c:pt>
                <c:pt idx="30">
                  <c:v>2017-Q2</c:v>
                </c:pt>
                <c:pt idx="31">
                  <c:v>2017-Q3</c:v>
                </c:pt>
                <c:pt idx="32">
                  <c:v>2017-Q4</c:v>
                </c:pt>
                <c:pt idx="33">
                  <c:v>2018-Q1</c:v>
                </c:pt>
                <c:pt idx="34">
                  <c:v>2018-Q2</c:v>
                </c:pt>
              </c:strCache>
            </c:strRef>
          </c:cat>
          <c:val>
            <c:numRef>
              <c:f>Count_Chart!$B$2:$B$36</c:f>
              <c:numCache>
                <c:formatCode>General</c:formatCode>
                <c:ptCount val="35"/>
                <c:pt idx="0">
                  <c:v>16</c:v>
                </c:pt>
                <c:pt idx="1">
                  <c:v>17</c:v>
                </c:pt>
                <c:pt idx="2">
                  <c:v>17</c:v>
                </c:pt>
                <c:pt idx="3">
                  <c:v>19</c:v>
                </c:pt>
                <c:pt idx="4">
                  <c:v>20</c:v>
                </c:pt>
                <c:pt idx="5">
                  <c:v>21</c:v>
                </c:pt>
                <c:pt idx="6">
                  <c:v>21</c:v>
                </c:pt>
                <c:pt idx="7">
                  <c:v>23</c:v>
                </c:pt>
                <c:pt idx="8">
                  <c:v>23</c:v>
                </c:pt>
                <c:pt idx="9">
                  <c:v>26</c:v>
                </c:pt>
                <c:pt idx="10">
                  <c:v>32</c:v>
                </c:pt>
                <c:pt idx="11">
                  <c:v>32</c:v>
                </c:pt>
                <c:pt idx="12">
                  <c:v>32</c:v>
                </c:pt>
                <c:pt idx="13">
                  <c:v>32</c:v>
                </c:pt>
                <c:pt idx="14">
                  <c:v>48</c:v>
                </c:pt>
                <c:pt idx="15">
                  <c:v>50</c:v>
                </c:pt>
                <c:pt idx="16">
                  <c:v>51</c:v>
                </c:pt>
                <c:pt idx="17">
                  <c:v>55</c:v>
                </c:pt>
                <c:pt idx="18">
                  <c:v>56</c:v>
                </c:pt>
                <c:pt idx="19">
                  <c:v>57</c:v>
                </c:pt>
                <c:pt idx="20">
                  <c:v>59</c:v>
                </c:pt>
                <c:pt idx="21">
                  <c:v>62</c:v>
                </c:pt>
                <c:pt idx="22">
                  <c:v>66</c:v>
                </c:pt>
                <c:pt idx="23">
                  <c:v>67</c:v>
                </c:pt>
                <c:pt idx="24">
                  <c:v>68</c:v>
                </c:pt>
                <c:pt idx="25">
                  <c:v>71</c:v>
                </c:pt>
                <c:pt idx="26">
                  <c:v>73</c:v>
                </c:pt>
                <c:pt idx="27">
                  <c:v>75</c:v>
                </c:pt>
                <c:pt idx="28">
                  <c:v>82</c:v>
                </c:pt>
                <c:pt idx="29">
                  <c:v>94</c:v>
                </c:pt>
                <c:pt idx="30">
                  <c:v>114</c:v>
                </c:pt>
                <c:pt idx="31">
                  <c:v>125</c:v>
                </c:pt>
                <c:pt idx="32">
                  <c:v>141</c:v>
                </c:pt>
                <c:pt idx="33">
                  <c:v>154</c:v>
                </c:pt>
                <c:pt idx="34">
                  <c:v>170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25839776"/>
        <c:axId val="325840168"/>
      </c:lineChart>
      <c:catAx>
        <c:axId val="325839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5840168"/>
        <c:crosses val="autoZero"/>
        <c:auto val="1"/>
        <c:lblAlgn val="ctr"/>
        <c:lblOffset val="100"/>
        <c:noMultiLvlLbl val="0"/>
      </c:catAx>
      <c:valAx>
        <c:axId val="325840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58397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accent4">
        <a:lumMod val="10000"/>
        <a:lumOff val="90000"/>
      </a:schemeClr>
    </a:solidFill>
    <a:ln w="19050">
      <a:solidFill>
        <a:schemeClr val="accent4">
          <a:lumMod val="50000"/>
          <a:lumOff val="50000"/>
        </a:schemeClr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695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alendar/2018/3/26/149862-RTF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49530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Nodal Pricing for </a:t>
            </a:r>
            <a:br>
              <a:rPr lang="en-US" sz="2400" b="1" dirty="0" smtClean="0">
                <a:solidFill>
                  <a:schemeClr val="tx2"/>
                </a:solidFill>
              </a:rPr>
            </a:br>
            <a:r>
              <a:rPr lang="en-US" sz="2400" b="1" dirty="0" smtClean="0">
                <a:solidFill>
                  <a:schemeClr val="tx2"/>
                </a:solidFill>
              </a:rPr>
              <a:t>Non-Modeled Generators &amp; Distributed Generation </a:t>
            </a:r>
            <a:r>
              <a:rPr lang="en-US" sz="2400" b="1" dirty="0" smtClean="0">
                <a:solidFill>
                  <a:schemeClr val="tx2"/>
                </a:solidFill>
              </a:rPr>
              <a:t>Registered </a:t>
            </a:r>
            <a:r>
              <a:rPr lang="en-US" sz="2400" b="1" dirty="0" smtClean="0">
                <a:solidFill>
                  <a:schemeClr val="tx2"/>
                </a:solidFill>
              </a:rPr>
              <a:t>with ERCOT for Settlements</a:t>
            </a:r>
            <a:endParaRPr lang="en-US" sz="2400" b="1" dirty="0">
              <a:solidFill>
                <a:schemeClr val="tx2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>
                <a:solidFill>
                  <a:schemeClr val="tx2"/>
                </a:solidFill>
              </a:rPr>
              <a:t>ERCOT Staff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WMS Meeting</a:t>
            </a:r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May 2, 2018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49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181600"/>
          </a:xfrm>
        </p:spPr>
        <p:txBody>
          <a:bodyPr>
            <a:noAutofit/>
          </a:bodyPr>
          <a:lstStyle/>
          <a:p>
            <a:r>
              <a:rPr lang="en-US" sz="2000" dirty="0" smtClean="0"/>
              <a:t>From Section 2 of the ERCOT Nodal Protocols:</a:t>
            </a:r>
          </a:p>
          <a:p>
            <a:pPr marL="0" indent="0">
              <a:buNone/>
            </a:pPr>
            <a:endParaRPr lang="en-US" sz="1100" b="1" i="1" dirty="0" smtClean="0"/>
          </a:p>
          <a:p>
            <a:pPr marL="0" indent="0">
              <a:buNone/>
            </a:pPr>
            <a:r>
              <a:rPr lang="x-none" sz="2000" b="1" i="1" dirty="0" smtClean="0"/>
              <a:t>Non-Modeled </a:t>
            </a:r>
            <a:r>
              <a:rPr lang="x-none" sz="2000" b="1" i="1" dirty="0"/>
              <a:t>Generator</a:t>
            </a:r>
            <a:endParaRPr lang="en-US" sz="2000" b="1" i="1" dirty="0"/>
          </a:p>
          <a:p>
            <a:pPr marL="0" indent="0">
              <a:buNone/>
            </a:pPr>
            <a:r>
              <a:rPr lang="en-US" sz="2000" dirty="0"/>
              <a:t>A generator that is: </a:t>
            </a:r>
          </a:p>
          <a:p>
            <a:pPr marL="1033463" indent="-685800">
              <a:buNone/>
            </a:pPr>
            <a:r>
              <a:rPr lang="en-US" sz="1800" dirty="0"/>
              <a:t>(a)	Capable of providing net output of energy to the ERCOT System; </a:t>
            </a:r>
          </a:p>
          <a:p>
            <a:pPr marL="1033463" indent="-685800">
              <a:buNone/>
            </a:pPr>
            <a:r>
              <a:rPr lang="en-US" sz="1800" dirty="0"/>
              <a:t>(b)	Ten MW or less in size; or greater than ten MW and registered with the PUCT according to P.U.C. </a:t>
            </a:r>
            <a:r>
              <a:rPr lang="en-US" sz="1800" cap="small" dirty="0"/>
              <a:t>Subst. R. </a:t>
            </a:r>
            <a:r>
              <a:rPr lang="en-US" sz="1800" dirty="0"/>
              <a:t>25.109, Registration of Power Generation Companies and Self-Generators, as a self-generator; and</a:t>
            </a:r>
          </a:p>
          <a:p>
            <a:pPr marL="1033463" indent="-685800">
              <a:buAutoNum type="alphaLcParenBoth" startAt="3"/>
            </a:pPr>
            <a:r>
              <a:rPr lang="en-US" sz="1800" dirty="0" smtClean="0"/>
              <a:t>Registered </a:t>
            </a:r>
            <a:r>
              <a:rPr lang="en-US" sz="1800" dirty="0"/>
              <a:t>with ERCOT as a Non-Modeled Generator, which means that the generator may not participate in the Ancillary Service or energy markets, RUC, or SCED</a:t>
            </a:r>
            <a:r>
              <a:rPr lang="en-US" sz="1800" dirty="0" smtClean="0"/>
              <a:t>.</a:t>
            </a:r>
            <a:endParaRPr lang="en-US" sz="2000" dirty="0" smtClean="0"/>
          </a:p>
          <a:p>
            <a:pPr marL="1033463" indent="-685800">
              <a:buAutoNum type="alphaLcParenBoth" startAt="3"/>
            </a:pPr>
            <a:endParaRPr lang="en-US" sz="600" dirty="0"/>
          </a:p>
          <a:p>
            <a:pPr marL="347663" indent="-347663"/>
            <a:r>
              <a:rPr lang="en-US" sz="2000" dirty="0" smtClean="0"/>
              <a:t>This NPRR would also affect </a:t>
            </a:r>
            <a:r>
              <a:rPr lang="en-US" sz="2000" u="sng" dirty="0" smtClean="0"/>
              <a:t>Distributed </a:t>
            </a:r>
            <a:r>
              <a:rPr lang="en-US" sz="2000" u="sng" dirty="0"/>
              <a:t>Generation</a:t>
            </a:r>
            <a:r>
              <a:rPr lang="en-US" sz="2000" dirty="0"/>
              <a:t> registered with ERCOT pursuant to Section </a:t>
            </a:r>
            <a:r>
              <a:rPr lang="en-US" sz="2000" dirty="0" smtClean="0"/>
              <a:t>16.5</a:t>
            </a:r>
          </a:p>
          <a:p>
            <a:pPr marL="747713" lvl="1" indent="-347663"/>
            <a:r>
              <a:rPr lang="en-US" sz="1600" dirty="0" smtClean="0"/>
              <a:t>Registration is required for units &gt;1 </a:t>
            </a:r>
            <a:r>
              <a:rPr lang="en-US" sz="1600" dirty="0" smtClean="0"/>
              <a:t>MW that inject to the grid</a:t>
            </a:r>
          </a:p>
          <a:p>
            <a:pPr marL="747713" lvl="1" indent="-347663"/>
            <a:r>
              <a:rPr lang="en-US" sz="1600" dirty="0" smtClean="0"/>
              <a:t>Registration is</a:t>
            </a:r>
            <a:r>
              <a:rPr lang="en-US" sz="1600" dirty="0" smtClean="0"/>
              <a:t> </a:t>
            </a:r>
            <a:r>
              <a:rPr lang="en-US" sz="1600" dirty="0" smtClean="0"/>
              <a:t>optional for smaller units</a:t>
            </a:r>
            <a:endParaRPr lang="en-US" sz="1600" dirty="0"/>
          </a:p>
          <a:p>
            <a:pPr marL="1033463" indent="-685800">
              <a:buNone/>
            </a:pPr>
            <a:endParaRPr lang="en-US" sz="1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128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 smtClean="0"/>
              <a:t>Distributed Generation affected by this proposal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7894931"/>
              </p:ext>
            </p:extLst>
          </p:nvPr>
        </p:nvGraphicFramePr>
        <p:xfrm>
          <a:off x="457200" y="1295400"/>
          <a:ext cx="4800600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3902"/>
                <a:gridCol w="1699121"/>
                <a:gridCol w="97757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Registered</a:t>
                      </a:r>
                      <a:r>
                        <a:rPr lang="en-US" sz="2000" baseline="0" dirty="0" smtClean="0"/>
                        <a:t> DG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No. of Units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MW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Renewable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125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451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Non-Renewable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244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TOTALS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170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694</a:t>
                      </a:r>
                      <a:endParaRPr lang="en-US" sz="20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9567244"/>
              </p:ext>
            </p:extLst>
          </p:nvPr>
        </p:nvGraphicFramePr>
        <p:xfrm>
          <a:off x="3163614" y="3276600"/>
          <a:ext cx="4456386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334000" y="2438400"/>
            <a:ext cx="2057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(Numbers don’t add up due to rounding of fractions)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19381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Benefits of Nodal Pricing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105400"/>
          </a:xfrm>
        </p:spPr>
        <p:txBody>
          <a:bodyPr>
            <a:noAutofit/>
          </a:bodyPr>
          <a:lstStyle/>
          <a:p>
            <a:pPr marL="347663" indent="-347663"/>
            <a:r>
              <a:rPr lang="en-US" sz="2000" dirty="0" smtClean="0"/>
              <a:t>Non-Modeled </a:t>
            </a:r>
            <a:r>
              <a:rPr lang="en-US" sz="2000" dirty="0"/>
              <a:t>Generators </a:t>
            </a:r>
            <a:r>
              <a:rPr lang="en-US" sz="2000" dirty="0" smtClean="0"/>
              <a:t>and registered DGs have </a:t>
            </a:r>
            <a:r>
              <a:rPr lang="en-US" sz="2000" dirty="0"/>
              <a:t>always been settled at the applicable </a:t>
            </a:r>
            <a:r>
              <a:rPr lang="en-US" sz="2000" u="sng" dirty="0"/>
              <a:t>Load Zone </a:t>
            </a:r>
            <a:r>
              <a:rPr lang="en-US" sz="2000" u="sng" dirty="0" smtClean="0"/>
              <a:t>price</a:t>
            </a:r>
          </a:p>
          <a:p>
            <a:pPr marL="747713" lvl="1" indent="-347663"/>
            <a:endParaRPr lang="en-US" sz="1100" dirty="0" smtClean="0"/>
          </a:p>
          <a:p>
            <a:r>
              <a:rPr lang="en-US" sz="2000" dirty="0" smtClean="0"/>
              <a:t>Nodal (instead of zonal) pricing </a:t>
            </a:r>
            <a:r>
              <a:rPr lang="en-US" sz="2000" dirty="0"/>
              <a:t>would provide proper incentives for Non-Modeled Generators and </a:t>
            </a:r>
            <a:r>
              <a:rPr lang="en-US" sz="2000" dirty="0" smtClean="0"/>
              <a:t>registered DG in </a:t>
            </a:r>
            <a:r>
              <a:rPr lang="en-US" sz="2000" dirty="0"/>
              <a:t>transmission-constrained areas, such as:</a:t>
            </a:r>
          </a:p>
          <a:p>
            <a:pPr lvl="1"/>
            <a:r>
              <a:rPr lang="en-US" sz="1800" b="1" dirty="0"/>
              <a:t>Generation pockets </a:t>
            </a:r>
            <a:r>
              <a:rPr lang="en-US" sz="1800" dirty="0"/>
              <a:t>where Generation Resources are receiving negative </a:t>
            </a:r>
            <a:r>
              <a:rPr lang="en-US" sz="1800" dirty="0" smtClean="0"/>
              <a:t>LMPs </a:t>
            </a:r>
            <a:r>
              <a:rPr lang="en-US" sz="1800" dirty="0"/>
              <a:t>due to transmission constraints, but </a:t>
            </a:r>
            <a:r>
              <a:rPr lang="en-US" sz="1800" dirty="0" smtClean="0"/>
              <a:t>the </a:t>
            </a:r>
            <a:r>
              <a:rPr lang="en-US" sz="1800" dirty="0"/>
              <a:t>zonal price remains positive.  In such cases, </a:t>
            </a:r>
            <a:r>
              <a:rPr lang="en-US" sz="1800" dirty="0" smtClean="0"/>
              <a:t>positive </a:t>
            </a:r>
            <a:r>
              <a:rPr lang="en-US" sz="1800" dirty="0"/>
              <a:t>zonal price signals provide perverse incentives for Non-Modeled Generators </a:t>
            </a:r>
            <a:r>
              <a:rPr lang="en-US" sz="1800" dirty="0" smtClean="0"/>
              <a:t>to </a:t>
            </a:r>
            <a:r>
              <a:rPr lang="en-US" sz="1800" dirty="0"/>
              <a:t>continue producing or even increase </a:t>
            </a:r>
            <a:r>
              <a:rPr lang="en-US" sz="1800" dirty="0" smtClean="0"/>
              <a:t>production.</a:t>
            </a:r>
            <a:endParaRPr lang="en-US" sz="1800" dirty="0"/>
          </a:p>
          <a:p>
            <a:pPr lvl="1"/>
            <a:r>
              <a:rPr lang="en-US" sz="1800" b="1" dirty="0"/>
              <a:t>Load pockets </a:t>
            </a:r>
            <a:r>
              <a:rPr lang="en-US" sz="1800" dirty="0"/>
              <a:t>where Generation Resources are receiving LMPs that are much higher than the zonal price due to transmission </a:t>
            </a:r>
            <a:r>
              <a:rPr lang="en-US" sz="1800" dirty="0" smtClean="0"/>
              <a:t>constraints.  In such cases the </a:t>
            </a:r>
            <a:r>
              <a:rPr lang="en-US" sz="1800" dirty="0" smtClean="0"/>
              <a:t>diluted </a:t>
            </a:r>
            <a:r>
              <a:rPr lang="en-US" sz="1800" dirty="0" smtClean="0"/>
              <a:t>zonal </a:t>
            </a:r>
            <a:r>
              <a:rPr lang="en-US" sz="1800" dirty="0"/>
              <a:t>prices </a:t>
            </a:r>
            <a:r>
              <a:rPr lang="en-US" sz="1800" dirty="0" smtClean="0"/>
              <a:t>fail </a:t>
            </a:r>
            <a:r>
              <a:rPr lang="en-US" sz="1800" dirty="0"/>
              <a:t>to provide Non-Modeled Generators and DG registered with ERCOT with the incentive to produce and thus help to resolve the </a:t>
            </a:r>
            <a:r>
              <a:rPr lang="en-US" sz="1800" dirty="0" smtClean="0"/>
              <a:t>constraint.</a:t>
            </a:r>
            <a:endParaRPr lang="en-US" sz="1400" dirty="0"/>
          </a:p>
          <a:p>
            <a:pPr marL="347663" indent="-347663"/>
            <a:endParaRPr lang="en-US" sz="1800" u="sng" dirty="0"/>
          </a:p>
          <a:p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2858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High-level description of pricing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105400"/>
          </a:xfrm>
        </p:spPr>
        <p:txBody>
          <a:bodyPr>
            <a:noAutofit/>
          </a:bodyPr>
          <a:lstStyle/>
          <a:p>
            <a:r>
              <a:rPr lang="en-US" sz="2200" dirty="0" smtClean="0"/>
              <a:t>ERCOT’s draft NPRR proposes to extend </a:t>
            </a:r>
            <a:r>
              <a:rPr lang="en-US" sz="2200" dirty="0" smtClean="0"/>
              <a:t>applicable nodal pricing to Non-Modeled Generators and registered DGs</a:t>
            </a:r>
          </a:p>
          <a:p>
            <a:pPr lvl="1"/>
            <a:r>
              <a:rPr lang="en-US" sz="2000" dirty="0" smtClean="0"/>
              <a:t>This would enable operation and production </a:t>
            </a:r>
            <a:r>
              <a:rPr lang="en-US" sz="2000" dirty="0"/>
              <a:t>consistent with </a:t>
            </a:r>
            <a:r>
              <a:rPr lang="en-US" sz="2000" dirty="0" smtClean="0"/>
              <a:t>Nodal market design and the reliability </a:t>
            </a:r>
            <a:r>
              <a:rPr lang="en-US" sz="2000" dirty="0"/>
              <a:t>needs of </a:t>
            </a:r>
            <a:r>
              <a:rPr lang="en-US" sz="2000" dirty="0" smtClean="0"/>
              <a:t>the ERCOT system</a:t>
            </a:r>
            <a:endParaRPr lang="en-US" sz="2000" dirty="0"/>
          </a:p>
          <a:p>
            <a:endParaRPr lang="en-US" sz="1800" dirty="0"/>
          </a:p>
          <a:p>
            <a:r>
              <a:rPr lang="en-US" sz="2200" dirty="0" smtClean="0"/>
              <a:t>The NPRR </a:t>
            </a:r>
            <a:r>
              <a:rPr lang="en-US" sz="2200" dirty="0"/>
              <a:t>would </a:t>
            </a:r>
            <a:r>
              <a:rPr lang="en-US" sz="2200" dirty="0" smtClean="0"/>
              <a:t>establish nodal pricing as follows:</a:t>
            </a:r>
            <a:endParaRPr lang="en-US" sz="2200" dirty="0"/>
          </a:p>
          <a:p>
            <a:pPr lvl="1"/>
            <a:r>
              <a:rPr lang="en-US" sz="2000" dirty="0" smtClean="0"/>
              <a:t>For </a:t>
            </a:r>
            <a:r>
              <a:rPr lang="en-US" sz="2000" dirty="0"/>
              <a:t>Non-Modeled </a:t>
            </a:r>
            <a:r>
              <a:rPr lang="en-US" sz="2000" dirty="0" smtClean="0"/>
              <a:t>Generators that are already modeled, </a:t>
            </a:r>
            <a:r>
              <a:rPr lang="en-US" sz="2000" dirty="0"/>
              <a:t>the time-weighted price at </a:t>
            </a:r>
            <a:r>
              <a:rPr lang="en-US" sz="2000" dirty="0" smtClean="0"/>
              <a:t>the electrical </a:t>
            </a:r>
            <a:r>
              <a:rPr lang="en-US" sz="2000" dirty="0"/>
              <a:t>bus </a:t>
            </a:r>
            <a:r>
              <a:rPr lang="en-US" sz="2000" dirty="0" smtClean="0"/>
              <a:t>determined </a:t>
            </a:r>
            <a:r>
              <a:rPr lang="en-US" sz="2000" dirty="0"/>
              <a:t>by ERCOT in review of the meter location in the Model</a:t>
            </a:r>
          </a:p>
          <a:p>
            <a:pPr lvl="1"/>
            <a:r>
              <a:rPr lang="en-US" sz="2000" dirty="0"/>
              <a:t>In the Real-Time Market, a nodal price is currently being calculated for each CIM Load every 5 minutes</a:t>
            </a:r>
          </a:p>
          <a:p>
            <a:pPr lvl="1"/>
            <a:r>
              <a:rPr lang="en-US" sz="2000" dirty="0"/>
              <a:t>R</a:t>
            </a:r>
            <a:r>
              <a:rPr lang="en-US" sz="2000" dirty="0" smtClean="0"/>
              <a:t>egistered </a:t>
            </a:r>
            <a:r>
              <a:rPr lang="en-US" sz="2000" dirty="0"/>
              <a:t>DG </a:t>
            </a:r>
            <a:r>
              <a:rPr lang="en-US" sz="2000" dirty="0" smtClean="0"/>
              <a:t>units would receive </a:t>
            </a:r>
            <a:r>
              <a:rPr lang="en-US" sz="2000" dirty="0"/>
              <a:t>the price at the CIM Load to which the unit is </a:t>
            </a:r>
            <a:r>
              <a:rPr lang="en-US" sz="2000" u="sng" dirty="0" smtClean="0"/>
              <a:t>mapped</a:t>
            </a:r>
            <a:r>
              <a:rPr lang="en-US" sz="2000" dirty="0" smtClean="0"/>
              <a:t>, per NPRR </a:t>
            </a:r>
            <a:r>
              <a:rPr lang="en-US" sz="2000" dirty="0" smtClean="0"/>
              <a:t>866</a:t>
            </a:r>
          </a:p>
          <a:p>
            <a:pPr marL="457200" lvl="1" indent="0">
              <a:buNone/>
            </a:pPr>
            <a:endParaRPr lang="en-US" sz="2000" dirty="0" smtClean="0"/>
          </a:p>
          <a:p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925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Precursor to Nodal Pricing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777033"/>
          </a:xfrm>
        </p:spPr>
        <p:txBody>
          <a:bodyPr/>
          <a:lstStyle/>
          <a:p>
            <a:r>
              <a:rPr lang="en-US" sz="2400" dirty="0" smtClean="0"/>
              <a:t>NPRR 866, currently </a:t>
            </a:r>
            <a:r>
              <a:rPr lang="en-US" sz="2400" dirty="0" smtClean="0"/>
              <a:t>pending (tabled at PRS), </a:t>
            </a:r>
            <a:r>
              <a:rPr lang="en-US" sz="2400" dirty="0" smtClean="0"/>
              <a:t>will create a methodology for mapping registered DG units to the transmission grid</a:t>
            </a:r>
          </a:p>
          <a:p>
            <a:pPr lvl="1"/>
            <a:r>
              <a:rPr lang="en-US" sz="2000" dirty="0" smtClean="0"/>
              <a:t>Mapping is not the same as modeling</a:t>
            </a:r>
          </a:p>
          <a:p>
            <a:r>
              <a:rPr lang="en-US" sz="2400" dirty="0" smtClean="0"/>
              <a:t>A mapped registered DG unit would be associated with a Load point in the Common Information Model (CIM Load</a:t>
            </a:r>
            <a:r>
              <a:rPr lang="en-US" sz="2400" dirty="0" smtClean="0"/>
              <a:t>)</a:t>
            </a: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4479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65517" y="304800"/>
            <a:ext cx="8458200" cy="533400"/>
          </a:xfrm>
        </p:spPr>
        <p:txBody>
          <a:bodyPr/>
          <a:lstStyle/>
          <a:p>
            <a:r>
              <a:rPr lang="en-US" dirty="0" smtClean="0"/>
              <a:t>What the NPRR will NOT do:</a:t>
            </a:r>
            <a:endParaRPr lang="en-US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372735" y="4194831"/>
            <a:ext cx="8450982" cy="10969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72735" y="914400"/>
            <a:ext cx="8466465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This NPRR: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Would NOT </a:t>
            </a:r>
            <a:r>
              <a:rPr lang="en-US" sz="2000" dirty="0"/>
              <a:t>create new Resource Nodes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Would NOT </a:t>
            </a:r>
            <a:r>
              <a:rPr lang="en-US" sz="2000" dirty="0"/>
              <a:t>introduce new Settlement </a:t>
            </a:r>
            <a:r>
              <a:rPr lang="en-US" sz="2000" dirty="0" smtClean="0"/>
              <a:t>Points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Would NOT affect the CRR Markets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The </a:t>
            </a:r>
            <a:r>
              <a:rPr lang="en-US" sz="2400" dirty="0" smtClean="0"/>
              <a:t>NPRR </a:t>
            </a:r>
            <a:r>
              <a:rPr lang="en-US" sz="2400" dirty="0"/>
              <a:t>would </a:t>
            </a:r>
            <a:r>
              <a:rPr lang="en-US" sz="2400" u="sng" dirty="0"/>
              <a:t>not</a:t>
            </a:r>
            <a:r>
              <a:rPr lang="en-US" sz="2400" dirty="0"/>
              <a:t> apply to </a:t>
            </a:r>
            <a:r>
              <a:rPr lang="en-US" sz="2400" dirty="0" smtClean="0"/>
              <a:t>unregistered DG </a:t>
            </a:r>
            <a:r>
              <a:rPr lang="en-US" sz="2400" dirty="0"/>
              <a:t>(e.g., residential/commercial rooftop solar </a:t>
            </a:r>
            <a:r>
              <a:rPr lang="en-US" sz="2400" dirty="0" smtClean="0"/>
              <a:t>PV)</a:t>
            </a: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The NPRR will not propose to address </a:t>
            </a:r>
            <a:r>
              <a:rPr lang="en-US" sz="2400" dirty="0"/>
              <a:t>Wholesale Storage Load treatment for </a:t>
            </a:r>
            <a:r>
              <a:rPr lang="en-US" sz="2400" dirty="0" smtClean="0"/>
              <a:t>a </a:t>
            </a:r>
            <a:r>
              <a:rPr lang="en-US" sz="2400" dirty="0"/>
              <a:t>storage facility in which the re-generated energy is provided by a Non-Modeled Generator or registered </a:t>
            </a:r>
            <a:r>
              <a:rPr lang="en-US" sz="2400" dirty="0" smtClean="0"/>
              <a:t>DG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This may need to be addressed in a subsequent NPRR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8502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 smtClean="0"/>
              <a:t>Terminology </a:t>
            </a:r>
            <a:r>
              <a:rPr lang="en-US" dirty="0" smtClean="0"/>
              <a:t>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700833"/>
          </a:xfrm>
        </p:spPr>
        <p:txBody>
          <a:bodyPr/>
          <a:lstStyle/>
          <a:p>
            <a:r>
              <a:rPr lang="en-US" sz="2400" dirty="0" smtClean="0"/>
              <a:t>The term ‘Non-Modeled Generator’ is proposed to be eliminated and replaced by other, more descriptive terms</a:t>
            </a:r>
          </a:p>
          <a:p>
            <a:pPr lvl="1"/>
            <a:r>
              <a:rPr lang="en-US" sz="2000" dirty="0" smtClean="0"/>
              <a:t>Under active discussion at </a:t>
            </a:r>
            <a:r>
              <a:rPr lang="en-US" sz="2000" dirty="0"/>
              <a:t>Resource Definition Task Force (RTF) </a:t>
            </a:r>
            <a:endParaRPr lang="en-US" sz="2000" dirty="0" smtClean="0"/>
          </a:p>
          <a:p>
            <a:r>
              <a:rPr lang="en-US" sz="2400" dirty="0" smtClean="0"/>
              <a:t>Framework for proposed definition modifications can </a:t>
            </a:r>
            <a:r>
              <a:rPr lang="en-US" sz="2400" dirty="0"/>
              <a:t>be viewed at: </a:t>
            </a:r>
            <a:r>
              <a:rPr lang="en-US" sz="2000" dirty="0">
                <a:hlinkClick r:id="rId2"/>
              </a:rPr>
              <a:t>http://</a:t>
            </a:r>
            <a:r>
              <a:rPr lang="en-US" sz="2000" dirty="0" smtClean="0">
                <a:hlinkClick r:id="rId2"/>
              </a:rPr>
              <a:t>www.ercot.com/calendar/2018/3/26/149862-RTF</a:t>
            </a:r>
            <a:endParaRPr lang="en-US" sz="2000" dirty="0" smtClean="0"/>
          </a:p>
          <a:p>
            <a:r>
              <a:rPr lang="en-US" sz="2400" dirty="0" smtClean="0"/>
              <a:t>Until </a:t>
            </a:r>
            <a:r>
              <a:rPr lang="en-US" sz="2400" dirty="0" smtClean="0"/>
              <a:t>the term is retired, we will continue to use </a:t>
            </a:r>
            <a:r>
              <a:rPr lang="en-US" sz="2400" dirty="0" smtClean="0"/>
              <a:t>it</a:t>
            </a:r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3288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0" y="2895601"/>
            <a:ext cx="2743200" cy="1066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57177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13462</TotalTime>
  <Words>527</Words>
  <Application>Microsoft Office PowerPoint</Application>
  <PresentationFormat>On-screen Show (4:3)</PresentationFormat>
  <Paragraphs>80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1_Custom Design</vt:lpstr>
      <vt:lpstr>Office Theme</vt:lpstr>
      <vt:lpstr>Custom Design</vt:lpstr>
      <vt:lpstr>PowerPoint Presentation</vt:lpstr>
      <vt:lpstr>Background</vt:lpstr>
      <vt:lpstr>Distributed Generation affected by this proposal</vt:lpstr>
      <vt:lpstr>Benefits of Nodal Pricing</vt:lpstr>
      <vt:lpstr>High-level description of pricing proposal</vt:lpstr>
      <vt:lpstr>Precursor to Nodal Pricing</vt:lpstr>
      <vt:lpstr>What the NPRR will NOT do:</vt:lpstr>
      <vt:lpstr>Terminology notes</vt:lpstr>
      <vt:lpstr>PowerPoint Presentation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Wattles, Paul</cp:lastModifiedBy>
  <cp:revision>411</cp:revision>
  <cp:lastPrinted>2018-01-24T17:27:21Z</cp:lastPrinted>
  <dcterms:created xsi:type="dcterms:W3CDTF">2016-01-21T15:20:31Z</dcterms:created>
  <dcterms:modified xsi:type="dcterms:W3CDTF">2018-04-27T20:52:02Z</dcterms:modified>
</cp:coreProperties>
</file>