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7"/>
  </p:handoutMasterIdLst>
  <p:sldIdLst>
    <p:sldId id="256" r:id="rId2"/>
    <p:sldId id="260" r:id="rId3"/>
    <p:sldId id="262" r:id="rId4"/>
    <p:sldId id="264" r:id="rId5"/>
    <p:sldId id="263" r:id="rId6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200" y="4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2372FB3-EFD1-40CC-8C25-76E6607A5CB6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704F13-F422-4523-A031-49537DE6216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639698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281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12048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36737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24511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16363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58897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46868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93665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85798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0800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76354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915243-23E4-4C68-8C5A-3364207FA3CD}" type="datetimeFigureOut">
              <a:rPr lang="en-US" smtClean="0"/>
              <a:t>4/30/2018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C94D18-9D2C-4CD9-A657-4B232369BEB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90116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Congestion Management Working Group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May 2, </a:t>
            </a:r>
            <a:r>
              <a:rPr lang="en-US" dirty="0"/>
              <a:t>2018</a:t>
            </a:r>
          </a:p>
        </p:txBody>
      </p:sp>
    </p:spTree>
    <p:extLst>
      <p:ext uri="{BB962C8B-B14F-4D97-AF65-F5344CB8AC3E}">
        <p14:creationId xmlns:p14="http://schemas.microsoft.com/office/powerpoint/2010/main" val="8285778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40080"/>
            <a:ext cx="8229600" cy="5577840"/>
          </a:xfrm>
        </p:spPr>
        <p:txBody>
          <a:bodyPr>
            <a:normAutofit fontScale="85000" lnSpcReduction="10000"/>
          </a:bodyPr>
          <a:lstStyle/>
          <a:p>
            <a:r>
              <a:rPr lang="en-US" dirty="0"/>
              <a:t>CRR Framework Update</a:t>
            </a:r>
          </a:p>
          <a:p>
            <a:pPr lvl="1"/>
            <a:r>
              <a:rPr lang="en-US" dirty="0"/>
              <a:t>ERCOT is still working through the issues and will update the market when able</a:t>
            </a:r>
          </a:p>
          <a:p>
            <a:endParaRPr lang="en-US" dirty="0"/>
          </a:p>
          <a:p>
            <a:r>
              <a:rPr lang="en-US" dirty="0"/>
              <a:t>PTP Obligations with Links to Options – Review RENA impact due to January 16-18 Cold Weather Events</a:t>
            </a:r>
          </a:p>
          <a:p>
            <a:pPr lvl="1"/>
            <a:r>
              <a:rPr lang="en-US" dirty="0"/>
              <a:t>ERCOT presented historical data of PTP Obligations with links to Options</a:t>
            </a:r>
          </a:p>
          <a:p>
            <a:pPr lvl="1"/>
            <a:r>
              <a:rPr lang="en-US" dirty="0"/>
              <a:t>The group asked ERCOT for additional information on RENA</a:t>
            </a:r>
          </a:p>
          <a:p>
            <a:pPr lvl="2"/>
            <a:r>
              <a:rPr lang="en-US" dirty="0"/>
              <a:t>Distribution across the years</a:t>
            </a:r>
          </a:p>
          <a:p>
            <a:pPr lvl="2"/>
            <a:r>
              <a:rPr lang="en-US" dirty="0"/>
              <a:t>Locations</a:t>
            </a:r>
          </a:p>
          <a:p>
            <a:pPr lvl="2"/>
            <a:r>
              <a:rPr lang="en-US" dirty="0"/>
              <a:t>Specific Concentrations</a:t>
            </a:r>
          </a:p>
          <a:p>
            <a:pPr lvl="2"/>
            <a:r>
              <a:rPr lang="en-US" dirty="0"/>
              <a:t>Weekends vs Weekdays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93450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40080"/>
            <a:ext cx="8229600" cy="5577840"/>
          </a:xfrm>
        </p:spPr>
        <p:txBody>
          <a:bodyPr>
            <a:normAutofit/>
          </a:bodyPr>
          <a:lstStyle/>
          <a:p>
            <a:r>
              <a:rPr lang="en-US" dirty="0"/>
              <a:t>Discussion on DAM congestion management</a:t>
            </a:r>
          </a:p>
          <a:p>
            <a:pPr lvl="1"/>
            <a:r>
              <a:rPr lang="en-US" dirty="0"/>
              <a:t>ERCOT filed OBDRR003 and SCR796 </a:t>
            </a:r>
          </a:p>
          <a:p>
            <a:endParaRPr lang="en-US" dirty="0"/>
          </a:p>
          <a:p>
            <a:r>
              <a:rPr lang="en-US" dirty="0"/>
              <a:t>Shadow Price Caps for GTCs associated with stability export constraints</a:t>
            </a:r>
          </a:p>
          <a:p>
            <a:pPr lvl="1"/>
            <a:r>
              <a:rPr lang="en-US" dirty="0"/>
              <a:t>ERCOT is planning on presenting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07225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40080"/>
            <a:ext cx="8229600" cy="5577840"/>
          </a:xfrm>
        </p:spPr>
        <p:txBody>
          <a:bodyPr>
            <a:normAutofit lnSpcReduction="10000"/>
          </a:bodyPr>
          <a:lstStyle/>
          <a:p>
            <a:r>
              <a:rPr lang="en-US" dirty="0"/>
              <a:t>WMS Referrals</a:t>
            </a:r>
          </a:p>
          <a:p>
            <a:pPr lvl="1"/>
            <a:r>
              <a:rPr lang="en-US" dirty="0"/>
              <a:t>OBDRR003, Change Validation Rules to Preclude Certain Transactions at Resource Nodes within Private Use Networks</a:t>
            </a:r>
          </a:p>
          <a:p>
            <a:pPr lvl="1"/>
            <a:r>
              <a:rPr lang="en-US" dirty="0"/>
              <a:t>SCR796, Change Validation Rules to Preclude Certain Transactions at Resource Nodes within Private Use Networks</a:t>
            </a:r>
          </a:p>
          <a:p>
            <a:pPr lvl="2"/>
            <a:r>
              <a:rPr lang="en-US" dirty="0"/>
              <a:t>ERCOT presented a detailed overview with diagrams of what would and would not be included</a:t>
            </a:r>
          </a:p>
          <a:p>
            <a:r>
              <a:rPr lang="en-US" dirty="0"/>
              <a:t>HITE</a:t>
            </a:r>
          </a:p>
          <a:p>
            <a:pPr lvl="1"/>
            <a:r>
              <a:rPr lang="en-US" dirty="0"/>
              <a:t>CMWG had a discussion on potential improvements and if needed CMWG will have a joint meeting with OCWG</a:t>
            </a:r>
          </a:p>
        </p:txBody>
      </p:sp>
    </p:spTree>
    <p:extLst>
      <p:ext uri="{BB962C8B-B14F-4D97-AF65-F5344CB8AC3E}">
        <p14:creationId xmlns:p14="http://schemas.microsoft.com/office/powerpoint/2010/main" val="17937644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40080"/>
            <a:ext cx="8229600" cy="5577840"/>
          </a:xfrm>
        </p:spPr>
        <p:txBody>
          <a:bodyPr>
            <a:normAutofit/>
          </a:bodyPr>
          <a:lstStyle/>
          <a:p>
            <a:r>
              <a:rPr lang="en-US" dirty="0"/>
              <a:t>Next Meetings:</a:t>
            </a:r>
          </a:p>
          <a:p>
            <a:pPr lvl="1"/>
            <a:r>
              <a:rPr lang="en-US" dirty="0"/>
              <a:t>May 14, 2018</a:t>
            </a:r>
          </a:p>
          <a:p>
            <a:pPr lvl="1"/>
            <a:r>
              <a:rPr lang="en-US" dirty="0"/>
              <a:t>June 04, 2018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88253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3424</TotalTime>
  <Words>176</Words>
  <Application>Microsoft Office PowerPoint</Application>
  <PresentationFormat>On-screen Show (4:3)</PresentationFormat>
  <Paragraphs>26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Arial</vt:lpstr>
      <vt:lpstr>Calibri</vt:lpstr>
      <vt:lpstr>Office Theme</vt:lpstr>
      <vt:lpstr>Congestion Management Working Group</vt:lpstr>
      <vt:lpstr>PowerPoint Presentation</vt:lpstr>
      <vt:lpstr>PowerPoint Presentation</vt:lpstr>
      <vt:lpstr>PowerPoint Presentation</vt:lpstr>
      <vt:lpstr>PowerPoint Presentation</vt:lpstr>
    </vt:vector>
  </TitlesOfParts>
  <Company>EFH Corporate Services Company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Congestion Management Working Group</dc:title>
  <dc:creator>Ian</dc:creator>
  <cp:lastModifiedBy>Luminant Generation</cp:lastModifiedBy>
  <cp:revision>55</cp:revision>
  <cp:lastPrinted>2018-01-09T20:19:12Z</cp:lastPrinted>
  <dcterms:created xsi:type="dcterms:W3CDTF">2017-04-04T23:56:13Z</dcterms:created>
  <dcterms:modified xsi:type="dcterms:W3CDTF">2018-04-30T23:46:40Z</dcterms:modified>
</cp:coreProperties>
</file>

<file path=docProps/thumbnail.jpeg>
</file>