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aveSubsetFonts="1">
  <p:sldMasterIdLst>
    <p:sldMasterId id="2147483653" r:id="rId1"/>
    <p:sldMasterId id="2147483648" r:id="rId2"/>
  </p:sldMasterIdLst>
  <p:notesMasterIdLst>
    <p:notesMasterId r:id="rId9"/>
  </p:notesMasterIdLst>
  <p:handoutMasterIdLst>
    <p:handoutMasterId r:id="rId10"/>
  </p:handoutMasterIdLst>
  <p:sldIdLst>
    <p:sldId id="260" r:id="rId3"/>
    <p:sldId id="300" r:id="rId4"/>
    <p:sldId id="297" r:id="rId5"/>
    <p:sldId id="299" r:id="rId6"/>
    <p:sldId id="298" r:id="rId7"/>
    <p:sldId id="302" r:id="rId8"/>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466" autoAdjust="0"/>
    <p:restoredTop sz="91148" autoAdjust="0"/>
  </p:normalViewPr>
  <p:slideViewPr>
    <p:cSldViewPr showGuides="1">
      <p:cViewPr varScale="1">
        <p:scale>
          <a:sx n="100" d="100"/>
          <a:sy n="100" d="100"/>
        </p:scale>
        <p:origin x="294" y="90"/>
      </p:cViewPr>
      <p:guideLst>
        <p:guide orient="horz" pos="2160"/>
        <p:guide pos="2880"/>
      </p:guideLst>
    </p:cSldViewPr>
  </p:slideViewPr>
  <p:notesTextViewPr>
    <p:cViewPr>
      <p:scale>
        <a:sx n="3" d="2"/>
        <a:sy n="3" d="2"/>
      </p:scale>
      <p:origin x="0" y="0"/>
    </p:cViewPr>
  </p:notesTextViewPr>
  <p:notesViewPr>
    <p:cSldViewPr showGuides="1">
      <p:cViewPr varScale="1">
        <p:scale>
          <a:sx n="103" d="100"/>
          <a:sy n="103" d="100"/>
        </p:scale>
        <p:origin x="3456" y="114"/>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theme" Target="theme/theme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viewProps" Target="view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presProps" Target="presProps.xml"/><Relationship Id="rId5" Type="http://schemas.openxmlformats.org/officeDocument/2006/relationships/slide" Target="slides/slide3.xml"/><Relationship Id="rId10" Type="http://schemas.openxmlformats.org/officeDocument/2006/relationships/handoutMaster" Target="handoutMasters/handoutMaster1.xml"/><Relationship Id="rId4" Type="http://schemas.openxmlformats.org/officeDocument/2006/relationships/slide" Target="slides/slide2.xml"/><Relationship Id="rId9" Type="http://schemas.openxmlformats.org/officeDocument/2006/relationships/notesMaster" Target="notesMasters/notesMaster1.xml"/><Relationship Id="rId14"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4/25/2018</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4/25/2018</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lvl1pPr>
              <a:defRPr>
                <a:solidFill>
                  <a:schemeClr val="tx2"/>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5" name="Footer Placeholder 4"/>
          <p:cNvSpPr>
            <a:spLocks noGrp="1"/>
          </p:cNvSpPr>
          <p:nvPr>
            <p:ph type="ftr" sz="quarter" idx="11"/>
          </p:nvPr>
        </p:nvSpPr>
        <p:spPr/>
        <p:txBody>
          <a:bodyPr/>
          <a:lstStyle/>
          <a:p>
            <a:r>
              <a:rPr lang="en-US" smtClean="0"/>
              <a:t>Footer text goes here.</a:t>
            </a:r>
            <a:endParaRPr lang="en-US"/>
          </a:p>
        </p:txBody>
      </p:sp>
      <p:sp>
        <p:nvSpPr>
          <p:cNvPr id="7"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57445715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2800" b="1">
                <a:solidFill>
                  <a:schemeClr val="accent1"/>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304800" y="990600"/>
            <a:ext cx="8534400" cy="5052221"/>
          </a:xfrm>
          <a:prstGeom prst="rect">
            <a:avLst/>
          </a:prstGeom>
        </p:spPr>
        <p:txBody>
          <a:bodyPr/>
          <a:lstStyle>
            <a:lvl1pPr>
              <a:defRPr sz="2600">
                <a:solidFill>
                  <a:schemeClr val="tx2"/>
                </a:solidFill>
              </a:defRPr>
            </a:lvl1pPr>
            <a:lvl2pPr>
              <a:defRPr sz="2400">
                <a:solidFill>
                  <a:schemeClr val="tx2"/>
                </a:solidFill>
              </a:defRPr>
            </a:lvl2pPr>
            <a:lvl3pPr>
              <a:defRPr sz="2200">
                <a:solidFill>
                  <a:schemeClr val="tx2"/>
                </a:solidFill>
              </a:defRPr>
            </a:lvl3pPr>
            <a:lvl4pPr>
              <a:defRPr sz="2100">
                <a:solidFill>
                  <a:schemeClr val="tx2"/>
                </a:solidFill>
              </a:defRPr>
            </a:lvl4pPr>
            <a:lvl5pPr>
              <a:defRPr sz="2000">
                <a:solidFill>
                  <a:schemeClr val="tx2"/>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ooter Placeholder 4"/>
          <p:cNvSpPr>
            <a:spLocks noGrp="1"/>
          </p:cNvSpPr>
          <p:nvPr>
            <p:ph type="ftr" sz="quarter" idx="11"/>
          </p:nvPr>
        </p:nvSpPr>
        <p:spPr>
          <a:xfrm>
            <a:off x="2743200" y="6553200"/>
            <a:ext cx="4038600" cy="228600"/>
          </a:xfrm>
        </p:spPr>
        <p:txBody>
          <a:bodyPr/>
          <a:lstStyle/>
          <a:p>
            <a:r>
              <a:rPr lang="en-US" smtClean="0"/>
              <a:t>Footer text goes here.</a:t>
            </a:r>
            <a:endParaRPr lang="en-US"/>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790084855"/>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smtClean="0"/>
              <a:t>Footer text goes here.</a:t>
            </a:r>
            <a:endParaRPr lang="en-US" dirty="0"/>
          </a:p>
        </p:txBody>
      </p:sp>
      <p:sp>
        <p:nvSpPr>
          <p:cNvPr id="4" name="Slide Number Placeholder 3"/>
          <p:cNvSpPr>
            <a:spLocks noGrp="1"/>
          </p:cNvSpPr>
          <p:nvPr>
            <p:ph type="sldNum" sz="quarter" idx="11"/>
          </p:nvPr>
        </p:nvSpPr>
        <p:spPr/>
        <p:txBody>
          <a:bodyPr/>
          <a:lstStyle/>
          <a:p>
            <a:fld id="{1D93BD3E-1E9A-4970-A6F7-E7AC52762E0C}" type="slidenum">
              <a:rPr lang="en-US" smtClean="0"/>
              <a:pPr/>
              <a:t>‹#›</a:t>
            </a:fld>
            <a:endParaRPr lang="en-US"/>
          </a:p>
        </p:txBody>
      </p:sp>
      <p:sp>
        <p:nvSpPr>
          <p:cNvPr id="5" name="Content Placeholder 4"/>
          <p:cNvSpPr>
            <a:spLocks noGrp="1"/>
          </p:cNvSpPr>
          <p:nvPr>
            <p:ph sz="half" idx="1"/>
          </p:nvPr>
        </p:nvSpPr>
        <p:spPr>
          <a:xfrm>
            <a:off x="628650" y="990601"/>
            <a:ext cx="3886200" cy="4800600"/>
          </a:xfrm>
          <a:prstGeom prst="rect">
            <a:avLst/>
          </a:prstGeom>
        </p:spPr>
        <p:txBody>
          <a:bodyPr/>
          <a:lstStyle>
            <a:lvl1pPr>
              <a:defRPr sz="2400">
                <a:solidFill>
                  <a:schemeClr val="tx2"/>
                </a:solidFill>
              </a:defRPr>
            </a:lvl1pPr>
          </a:lstStyle>
          <a:p>
            <a:endParaRPr lang="en-US" dirty="0"/>
          </a:p>
        </p:txBody>
      </p:sp>
      <p:sp>
        <p:nvSpPr>
          <p:cNvPr id="6" name="Content Placeholder 5"/>
          <p:cNvSpPr>
            <a:spLocks noGrp="1"/>
          </p:cNvSpPr>
          <p:nvPr>
            <p:ph sz="half" idx="2"/>
          </p:nvPr>
        </p:nvSpPr>
        <p:spPr>
          <a:xfrm>
            <a:off x="4629150" y="990601"/>
            <a:ext cx="3886200" cy="4800600"/>
          </a:xfrm>
          <a:prstGeom prst="rect">
            <a:avLst/>
          </a:prstGeom>
        </p:spPr>
        <p:txBody>
          <a:bodyPr/>
          <a:lstStyle>
            <a:lvl1pPr>
              <a:defRPr sz="2400">
                <a:solidFill>
                  <a:schemeClr val="tx2"/>
                </a:solidFill>
              </a:defRPr>
            </a:lvl1pPr>
          </a:lstStyle>
          <a:p>
            <a:endParaRPr lang="en-US"/>
          </a:p>
        </p:txBody>
      </p:sp>
      <p:sp>
        <p:nvSpPr>
          <p:cNvPr id="7" name="Title 1"/>
          <p:cNvSpPr>
            <a:spLocks noGrp="1"/>
          </p:cNvSpPr>
          <p:nvPr>
            <p:ph type="title"/>
          </p:nvPr>
        </p:nvSpPr>
        <p:spPr>
          <a:xfrm>
            <a:off x="381000" y="243682"/>
            <a:ext cx="8458200" cy="518318"/>
          </a:xfrm>
          <a:prstGeom prst="rect">
            <a:avLst/>
          </a:prstGeom>
        </p:spPr>
        <p:txBody>
          <a:bodyPr/>
          <a:lstStyle>
            <a:lvl1pPr algn="l">
              <a:defRPr sz="2800" b="1">
                <a:solidFill>
                  <a:schemeClr val="accent1"/>
                </a:solidFill>
              </a:defRPr>
            </a:lvl1pPr>
          </a:lstStyle>
          <a:p>
            <a:r>
              <a:rPr lang="en-US" dirty="0" smtClean="0"/>
              <a:t>Click to edit Master title style</a:t>
            </a:r>
            <a:endParaRPr lang="en-US" dirty="0"/>
          </a:p>
        </p:txBody>
      </p:sp>
      <p:sp>
        <p:nvSpPr>
          <p:cNvPr id="8" name="Rectangle 7"/>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Connector 8"/>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5764785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Footer text goes here.</a:t>
            </a:r>
            <a:endParaRPr lang="en-US" dirty="0"/>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algn="l"/>
            <a:r>
              <a:rPr lang="en-US" sz="1000" b="1" baseline="0" dirty="0" smtClean="0">
                <a:solidFill>
                  <a:schemeClr val="tx2"/>
                </a:solidFill>
              </a:rPr>
              <a:t>PUBLIC</a:t>
            </a:r>
            <a:endParaRPr lang="en-US" sz="1000" b="1" dirty="0">
              <a:solidFill>
                <a:schemeClr val="tx2"/>
              </a:solidFill>
            </a:endParaRPr>
          </a:p>
        </p:txBody>
      </p:sp>
      <p:sp>
        <p:nvSpPr>
          <p:cNvPr id="13"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1" r:id="rId3"/>
  </p:sldLayoutIdLst>
  <p:timing>
    <p:tnLst>
      <p:par>
        <p:cTn id="1" dur="indefinite" restart="never" nodeType="tmRoot"/>
      </p:par>
    </p:tnLst>
  </p:timing>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482340" y="2057400"/>
            <a:ext cx="5715000" cy="2923877"/>
          </a:xfrm>
          <a:prstGeom prst="rect">
            <a:avLst/>
          </a:prstGeom>
          <a:noFill/>
        </p:spPr>
        <p:txBody>
          <a:bodyPr wrap="square" rtlCol="0">
            <a:spAutoFit/>
          </a:bodyPr>
          <a:lstStyle/>
          <a:p>
            <a:r>
              <a:rPr lang="en-US" sz="2000" b="1" dirty="0" smtClean="0">
                <a:solidFill>
                  <a:schemeClr val="tx2"/>
                </a:solidFill>
              </a:rPr>
              <a:t>Day-Ahead Market Price Corrections (NPRR807)</a:t>
            </a:r>
          </a:p>
          <a:p>
            <a:endParaRPr lang="en-US" dirty="0" smtClean="0">
              <a:solidFill>
                <a:schemeClr val="tx2"/>
              </a:solidFill>
            </a:endParaRPr>
          </a:p>
          <a:p>
            <a:endParaRPr lang="en-US" dirty="0" smtClean="0">
              <a:solidFill>
                <a:schemeClr val="tx2"/>
              </a:solidFill>
            </a:endParaRPr>
          </a:p>
          <a:p>
            <a:endParaRPr lang="en-US" dirty="0" smtClean="0">
              <a:solidFill>
                <a:schemeClr val="tx2"/>
              </a:solidFill>
            </a:endParaRPr>
          </a:p>
          <a:p>
            <a:endParaRPr lang="en-US" dirty="0">
              <a:solidFill>
                <a:schemeClr val="tx2"/>
              </a:solidFill>
            </a:endParaRPr>
          </a:p>
          <a:p>
            <a:r>
              <a:rPr lang="en-US" dirty="0" smtClean="0">
                <a:solidFill>
                  <a:schemeClr val="tx2"/>
                </a:solidFill>
              </a:rPr>
              <a:t>Carrie Bivens</a:t>
            </a:r>
          </a:p>
          <a:p>
            <a:r>
              <a:rPr lang="en-US" dirty="0" smtClean="0">
                <a:solidFill>
                  <a:schemeClr val="tx2"/>
                </a:solidFill>
              </a:rPr>
              <a:t>Manager, Forward Markets</a:t>
            </a:r>
            <a:endParaRPr lang="en-US" dirty="0">
              <a:solidFill>
                <a:schemeClr val="tx2"/>
              </a:solidFill>
            </a:endParaRPr>
          </a:p>
          <a:p>
            <a:endParaRPr lang="en-US" dirty="0">
              <a:solidFill>
                <a:schemeClr val="tx2"/>
              </a:solidFill>
            </a:endParaRPr>
          </a:p>
          <a:p>
            <a:r>
              <a:rPr lang="en-US" dirty="0" smtClean="0">
                <a:solidFill>
                  <a:schemeClr val="tx2"/>
                </a:solidFill>
              </a:rPr>
              <a:t>May 2, 2018</a:t>
            </a:r>
            <a:endParaRPr lang="en-US" dirty="0">
              <a:solidFill>
                <a:schemeClr val="tx2"/>
              </a:solidFill>
            </a:endParaRPr>
          </a:p>
        </p:txBody>
      </p:sp>
    </p:spTree>
    <p:extLst>
      <p:ext uri="{BB962C8B-B14F-4D97-AF65-F5344CB8AC3E}">
        <p14:creationId xmlns:p14="http://schemas.microsoft.com/office/powerpoint/2010/main" val="73060379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Status Quo</a:t>
            </a:r>
            <a:endParaRPr lang="en-US" dirty="0"/>
          </a:p>
        </p:txBody>
      </p:sp>
      <p:sp>
        <p:nvSpPr>
          <p:cNvPr id="3" name="Content Placeholder 2"/>
          <p:cNvSpPr>
            <a:spLocks noGrp="1"/>
          </p:cNvSpPr>
          <p:nvPr>
            <p:ph idx="1"/>
          </p:nvPr>
        </p:nvSpPr>
        <p:spPr/>
        <p:txBody>
          <a:bodyPr/>
          <a:lstStyle/>
          <a:p>
            <a:pPr marL="0" indent="0">
              <a:buNone/>
            </a:pPr>
            <a:r>
              <a:rPr lang="en-US" sz="2000" dirty="0" smtClean="0"/>
              <a:t>Protocol section 4.5.3(4) </a:t>
            </a:r>
            <a:r>
              <a:rPr lang="en-US" sz="2000" dirty="0"/>
              <a:t>requires ERCOT to correct DAM prices if accurate prices can be determined when (a) a market solution is invalid, or (b) invalid prices has been identified in a valid market solution. Certain data input errors, software errors, and inconsistency with the Protocols and/or PUC rules can cause an invalid market solution or invalid </a:t>
            </a:r>
            <a:r>
              <a:rPr lang="en-US" sz="2000" dirty="0" smtClean="0"/>
              <a:t>prices.</a:t>
            </a:r>
          </a:p>
          <a:p>
            <a:pPr marL="0" indent="0">
              <a:buNone/>
            </a:pPr>
            <a:endParaRPr lang="en-US" sz="2000" dirty="0" smtClean="0"/>
          </a:p>
          <a:p>
            <a:pPr marL="0" indent="0">
              <a:buNone/>
            </a:pPr>
            <a:r>
              <a:rPr lang="en-US" sz="2000" u="sng" dirty="0" smtClean="0"/>
              <a:t>Implications</a:t>
            </a:r>
            <a:r>
              <a:rPr lang="en-US" sz="2000" dirty="0" smtClean="0"/>
              <a:t>:</a:t>
            </a:r>
            <a:endParaRPr lang="en-US" sz="2000" dirty="0"/>
          </a:p>
          <a:p>
            <a:r>
              <a:rPr lang="en-US" sz="2000" dirty="0" smtClean="0"/>
              <a:t>Would require ERCOT to rerun DAM with the error corrected, obtaining new prices. </a:t>
            </a:r>
          </a:p>
          <a:p>
            <a:pPr lvl="1"/>
            <a:r>
              <a:rPr lang="en-US" sz="1800" dirty="0" smtClean="0"/>
              <a:t>When you rerun a DAM, changes can occur that are </a:t>
            </a:r>
            <a:r>
              <a:rPr lang="en-US" sz="1800" u="sng" dirty="0" smtClean="0"/>
              <a:t>unrelated</a:t>
            </a:r>
            <a:r>
              <a:rPr lang="en-US" sz="1800" dirty="0" smtClean="0"/>
              <a:t> to the original error due to solution parameters (MIP gap).</a:t>
            </a:r>
          </a:p>
        </p:txBody>
      </p:sp>
      <p:sp>
        <p:nvSpPr>
          <p:cNvPr id="4" name="Slide Number Placeholder 3"/>
          <p:cNvSpPr>
            <a:spLocks noGrp="1"/>
          </p:cNvSpPr>
          <p:nvPr>
            <p:ph type="sldNum" sz="quarter" idx="4"/>
          </p:nvPr>
        </p:nvSpPr>
        <p:spPr/>
        <p:txBody>
          <a:bodyPr/>
          <a:lstStyle/>
          <a:p>
            <a:fld id="{1D93BD3E-1E9A-4970-A6F7-E7AC52762E0C}" type="slidenum">
              <a:rPr lang="en-US" smtClean="0"/>
              <a:pPr/>
              <a:t>2</a:t>
            </a:fld>
            <a:endParaRPr lang="en-US"/>
          </a:p>
        </p:txBody>
      </p:sp>
    </p:spTree>
    <p:extLst>
      <p:ext uri="{BB962C8B-B14F-4D97-AF65-F5344CB8AC3E}">
        <p14:creationId xmlns:p14="http://schemas.microsoft.com/office/powerpoint/2010/main" val="123620981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Status Quo</a:t>
            </a:r>
            <a:endParaRPr lang="en-US" dirty="0"/>
          </a:p>
        </p:txBody>
      </p:sp>
      <p:sp>
        <p:nvSpPr>
          <p:cNvPr id="3" name="Content Placeholder 2"/>
          <p:cNvSpPr>
            <a:spLocks noGrp="1"/>
          </p:cNvSpPr>
          <p:nvPr>
            <p:ph idx="1"/>
          </p:nvPr>
        </p:nvSpPr>
        <p:spPr/>
        <p:txBody>
          <a:bodyPr/>
          <a:lstStyle/>
          <a:p>
            <a:pPr marL="0" indent="0">
              <a:buNone/>
            </a:pPr>
            <a:r>
              <a:rPr lang="en-US" sz="2000" u="sng" dirty="0" smtClean="0"/>
              <a:t>Implications (cont’d)</a:t>
            </a:r>
            <a:r>
              <a:rPr lang="en-US" sz="2000" dirty="0" smtClean="0"/>
              <a:t>:</a:t>
            </a:r>
            <a:endParaRPr lang="en-US" sz="2000" dirty="0"/>
          </a:p>
          <a:p>
            <a:r>
              <a:rPr lang="en-US" sz="2000" dirty="0" smtClean="0"/>
              <a:t>Those new prices may be inconsistent with the original award.</a:t>
            </a:r>
          </a:p>
          <a:p>
            <a:pPr lvl="1"/>
            <a:r>
              <a:rPr lang="en-US" sz="1800" dirty="0" smtClean="0"/>
              <a:t>Example: Energy Bid of 50 MW for $50 at LZ_NORTH. Original DAM award was 50 MW with a clearing price of $50. New DAM price after rerunning DAM is $60. ERCOT corrects the price to $60 and uses that price for DAM settlements.</a:t>
            </a:r>
          </a:p>
          <a:p>
            <a:pPr lvl="1"/>
            <a:r>
              <a:rPr lang="en-US" sz="1800" dirty="0" smtClean="0"/>
              <a:t>Would likely lead to many disputes.</a:t>
            </a:r>
          </a:p>
          <a:p>
            <a:r>
              <a:rPr lang="en-US" sz="2000" dirty="0" smtClean="0"/>
              <a:t>Real-time commitment decisions and external transactions were initiated based on original prices.</a:t>
            </a:r>
          </a:p>
          <a:p>
            <a:pPr marL="0" indent="0">
              <a:buNone/>
            </a:pPr>
            <a:endParaRPr lang="en-US" sz="1800" dirty="0" smtClean="0"/>
          </a:p>
        </p:txBody>
      </p:sp>
      <p:sp>
        <p:nvSpPr>
          <p:cNvPr id="4" name="Slide Number Placeholder 3"/>
          <p:cNvSpPr>
            <a:spLocks noGrp="1"/>
          </p:cNvSpPr>
          <p:nvPr>
            <p:ph type="sldNum" sz="quarter" idx="4"/>
          </p:nvPr>
        </p:nvSpPr>
        <p:spPr/>
        <p:txBody>
          <a:bodyPr/>
          <a:lstStyle/>
          <a:p>
            <a:fld id="{1D93BD3E-1E9A-4970-A6F7-E7AC52762E0C}" type="slidenum">
              <a:rPr lang="en-US" smtClean="0"/>
              <a:pPr/>
              <a:t>3</a:t>
            </a:fld>
            <a:endParaRPr lang="en-US"/>
          </a:p>
        </p:txBody>
      </p:sp>
    </p:spTree>
    <p:extLst>
      <p:ext uri="{BB962C8B-B14F-4D97-AF65-F5344CB8AC3E}">
        <p14:creationId xmlns:p14="http://schemas.microsoft.com/office/powerpoint/2010/main" val="307890454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Another option</a:t>
            </a:r>
            <a:endParaRPr lang="en-US" dirty="0"/>
          </a:p>
        </p:txBody>
      </p:sp>
      <p:sp>
        <p:nvSpPr>
          <p:cNvPr id="3" name="Content Placeholder 2"/>
          <p:cNvSpPr>
            <a:spLocks noGrp="1"/>
          </p:cNvSpPr>
          <p:nvPr>
            <p:ph idx="1"/>
          </p:nvPr>
        </p:nvSpPr>
        <p:spPr/>
        <p:txBody>
          <a:bodyPr/>
          <a:lstStyle/>
          <a:p>
            <a:pPr marL="0" indent="0">
              <a:buNone/>
            </a:pPr>
            <a:r>
              <a:rPr lang="en-US" sz="2000" dirty="0" smtClean="0"/>
              <a:t>If stakeholders prefer to retain the price correction concept, another implementation could be full resettlement with new prices AND new awards.</a:t>
            </a:r>
          </a:p>
          <a:p>
            <a:pPr marL="0" indent="0">
              <a:buNone/>
            </a:pPr>
            <a:endParaRPr lang="en-US" sz="2000" dirty="0" smtClean="0"/>
          </a:p>
          <a:p>
            <a:pPr marL="0" indent="0">
              <a:buNone/>
            </a:pPr>
            <a:r>
              <a:rPr lang="en-US" sz="2000" u="sng" dirty="0" smtClean="0"/>
              <a:t>Implications</a:t>
            </a:r>
            <a:r>
              <a:rPr lang="en-US" sz="2000" dirty="0" smtClean="0"/>
              <a:t>:</a:t>
            </a:r>
            <a:endParaRPr lang="en-US" sz="2000" dirty="0"/>
          </a:p>
          <a:p>
            <a:r>
              <a:rPr lang="en-US" sz="2000" dirty="0"/>
              <a:t>Errors are corrected. </a:t>
            </a:r>
          </a:p>
          <a:p>
            <a:r>
              <a:rPr lang="en-US" sz="2000" dirty="0" smtClean="0"/>
              <a:t>Change </a:t>
            </a:r>
            <a:r>
              <a:rPr lang="en-US" sz="2000" dirty="0"/>
              <a:t>both prices and awards. </a:t>
            </a:r>
            <a:endParaRPr lang="en-US" sz="2000" dirty="0" smtClean="0"/>
          </a:p>
          <a:p>
            <a:pPr lvl="1"/>
            <a:r>
              <a:rPr lang="en-US" sz="1800" dirty="0" smtClean="0"/>
              <a:t>Resettle </a:t>
            </a:r>
            <a:r>
              <a:rPr lang="en-US" sz="1800" dirty="0"/>
              <a:t>DAM with that new data, then adjust/resettle real-time based on new energy imbalances</a:t>
            </a:r>
            <a:r>
              <a:rPr lang="en-US" sz="1800" dirty="0" smtClean="0"/>
              <a:t>.</a:t>
            </a:r>
          </a:p>
          <a:p>
            <a:pPr lvl="1"/>
            <a:r>
              <a:rPr lang="en-US" sz="1800" dirty="0" smtClean="0"/>
              <a:t>Again, changes </a:t>
            </a:r>
            <a:r>
              <a:rPr lang="en-US" sz="1800" dirty="0"/>
              <a:t>can occur that are unrelated to the original error due to solution parameters (MIP gap</a:t>
            </a:r>
            <a:r>
              <a:rPr lang="en-US" sz="1800" dirty="0" smtClean="0"/>
              <a:t>).</a:t>
            </a:r>
            <a:endParaRPr lang="en-US" sz="1800" dirty="0"/>
          </a:p>
          <a:p>
            <a:r>
              <a:rPr lang="en-US" sz="2000" dirty="0" smtClean="0"/>
              <a:t>Commitment </a:t>
            </a:r>
            <a:r>
              <a:rPr lang="en-US" sz="2000" dirty="0"/>
              <a:t>decisions and initiation of trades occurred based on initial solution, so </a:t>
            </a:r>
            <a:r>
              <a:rPr lang="en-US" sz="2000" dirty="0" smtClean="0"/>
              <a:t>some QSEs </a:t>
            </a:r>
            <a:r>
              <a:rPr lang="en-US" sz="2000" dirty="0"/>
              <a:t>might find themselves unexpectedly unhedged after-the-fact</a:t>
            </a:r>
            <a:r>
              <a:rPr lang="en-US" sz="2000" dirty="0" smtClean="0"/>
              <a:t>.</a:t>
            </a:r>
          </a:p>
          <a:p>
            <a:r>
              <a:rPr lang="en-US" sz="2000" dirty="0" smtClean="0"/>
              <a:t>Ancillary Services awards could change after the service is provided</a:t>
            </a:r>
            <a:endParaRPr lang="en-US" sz="1800" dirty="0" smtClean="0"/>
          </a:p>
        </p:txBody>
      </p:sp>
      <p:sp>
        <p:nvSpPr>
          <p:cNvPr id="4" name="Slide Number Placeholder 3"/>
          <p:cNvSpPr>
            <a:spLocks noGrp="1"/>
          </p:cNvSpPr>
          <p:nvPr>
            <p:ph type="sldNum" sz="quarter" idx="4"/>
          </p:nvPr>
        </p:nvSpPr>
        <p:spPr/>
        <p:txBody>
          <a:bodyPr/>
          <a:lstStyle/>
          <a:p>
            <a:fld id="{1D93BD3E-1E9A-4970-A6F7-E7AC52762E0C}" type="slidenum">
              <a:rPr lang="en-US" smtClean="0"/>
              <a:pPr/>
              <a:t>4</a:t>
            </a:fld>
            <a:endParaRPr lang="en-US"/>
          </a:p>
        </p:txBody>
      </p:sp>
    </p:spTree>
    <p:extLst>
      <p:ext uri="{BB962C8B-B14F-4D97-AF65-F5344CB8AC3E}">
        <p14:creationId xmlns:p14="http://schemas.microsoft.com/office/powerpoint/2010/main" val="138461460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ERCOT proposal in NPRR807</a:t>
            </a:r>
            <a:endParaRPr lang="en-US" dirty="0"/>
          </a:p>
        </p:txBody>
      </p:sp>
      <p:sp>
        <p:nvSpPr>
          <p:cNvPr id="3" name="Content Placeholder 2"/>
          <p:cNvSpPr>
            <a:spLocks noGrp="1"/>
          </p:cNvSpPr>
          <p:nvPr>
            <p:ph idx="1"/>
          </p:nvPr>
        </p:nvSpPr>
        <p:spPr/>
        <p:txBody>
          <a:bodyPr/>
          <a:lstStyle/>
          <a:p>
            <a:pPr marL="0" indent="0">
              <a:buNone/>
            </a:pPr>
            <a:r>
              <a:rPr lang="en-US" sz="2000" dirty="0" smtClean="0"/>
              <a:t>NPRR807 states that DAM prices won’t be corrected if the price correction would lead to price/dispatch inconsistency based on the original MWs. Price validation process occurs prior to publishing (uses same inputs as DAM).</a:t>
            </a:r>
          </a:p>
          <a:p>
            <a:pPr marL="0" indent="0">
              <a:buNone/>
            </a:pPr>
            <a:endParaRPr lang="en-US" sz="2000" dirty="0" smtClean="0"/>
          </a:p>
          <a:p>
            <a:pPr marL="0" indent="0">
              <a:buNone/>
            </a:pPr>
            <a:r>
              <a:rPr lang="en-US" sz="2000" u="sng" dirty="0" smtClean="0"/>
              <a:t>Implications</a:t>
            </a:r>
            <a:r>
              <a:rPr lang="en-US" sz="2000" dirty="0" smtClean="0"/>
              <a:t>:</a:t>
            </a:r>
            <a:endParaRPr lang="en-US" sz="2000" dirty="0"/>
          </a:p>
          <a:p>
            <a:r>
              <a:rPr lang="en-US" sz="2000" dirty="0"/>
              <a:t>Awards and prices are consistent. </a:t>
            </a:r>
          </a:p>
          <a:p>
            <a:r>
              <a:rPr lang="en-US" sz="2000" dirty="0" smtClean="0"/>
              <a:t>Price certainty for resource commitment decisions, provision of Ancillary Services, and external ERCOT activity, reducing risk </a:t>
            </a:r>
            <a:r>
              <a:rPr lang="en-US" sz="2000" dirty="0"/>
              <a:t>of post hoc changes. </a:t>
            </a:r>
            <a:endParaRPr lang="en-US" sz="2000" dirty="0" smtClean="0"/>
          </a:p>
          <a:p>
            <a:r>
              <a:rPr lang="en-US" sz="2000" dirty="0" smtClean="0"/>
              <a:t>Errors in past solutions are unmodified. Could cause lost opportunity </a:t>
            </a:r>
            <a:r>
              <a:rPr lang="en-US" sz="2000" dirty="0"/>
              <a:t>if an error caused something not to be </a:t>
            </a:r>
            <a:r>
              <a:rPr lang="en-US" sz="2000" dirty="0" smtClean="0"/>
              <a:t>awarded. </a:t>
            </a:r>
          </a:p>
        </p:txBody>
      </p:sp>
      <p:sp>
        <p:nvSpPr>
          <p:cNvPr id="4" name="Slide Number Placeholder 3"/>
          <p:cNvSpPr>
            <a:spLocks noGrp="1"/>
          </p:cNvSpPr>
          <p:nvPr>
            <p:ph type="sldNum" sz="quarter" idx="4"/>
          </p:nvPr>
        </p:nvSpPr>
        <p:spPr/>
        <p:txBody>
          <a:bodyPr/>
          <a:lstStyle/>
          <a:p>
            <a:fld id="{1D93BD3E-1E9A-4970-A6F7-E7AC52762E0C}" type="slidenum">
              <a:rPr lang="en-US" smtClean="0"/>
              <a:pPr/>
              <a:t>5</a:t>
            </a:fld>
            <a:endParaRPr lang="en-US"/>
          </a:p>
        </p:txBody>
      </p:sp>
    </p:spTree>
    <p:extLst>
      <p:ext uri="{BB962C8B-B14F-4D97-AF65-F5344CB8AC3E}">
        <p14:creationId xmlns:p14="http://schemas.microsoft.com/office/powerpoint/2010/main" val="63075922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Hypothetical Scenario</a:t>
            </a:r>
            <a:endParaRPr lang="en-US" dirty="0"/>
          </a:p>
        </p:txBody>
      </p:sp>
      <p:sp>
        <p:nvSpPr>
          <p:cNvPr id="3" name="Content Placeholder 2"/>
          <p:cNvSpPr>
            <a:spLocks noGrp="1"/>
          </p:cNvSpPr>
          <p:nvPr>
            <p:ph idx="1"/>
          </p:nvPr>
        </p:nvSpPr>
        <p:spPr/>
        <p:txBody>
          <a:bodyPr/>
          <a:lstStyle/>
          <a:p>
            <a:pPr marL="0" indent="0">
              <a:buNone/>
            </a:pPr>
            <a:r>
              <a:rPr lang="en-US" sz="2000" dirty="0" smtClean="0"/>
              <a:t>Consider the following illustrative example:</a:t>
            </a:r>
          </a:p>
          <a:p>
            <a:pPr marL="0" indent="0">
              <a:buNone/>
            </a:pPr>
            <a:endParaRPr lang="en-US" sz="2000" dirty="0" smtClean="0"/>
          </a:p>
          <a:p>
            <a:pPr marL="0" indent="0">
              <a:buNone/>
            </a:pPr>
            <a:r>
              <a:rPr lang="en-US" sz="2000" dirty="0" smtClean="0"/>
              <a:t>Say ERCOT staff </a:t>
            </a:r>
            <a:r>
              <a:rPr lang="en-US" sz="2000" smtClean="0"/>
              <a:t>makes </a:t>
            </a:r>
            <a:r>
              <a:rPr lang="en-US" sz="2000" smtClean="0"/>
              <a:t>an error </a:t>
            </a:r>
            <a:r>
              <a:rPr lang="en-US" sz="2000" dirty="0" smtClean="0"/>
              <a:t>inputting a manual contingency into MMS and that incorrect contingency ends up binding in the published DAM solution. Because many Resource Nodes have shift factors to that contingency, prices for those Resource Nodes are affected. </a:t>
            </a:r>
            <a:r>
              <a:rPr lang="en-US" sz="2000" dirty="0" err="1" smtClean="0"/>
              <a:t>Redispatch</a:t>
            </a:r>
            <a:r>
              <a:rPr lang="en-US" sz="2000" dirty="0" smtClean="0"/>
              <a:t> due to that contingency constraint occurred as well. ERCOT identifies the error within current protocol price correction timelines.</a:t>
            </a:r>
          </a:p>
          <a:p>
            <a:pPr marL="0" indent="0">
              <a:buNone/>
            </a:pPr>
            <a:endParaRPr lang="en-US" sz="2000" dirty="0" smtClean="0"/>
          </a:p>
          <a:p>
            <a:r>
              <a:rPr lang="en-US" sz="2000" dirty="0" smtClean="0"/>
              <a:t>What should be the response to this ERCOT error, if any?</a:t>
            </a:r>
          </a:p>
        </p:txBody>
      </p:sp>
      <p:sp>
        <p:nvSpPr>
          <p:cNvPr id="4" name="Slide Number Placeholder 3"/>
          <p:cNvSpPr>
            <a:spLocks noGrp="1"/>
          </p:cNvSpPr>
          <p:nvPr>
            <p:ph type="sldNum" sz="quarter" idx="4"/>
          </p:nvPr>
        </p:nvSpPr>
        <p:spPr/>
        <p:txBody>
          <a:bodyPr/>
          <a:lstStyle/>
          <a:p>
            <a:fld id="{1D93BD3E-1E9A-4970-A6F7-E7AC52762E0C}" type="slidenum">
              <a:rPr lang="en-US" smtClean="0"/>
              <a:pPr/>
              <a:t>6</a:t>
            </a:fld>
            <a:endParaRPr lang="en-US"/>
          </a:p>
        </p:txBody>
      </p:sp>
    </p:spTree>
    <p:extLst>
      <p:ext uri="{BB962C8B-B14F-4D97-AF65-F5344CB8AC3E}">
        <p14:creationId xmlns:p14="http://schemas.microsoft.com/office/powerpoint/2010/main" val="690561324"/>
      </p:ext>
    </p:extLst>
  </p:cSld>
  <p:clrMapOvr>
    <a:masterClrMapping/>
  </p:clrMapOvr>
  <p:timing>
    <p:tnLst>
      <p:par>
        <p:cTn id="1" dur="indefinite" restart="never" nodeType="tmRoot"/>
      </p:par>
    </p:tnLst>
  </p:timing>
</p:sld>
</file>

<file path=ppt/theme/theme1.xml><?xml version="1.0" encoding="utf-8"?>
<a:theme xmlns:a="http://schemas.openxmlformats.org/drawingml/2006/main" name="1_Custom Design">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506</Words>
  <Application>Microsoft Office PowerPoint</Application>
  <PresentationFormat>On-screen Show (4:3)</PresentationFormat>
  <Paragraphs>49</Paragraphs>
  <Slides>6</Slides>
  <Notes>0</Notes>
  <HiddenSlides>0</HiddenSlides>
  <MMClips>0</MMClips>
  <ScaleCrop>false</ScaleCrop>
  <HeadingPairs>
    <vt:vector size="6" baseType="variant">
      <vt:variant>
        <vt:lpstr>Fonts Used</vt:lpstr>
      </vt:variant>
      <vt:variant>
        <vt:i4>2</vt:i4>
      </vt:variant>
      <vt:variant>
        <vt:lpstr>Theme</vt:lpstr>
      </vt:variant>
      <vt:variant>
        <vt:i4>2</vt:i4>
      </vt:variant>
      <vt:variant>
        <vt:lpstr>Slide Titles</vt:lpstr>
      </vt:variant>
      <vt:variant>
        <vt:i4>6</vt:i4>
      </vt:variant>
    </vt:vector>
  </HeadingPairs>
  <TitlesOfParts>
    <vt:vector size="10" baseType="lpstr">
      <vt:lpstr>Arial</vt:lpstr>
      <vt:lpstr>Calibri</vt:lpstr>
      <vt:lpstr>1_Custom Design</vt:lpstr>
      <vt:lpstr>Office Theme</vt:lpstr>
      <vt:lpstr>PowerPoint Presentation</vt:lpstr>
      <vt:lpstr>Status Quo</vt:lpstr>
      <vt:lpstr>Status Quo</vt:lpstr>
      <vt:lpstr>Another option</vt:lpstr>
      <vt:lpstr>ERCOT proposal in NPRR807</vt:lpstr>
      <vt:lpstr>Hypothetical Scenario</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2018-04-19T16:34:26Z</dcterms:created>
  <dcterms:modified xsi:type="dcterms:W3CDTF">2018-04-25T19:49:28Z</dcterms:modified>
</cp:coreProperties>
</file>