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3" r:id="rId5"/>
    <p:sldMasterId id="2147483648" r:id="rId6"/>
  </p:sldMasterIdLst>
  <p:notesMasterIdLst>
    <p:notesMasterId r:id="rId13"/>
  </p:notesMasterIdLst>
  <p:handoutMasterIdLst>
    <p:handoutMasterId r:id="rId14"/>
  </p:handoutMasterIdLst>
  <p:sldIdLst>
    <p:sldId id="291" r:id="rId7"/>
    <p:sldId id="292"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29" d="100"/>
          <a:sy n="129" d="100"/>
        </p:scale>
        <p:origin x="1026"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88104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55535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11750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05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63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0996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5118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251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423664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462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7568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690185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6FC1D-C117-4F56-81A2-70C98514147B}" type="datetimeFigureOut">
              <a:rPr lang="en-US" smtClean="0"/>
              <a:t>5/2/2018</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414CB-32C7-4AA0-B6F1-BB632D42F186}" type="slidenum">
              <a:rPr lang="en-US" smtClean="0"/>
              <a:t>‹#›</a:t>
            </a:fld>
            <a:endParaRPr lang="en-US" dirty="0"/>
          </a:p>
        </p:txBody>
      </p:sp>
    </p:spTree>
    <p:extLst>
      <p:ext uri="{BB962C8B-B14F-4D97-AF65-F5344CB8AC3E}">
        <p14:creationId xmlns:p14="http://schemas.microsoft.com/office/powerpoint/2010/main" val="20456566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2092881"/>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r>
              <a:rPr lang="en-US" dirty="0" smtClean="0"/>
              <a:t>May 2018</a:t>
            </a:r>
          </a:p>
          <a:p>
            <a:endParaRPr lang="en-US" dirty="0" smtClean="0">
              <a:solidFill>
                <a:schemeClr val="tx2"/>
              </a:solidFill>
            </a:endParaRPr>
          </a:p>
        </p:txBody>
      </p:sp>
    </p:spTree>
    <p:extLst>
      <p:ext uri="{BB962C8B-B14F-4D97-AF65-F5344CB8AC3E}">
        <p14:creationId xmlns:p14="http://schemas.microsoft.com/office/powerpoint/2010/main" val="233069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33306121"/>
              </p:ext>
            </p:extLst>
          </p:nvPr>
        </p:nvGraphicFramePr>
        <p:xfrm>
          <a:off x="271346" y="990600"/>
          <a:ext cx="8534400" cy="5227320"/>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r>
                        <a:rPr lang="en-US" sz="1050" b="0" u="sng" dirty="0" smtClean="0">
                          <a:solidFill>
                            <a:schemeClr val="tx1"/>
                          </a:solidFill>
                        </a:rPr>
                        <a:t>TAC</a:t>
                      </a:r>
                      <a:r>
                        <a:rPr lang="en-US" sz="1050" b="0" baseline="0" dirty="0" smtClean="0">
                          <a:solidFill>
                            <a:schemeClr val="tx1"/>
                          </a:solidFill>
                        </a:rPr>
                        <a:t> </a:t>
                      </a:r>
                    </a:p>
                    <a:p>
                      <a:r>
                        <a:rPr lang="en-US" sz="1050" b="0" baseline="0" dirty="0" smtClean="0">
                          <a:solidFill>
                            <a:schemeClr val="tx1"/>
                          </a:solidFill>
                        </a:rPr>
                        <a:t>Workshop held 9/7/17; NPRR857 for registration.  Endorsed at WMS, ROS and PRS (3/8/18).  Currently at TAC for endorsement.</a:t>
                      </a:r>
                    </a:p>
                    <a:p>
                      <a:endParaRPr lang="en-US" sz="1050" b="0" baseline="0" dirty="0" smtClean="0">
                        <a:solidFill>
                          <a:schemeClr val="tx1"/>
                        </a:solidFill>
                      </a:endParaRPr>
                    </a:p>
                    <a:p>
                      <a:r>
                        <a:rPr lang="en-US" sz="1050" b="0" baseline="0" dirty="0" smtClean="0">
                          <a:solidFill>
                            <a:schemeClr val="tx1"/>
                          </a:solidFill>
                        </a:rPr>
                        <a:t>NOGRR177 related to NPRR857 reviewed by OWG (4/19/18).  Currently at ROS (5/3/18)</a:t>
                      </a:r>
                    </a:p>
                    <a:p>
                      <a:endParaRPr lang="en-US" sz="1050" b="0" baseline="0" dirty="0" smtClean="0">
                        <a:solidFill>
                          <a:schemeClr val="tx1"/>
                        </a:solidFill>
                      </a:endParaRPr>
                    </a:p>
                    <a:p>
                      <a:r>
                        <a:rPr lang="en-US" sz="1050" b="0" baseline="0" dirty="0" smtClean="0">
                          <a:solidFill>
                            <a:schemeClr val="tx1"/>
                          </a:solidFill>
                        </a:rPr>
                        <a:t>Proposed by-law changes planned for review at TAC (4/26/18); vote at TAC on 5/24/18 and vote at Board HR&amp;G (6/11/18)</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TAC 5/24/18</a:t>
                      </a:r>
                      <a:endParaRPr lang="en-US" sz="1050" b="0" dirty="0" smtClean="0">
                        <a:solidFill>
                          <a:schemeClr val="tx1"/>
                        </a:solidFill>
                      </a:endParaRPr>
                    </a:p>
                    <a:p>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ROS 5/3/18</a:t>
                      </a:r>
                    </a:p>
                    <a:p>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TAC 5/24/18; </a:t>
                      </a:r>
                    </a:p>
                    <a:p>
                      <a:r>
                        <a:rPr lang="en-US" sz="1050" b="0" baseline="0" dirty="0" smtClean="0">
                          <a:solidFill>
                            <a:schemeClr val="tx1"/>
                          </a:solidFill>
                        </a:rPr>
                        <a:t>HR&amp;G 6/11/18</a:t>
                      </a: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u="sng" dirty="0" smtClean="0">
                          <a:solidFill>
                            <a:schemeClr val="tx1"/>
                          </a:solidFill>
                        </a:rPr>
                        <a:t>PLWG (ROS)</a:t>
                      </a:r>
                    </a:p>
                    <a:p>
                      <a:r>
                        <a:rPr lang="en-US" sz="1050" kern="1200" dirty="0" smtClean="0">
                          <a:solidFill>
                            <a:schemeClr val="dk1"/>
                          </a:solidFill>
                          <a:effectLst/>
                          <a:latin typeface="+mn-lt"/>
                          <a:ea typeface="+mn-ea"/>
                          <a:cs typeface="+mn-cs"/>
                        </a:rPr>
                        <a:t>Whitepaper outlining Planning model assumptions and documenting that ERCOT proposes no changes to criteria for transmission system improvements endorsed by ROS (4/5/18).  Currently at TAC for endorsement.  ERCOT will draft a PGRR describing when a new DC Tie should be added to the Planning Models for PLWG/ROS consideration.</a:t>
                      </a:r>
                      <a:endParaRPr lang="en-US" sz="1050" kern="1200" dirty="0">
                        <a:solidFill>
                          <a:schemeClr val="dk1"/>
                        </a:solidFill>
                        <a:effectLst/>
                        <a:latin typeface="+mn-lt"/>
                        <a:ea typeface="+mn-ea"/>
                        <a:cs typeface="+mn-cs"/>
                      </a:endParaRPr>
                    </a:p>
                  </a:txBody>
                  <a:tcPr/>
                </a:tc>
                <a:tc>
                  <a:txBody>
                    <a:bodyPr/>
                    <a:lstStyle/>
                    <a:p>
                      <a:endParaRPr lang="en-US" sz="1050" baseline="0" dirty="0" smtClean="0">
                        <a:solidFill>
                          <a:schemeClr val="tx1"/>
                        </a:solidFill>
                      </a:endParaRPr>
                    </a:p>
                    <a:p>
                      <a:endParaRPr lang="en-US" sz="1050" baseline="0" dirty="0" smtClean="0">
                        <a:solidFill>
                          <a:schemeClr val="tx1"/>
                        </a:solidFill>
                      </a:endParaRPr>
                    </a:p>
                    <a:p>
                      <a:endParaRPr lang="en-US" sz="1050" baseline="0" smtClean="0">
                        <a:solidFill>
                          <a:schemeClr val="tx1"/>
                        </a:solidFill>
                      </a:endParaRPr>
                    </a:p>
                    <a:p>
                      <a:r>
                        <a:rPr lang="en-US" sz="1050" baseline="0" smtClean="0">
                          <a:solidFill>
                            <a:schemeClr val="tx1"/>
                          </a:solidFill>
                        </a:rPr>
                        <a:t>TAC </a:t>
                      </a:r>
                      <a:r>
                        <a:rPr lang="en-US" sz="1050" baseline="0" dirty="0" smtClean="0">
                          <a:solidFill>
                            <a:schemeClr val="tx1"/>
                          </a:solidFill>
                        </a:rPr>
                        <a:t>5/24/18</a:t>
                      </a:r>
                    </a:p>
                  </a:txBody>
                  <a:tcPr/>
                </a:tc>
                <a:extLst>
                  <a:ext uri="{0D108BD9-81ED-4DB2-BD59-A6C34878D82A}">
                    <a16:rowId xmlns="" xmlns:a16="http://schemas.microsoft.com/office/drawing/2014/main"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 planning studies for transmission upgrades </a:t>
                      </a:r>
                      <a:r>
                        <a:rPr lang="en-US" sz="1050" dirty="0" smtClean="0">
                          <a:solidFill>
                            <a:schemeClr val="tx1"/>
                          </a:solidFill>
                        </a:rPr>
                        <a:t>based on Directive #5 at RPG (4/24/18).  Next steps:</a:t>
                      </a:r>
                      <a:r>
                        <a:rPr lang="en-US" sz="1050" baseline="0" dirty="0" smtClean="0">
                          <a:solidFill>
                            <a:schemeClr val="tx1"/>
                          </a:solidFill>
                        </a:rPr>
                        <a:t> conduct studies.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12/31/18</a:t>
                      </a:r>
                      <a:endParaRPr lang="en-US" sz="1050" dirty="0">
                        <a:solidFill>
                          <a:schemeClr val="tx1"/>
                        </a:solidFill>
                      </a:endParaRPr>
                    </a:p>
                  </a:txBody>
                  <a:tcPr/>
                </a:tc>
                <a:extLst>
                  <a:ext uri="{0D108BD9-81ED-4DB2-BD59-A6C34878D82A}">
                    <a16:rowId xmlns="" xmlns:a16="http://schemas.microsoft.com/office/drawing/2014/main" val="10002"/>
                  </a:ext>
                </a:extLst>
              </a:tr>
              <a:tr h="441757">
                <a:tc>
                  <a:txBody>
                    <a:bodyPr/>
                    <a:lstStyle/>
                    <a:p>
                      <a:r>
                        <a:rPr lang="en-US" sz="1050" dirty="0">
                          <a:solidFill>
                            <a:schemeClr val="tx1"/>
                          </a:solidFill>
                        </a:rPr>
                        <a:t>Directive </a:t>
                      </a:r>
                      <a:r>
                        <a:rPr lang="en-US" sz="1050" dirty="0" smtClean="0">
                          <a:solidFill>
                            <a:schemeClr val="tx1"/>
                          </a:solidFill>
                        </a:rPr>
                        <a:t>#7</a:t>
                      </a:r>
                      <a:r>
                        <a:rPr lang="en-US" sz="1050" baseline="0" dirty="0" smtClean="0">
                          <a:solidFill>
                            <a:schemeClr val="tx1"/>
                          </a:solidFill>
                        </a:rPr>
                        <a:t> </a:t>
                      </a:r>
                      <a:r>
                        <a:rPr lang="en-US" sz="1050" dirty="0" smtClean="0">
                          <a:solidFill>
                            <a:schemeClr val="tx1"/>
                          </a:solidFill>
                        </a:rPr>
                        <a:t>–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Joint </a:t>
                      </a:r>
                      <a:r>
                        <a:rPr lang="en-US" sz="1050" u="sng" dirty="0" smtClean="0">
                          <a:solidFill>
                            <a:schemeClr val="tx1"/>
                          </a:solidFill>
                        </a:rPr>
                        <a:t>QMWG/CMWG (WMS)</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Discussions</a:t>
                      </a:r>
                      <a:r>
                        <a:rPr lang="en-US" sz="1050" dirty="0" smtClean="0">
                          <a:solidFill>
                            <a:schemeClr val="tx1"/>
                          </a:solidFill>
                        </a:rPr>
                        <a:t> starting Q2-18 postponed pending results of Directive #6 planning studies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QMWG/CMWG TBD</a:t>
                      </a:r>
                    </a:p>
                  </a:txBody>
                  <a:tcPr/>
                </a:tc>
                <a:extLst>
                  <a:ext uri="{0D108BD9-81ED-4DB2-BD59-A6C34878D82A}">
                    <a16:rowId xmlns="" xmlns:a16="http://schemas.microsoft.com/office/drawing/2014/main" val="10003"/>
                  </a:ext>
                </a:extLst>
              </a:tr>
              <a:tr h="344561">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PDCWG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a:t>
                      </a:r>
                      <a:r>
                        <a:rPr lang="en-US" sz="1050" dirty="0">
                          <a:solidFill>
                            <a:schemeClr val="tx1"/>
                          </a:solidFill>
                        </a:rPr>
                        <a:t>frequency response </a:t>
                      </a:r>
                      <a:r>
                        <a:rPr lang="en-US" sz="1050" dirty="0" smtClean="0">
                          <a:solidFill>
                            <a:schemeClr val="tx1"/>
                          </a:solidFill>
                        </a:rPr>
                        <a:t>whitepaper endorsed by ROS (4/5/18).</a:t>
                      </a:r>
                      <a:r>
                        <a:rPr lang="en-US" sz="1050" baseline="0" dirty="0" smtClean="0">
                          <a:solidFill>
                            <a:schemeClr val="tx1"/>
                          </a:solidFill>
                        </a:rPr>
                        <a:t>  Currently at TAC for endorsement.</a:t>
                      </a: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 planning studies for transmission upgrades </a:t>
                      </a:r>
                      <a:r>
                        <a:rPr lang="en-US" sz="1050" dirty="0" smtClean="0">
                          <a:solidFill>
                            <a:schemeClr val="tx1"/>
                          </a:solidFill>
                        </a:rPr>
                        <a:t>based on Directive #5 at RPG (4/24/18).  Next steps:</a:t>
                      </a:r>
                      <a:r>
                        <a:rPr lang="en-US" sz="1050" baseline="0" dirty="0" smtClean="0">
                          <a:solidFill>
                            <a:schemeClr val="tx1"/>
                          </a:solidFill>
                        </a:rPr>
                        <a:t> conduct studies.</a:t>
                      </a:r>
                      <a:endParaRPr lang="en-US" sz="1050" dirty="0">
                        <a:solidFill>
                          <a:schemeClr val="tx1"/>
                        </a:solidFill>
                      </a:endParaRPr>
                    </a:p>
                  </a:txBody>
                  <a:tcPr/>
                </a:tc>
                <a:tc>
                  <a:txBody>
                    <a:bodyPr/>
                    <a:lstStyle/>
                    <a:p>
                      <a:endParaRPr lang="en-US" sz="1050" dirty="0" smtClean="0">
                        <a:solidFill>
                          <a:schemeClr val="tx1"/>
                        </a:solidFill>
                      </a:endParaRPr>
                    </a:p>
                    <a:p>
                      <a:r>
                        <a:rPr lang="en-US" sz="1050" dirty="0" smtClean="0">
                          <a:solidFill>
                            <a:schemeClr val="tx1"/>
                          </a:solidFill>
                        </a:rPr>
                        <a:t>TAC 5/24/18</a:t>
                      </a:r>
                    </a:p>
                    <a:p>
                      <a:endParaRPr lang="en-US" sz="1050" dirty="0" smtClean="0">
                        <a:solidFill>
                          <a:schemeClr val="tx1"/>
                        </a:solidFill>
                      </a:endParaRPr>
                    </a:p>
                    <a:p>
                      <a:endParaRPr lang="en-US" sz="1050" dirty="0" smtClean="0">
                        <a:solidFill>
                          <a:schemeClr val="tx1"/>
                        </a:solidFill>
                      </a:endParaRPr>
                    </a:p>
                    <a:p>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12/31/18</a:t>
                      </a:r>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85136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93656230"/>
              </p:ext>
            </p:extLst>
          </p:nvPr>
        </p:nvGraphicFramePr>
        <p:xfrm>
          <a:off x="271346" y="990600"/>
          <a:ext cx="8534400" cy="2552700"/>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Draft whitepaper for MSSC issue only reviewed at OWG (4/19/18).</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PDCWG (ROS)</a:t>
                      </a:r>
                    </a:p>
                    <a:p>
                      <a:pPr>
                        <a:buFont typeface="+mj-lt"/>
                        <a:buNone/>
                      </a:pPr>
                      <a:r>
                        <a:rPr lang="en-US" sz="1050" dirty="0" smtClean="0">
                          <a:solidFill>
                            <a:schemeClr val="tx1"/>
                          </a:solidFill>
                        </a:rPr>
                        <a:t>Address issues related to NSRS and Regulation Service will follow the MSSC determination</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DWG (ROS)</a:t>
                      </a:r>
                    </a:p>
                    <a:p>
                      <a:pPr>
                        <a:buFont typeface="+mj-lt"/>
                        <a:buNone/>
                      </a:pPr>
                      <a:r>
                        <a:rPr lang="en-US" sz="1050" dirty="0" smtClean="0">
                          <a:solidFill>
                            <a:schemeClr val="tx1"/>
                          </a:solidFill>
                        </a:rPr>
                        <a:t>Address issues related to study frequency overshoot and LRs UFR setting (11/7/17) will follow the MSSC determination</a:t>
                      </a:r>
                      <a:endParaRPr lang="en-US" sz="1050" dirty="0">
                        <a:solidFill>
                          <a:schemeClr val="tx1"/>
                        </a:solidFill>
                      </a:endParaRPr>
                    </a:p>
                  </a:txBody>
                  <a:tcPr/>
                </a:tc>
                <a:tc>
                  <a:txBody>
                    <a:bodyPr/>
                    <a:lstStyle/>
                    <a:p>
                      <a:endParaRPr lang="en-US" sz="1050" dirty="0" smtClean="0">
                        <a:solidFill>
                          <a:schemeClr val="tx1"/>
                        </a:solidFill>
                      </a:endParaRPr>
                    </a:p>
                    <a:p>
                      <a:r>
                        <a:rPr lang="en-US" sz="1050" dirty="0" smtClean="0">
                          <a:solidFill>
                            <a:schemeClr val="tx1"/>
                          </a:solidFill>
                        </a:rPr>
                        <a:t>OWG</a:t>
                      </a:r>
                      <a:r>
                        <a:rPr lang="en-US" sz="1050" baseline="0" dirty="0" smtClean="0">
                          <a:solidFill>
                            <a:schemeClr val="tx1"/>
                          </a:solidFill>
                        </a:rPr>
                        <a:t> </a:t>
                      </a:r>
                      <a:r>
                        <a:rPr lang="en-US" sz="1050" baseline="0" dirty="0" smtClean="0">
                          <a:solidFill>
                            <a:schemeClr val="tx1"/>
                          </a:solidFill>
                        </a:rPr>
                        <a:t>5/14/18</a:t>
                      </a:r>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PDCWG pending</a:t>
                      </a: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DWG pending</a:t>
                      </a:r>
                      <a:endParaRPr lang="en-US" sz="1050" dirty="0" smtClean="0">
                        <a:solidFill>
                          <a:schemeClr val="tx1"/>
                        </a:solidFill>
                      </a:endParaRPr>
                    </a:p>
                  </a:txBody>
                  <a:tcPr/>
                </a:tc>
              </a:tr>
              <a:tr h="344561">
                <a:tc>
                  <a:txBody>
                    <a:bodyPr/>
                    <a:lstStyle/>
                    <a:p>
                      <a:r>
                        <a:rPr lang="en-US" sz="1050" b="0" dirty="0">
                          <a:solidFill>
                            <a:schemeClr val="tx1"/>
                          </a:solidFill>
                        </a:rPr>
                        <a:t>Directive #10 – Price </a:t>
                      </a:r>
                      <a:r>
                        <a:rPr lang="en-US" sz="1050" b="0" dirty="0" smtClean="0">
                          <a:solidFill>
                            <a:schemeClr val="tx1"/>
                          </a:solidFill>
                        </a:rPr>
                        <a:t>formation in emergency conditions</a:t>
                      </a:r>
                      <a:endParaRPr lang="en-US" sz="1050" b="0" dirty="0">
                        <a:solidFill>
                          <a:schemeClr val="tx1"/>
                        </a:solidFill>
                      </a:endParaRPr>
                    </a:p>
                  </a:txBody>
                  <a:tcPr/>
                </a:tc>
                <a:tc>
                  <a:txBody>
                    <a:bodyPr/>
                    <a:lstStyle/>
                    <a:p>
                      <a:r>
                        <a:rPr lang="en-US" sz="1050" b="0" u="sng" dirty="0" smtClean="0">
                          <a:solidFill>
                            <a:schemeClr val="tx1"/>
                          </a:solidFill>
                        </a:rPr>
                        <a:t>QMWG (WMS)</a:t>
                      </a:r>
                    </a:p>
                    <a:p>
                      <a:r>
                        <a:rPr lang="en-US" sz="1050" b="0" u="none" dirty="0" smtClean="0">
                          <a:solidFill>
                            <a:schemeClr val="tx1"/>
                          </a:solidFill>
                        </a:rPr>
                        <a:t>Discussed price formation in emergency</a:t>
                      </a:r>
                      <a:r>
                        <a:rPr lang="en-US" sz="1050" b="0" u="none" baseline="0" dirty="0" smtClean="0">
                          <a:solidFill>
                            <a:schemeClr val="tx1"/>
                          </a:solidFill>
                        </a:rPr>
                        <a:t> conditions at QMWG (3/19/18) based on feedback received.  ERCOT is drafting whitepaper.</a:t>
                      </a:r>
                      <a:endParaRPr lang="en-US" sz="1050" b="0" u="none" dirty="0">
                        <a:solidFill>
                          <a:schemeClr val="tx1"/>
                        </a:solidFill>
                      </a:endParaRPr>
                    </a:p>
                  </a:txBody>
                  <a:tcPr/>
                </a:tc>
                <a:tc>
                  <a:txBody>
                    <a:bodyPr/>
                    <a:lstStyle/>
                    <a:p>
                      <a:endParaRPr lang="en-US" sz="1050" b="0" dirty="0" smtClean="0">
                        <a:solidFill>
                          <a:schemeClr val="tx1"/>
                        </a:solidFill>
                      </a:endParaRPr>
                    </a:p>
                    <a:p>
                      <a:r>
                        <a:rPr lang="en-US" sz="1050" b="0" dirty="0" smtClean="0">
                          <a:solidFill>
                            <a:schemeClr val="tx1"/>
                          </a:solidFill>
                        </a:rPr>
                        <a:t>QMWG 5/14/18</a:t>
                      </a:r>
                      <a:endParaRPr lang="en-US" sz="1050" b="0" dirty="0">
                        <a:solidFill>
                          <a:schemeClr val="tx1"/>
                        </a:solidFill>
                      </a:endParaRPr>
                    </a:p>
                  </a:txBody>
                  <a:tcPr/>
                </a:tc>
              </a:tr>
            </a:tbl>
          </a:graphicData>
        </a:graphic>
      </p:graphicFrame>
    </p:spTree>
    <p:extLst>
      <p:ext uri="{BB962C8B-B14F-4D97-AF65-F5344CB8AC3E}">
        <p14:creationId xmlns:p14="http://schemas.microsoft.com/office/powerpoint/2010/main" val="751944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6875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4396546"/>
              </p:ext>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Q2-2018</a:t>
            </a:r>
          </a:p>
          <a:p>
            <a:pPr algn="ctr"/>
            <a:r>
              <a:rPr lang="en-US" sz="700" dirty="0" smtClean="0">
                <a:solidFill>
                  <a:srgbClr val="FFFF00"/>
                </a:solidFill>
              </a:rPr>
              <a:t>Under review</a:t>
            </a:r>
            <a:endParaRPr lang="en-US" sz="700" dirty="0">
              <a:solidFill>
                <a:srgbClr val="FFFF00"/>
              </a:solidFill>
            </a:endParaRP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Tree>
    <p:extLst>
      <p:ext uri="{BB962C8B-B14F-4D97-AF65-F5344CB8AC3E}">
        <p14:creationId xmlns:p14="http://schemas.microsoft.com/office/powerpoint/2010/main" val="3986934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1993145"/>
              </p:ext>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2390469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www.w3.org/XML/1998/namespace"/>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c34af464-7aa1-4edd-9be4-83dffc1cb926"/>
    <ds:schemaRef ds:uri="http://purl.org/dc/elements/1.1/"/>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4417</TotalTime>
  <Words>1285</Words>
  <Application>Microsoft Office PowerPoint</Application>
  <PresentationFormat>On-screen Show (4:3)</PresentationFormat>
  <Paragraphs>134</Paragraphs>
  <Slides>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1_Custom Design</vt:lpstr>
      <vt:lpstr>Custom Design</vt:lpstr>
      <vt:lpstr>Office Theme</vt:lpstr>
      <vt:lpstr>PowerPoint Presentation</vt:lpstr>
      <vt:lpstr>ERCOT – Southern Cross Transmission Working Group Assignments Status Dashboard</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145</cp:revision>
  <cp:lastPrinted>2017-09-19T15:00:37Z</cp:lastPrinted>
  <dcterms:created xsi:type="dcterms:W3CDTF">2016-01-21T15:20:31Z</dcterms:created>
  <dcterms:modified xsi:type="dcterms:W3CDTF">2018-05-02T13:15:07Z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