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0" r:id="rId3"/>
    <p:sldId id="262" r:id="rId4"/>
    <p:sldId id="264" r:id="rId5"/>
    <p:sldId id="26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May 2, </a:t>
            </a:r>
            <a:r>
              <a:rPr lang="en-US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CRR Framework Update</a:t>
            </a:r>
          </a:p>
          <a:p>
            <a:pPr lvl="1"/>
            <a:r>
              <a:rPr lang="en-US" dirty="0"/>
              <a:t>ERCOT is still working through the issues and will update the market when able</a:t>
            </a:r>
          </a:p>
          <a:p>
            <a:endParaRPr lang="en-US" dirty="0"/>
          </a:p>
          <a:p>
            <a:r>
              <a:rPr lang="en-US" dirty="0"/>
              <a:t>PTP Obligations with Links to Options – Review RENA impact due to January 16-18 Cold Weather Events</a:t>
            </a:r>
          </a:p>
          <a:p>
            <a:pPr lvl="1"/>
            <a:r>
              <a:rPr lang="en-US" dirty="0"/>
              <a:t>ERCOT presented historical data of PTP Obligations with links to Options</a:t>
            </a:r>
          </a:p>
          <a:p>
            <a:pPr lvl="1"/>
            <a:r>
              <a:rPr lang="en-US" dirty="0"/>
              <a:t>The group asked ERCOT for additional information on RENA</a:t>
            </a:r>
          </a:p>
          <a:p>
            <a:pPr lvl="2"/>
            <a:r>
              <a:rPr lang="en-US" dirty="0"/>
              <a:t>Distribution across the years</a:t>
            </a:r>
          </a:p>
          <a:p>
            <a:pPr lvl="2"/>
            <a:r>
              <a:rPr lang="en-US" dirty="0"/>
              <a:t>Locations</a:t>
            </a:r>
          </a:p>
          <a:p>
            <a:pPr lvl="2"/>
            <a:r>
              <a:rPr lang="en-US" dirty="0"/>
              <a:t>Specific Concentrations</a:t>
            </a:r>
          </a:p>
          <a:p>
            <a:pPr lvl="2"/>
            <a:r>
              <a:rPr lang="en-US" dirty="0"/>
              <a:t>Weekends vs Weekdays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Discussion on DAM congestion management</a:t>
            </a:r>
          </a:p>
          <a:p>
            <a:pPr lvl="1"/>
            <a:r>
              <a:rPr lang="en-US" dirty="0"/>
              <a:t>ERCOT filed OBDRR003 and SCR796 </a:t>
            </a:r>
          </a:p>
          <a:p>
            <a:endParaRPr lang="en-US" dirty="0"/>
          </a:p>
          <a:p>
            <a:r>
              <a:rPr lang="en-US" dirty="0"/>
              <a:t>Shadow Price Caps for GTCs associated with stability export constraints</a:t>
            </a:r>
          </a:p>
          <a:p>
            <a:pPr lvl="1"/>
            <a:r>
              <a:rPr lang="en-US" dirty="0"/>
              <a:t>ERCOT is planning on presenting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2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WMS Referrals</a:t>
            </a:r>
          </a:p>
          <a:p>
            <a:pPr lvl="1"/>
            <a:r>
              <a:rPr lang="en-US" dirty="0"/>
              <a:t>OBDRR003, Change Validation Rules to Preclude Certain Transactions at Resource Nodes within Private Use Networks</a:t>
            </a:r>
          </a:p>
          <a:p>
            <a:pPr lvl="1"/>
            <a:r>
              <a:rPr lang="en-US" dirty="0"/>
              <a:t>SCR796, Change Validation Rules to Preclude Certain Transactions at Resource Nodes within Private Use Networks</a:t>
            </a:r>
          </a:p>
          <a:p>
            <a:pPr lvl="2"/>
            <a:r>
              <a:rPr lang="en-US" dirty="0"/>
              <a:t>ERCOT presented a detailed overview with diagrams of what would and would not be included</a:t>
            </a:r>
          </a:p>
          <a:p>
            <a:r>
              <a:rPr lang="en-US" dirty="0"/>
              <a:t>HITE</a:t>
            </a:r>
          </a:p>
          <a:p>
            <a:pPr lvl="1"/>
            <a:r>
              <a:rPr lang="en-US" dirty="0"/>
              <a:t>CMWG had a discussion on potential improvements and if needed CMWG will have a joint meeting with OCWG</a:t>
            </a:r>
          </a:p>
        </p:txBody>
      </p:sp>
    </p:spTree>
    <p:extLst>
      <p:ext uri="{BB962C8B-B14F-4D97-AF65-F5344CB8AC3E}">
        <p14:creationId xmlns:p14="http://schemas.microsoft.com/office/powerpoint/2010/main" val="1793764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Next Meetings:</a:t>
            </a:r>
          </a:p>
          <a:p>
            <a:pPr lvl="1"/>
            <a:r>
              <a:rPr lang="en-US" dirty="0"/>
              <a:t>May 14, 2018</a:t>
            </a:r>
          </a:p>
          <a:p>
            <a:pPr lvl="1"/>
            <a:r>
              <a:rPr lang="en-US" dirty="0"/>
              <a:t>June 04,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2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3424</TotalTime>
  <Words>176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Congestion Management Working Group</vt:lpstr>
      <vt:lpstr>PowerPoint Presentation</vt:lpstr>
      <vt:lpstr>PowerPoint Presentation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Generation</cp:lastModifiedBy>
  <cp:revision>55</cp:revision>
  <cp:lastPrinted>2018-01-09T20:19:12Z</cp:lastPrinted>
  <dcterms:created xsi:type="dcterms:W3CDTF">2017-04-04T23:56:13Z</dcterms:created>
  <dcterms:modified xsi:type="dcterms:W3CDTF">2018-04-30T23:46:40Z</dcterms:modified>
</cp:coreProperties>
</file>