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2" r:id="rId5"/>
    <p:sldId id="268" r:id="rId6"/>
    <p:sldId id="267"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6586" autoAdjust="0"/>
  </p:normalViewPr>
  <p:slideViewPr>
    <p:cSldViewPr snapToGrid="0">
      <p:cViewPr varScale="1">
        <p:scale>
          <a:sx n="110" d="100"/>
          <a:sy n="110" d="100"/>
        </p:scale>
        <p:origin x="654" y="108"/>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5/1/2018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5/1/2018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p:txBody>
          <a:bodyPr/>
          <a:lstStyle/>
          <a:p>
            <a:r>
              <a:rPr lang="en-US" dirty="0"/>
              <a:t>Chair- Rick Gillean</a:t>
            </a:r>
          </a:p>
          <a:p>
            <a:r>
              <a:rPr lang="en-US" dirty="0"/>
              <a:t>Vice-Chair- Rickey Floyd</a:t>
            </a:r>
          </a:p>
          <a:p>
            <a:r>
              <a:rPr lang="en-US" dirty="0"/>
              <a:t>05/03/2018</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Leadership Change</a:t>
            </a:r>
          </a:p>
        </p:txBody>
      </p:sp>
      <p:sp>
        <p:nvSpPr>
          <p:cNvPr id="3" name="Content Placeholder 2"/>
          <p:cNvSpPr>
            <a:spLocks noGrp="1"/>
          </p:cNvSpPr>
          <p:nvPr>
            <p:ph idx="1"/>
          </p:nvPr>
        </p:nvSpPr>
        <p:spPr/>
        <p:txBody>
          <a:bodyPr/>
          <a:lstStyle/>
          <a:p>
            <a:pPr marL="0" indent="0">
              <a:buNone/>
            </a:pPr>
            <a:endParaRPr lang="en-US" sz="2000" b="1" dirty="0">
              <a:latin typeface="Times New Roman"/>
            </a:endParaRPr>
          </a:p>
          <a:p>
            <a:pPr marL="0" indent="0">
              <a:buNone/>
            </a:pPr>
            <a:r>
              <a:rPr lang="en-US" sz="2000" b="1" dirty="0"/>
              <a:t>OWG re-nominated Rick Gillean as Chair for the remainder of 2018. This re-nomination was necessary due to Rick changing employment to another entity.</a:t>
            </a:r>
          </a:p>
        </p:txBody>
      </p:sp>
    </p:spTree>
    <p:extLst>
      <p:ext uri="{BB962C8B-B14F-4D97-AF65-F5344CB8AC3E}">
        <p14:creationId xmlns:p14="http://schemas.microsoft.com/office/powerpoint/2010/main" val="39481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br>
              <a:rPr lang="en-US" sz="2400" dirty="0"/>
            </a:br>
            <a:br>
              <a:rPr lang="en-US" sz="2400" dirty="0"/>
            </a:br>
            <a:r>
              <a:rPr lang="en-US" sz="2400" dirty="0"/>
              <a:t>NOGGR 174, AVR and PSS testing requirements</a:t>
            </a:r>
            <a:br>
              <a:rPr lang="en-US" sz="2400" dirty="0"/>
            </a:br>
            <a:endParaRPr lang="en-US" sz="2400" dirty="0"/>
          </a:p>
        </p:txBody>
      </p:sp>
      <p:sp>
        <p:nvSpPr>
          <p:cNvPr id="3" name="Content Placeholder 2"/>
          <p:cNvSpPr>
            <a:spLocks noGrp="1"/>
          </p:cNvSpPr>
          <p:nvPr>
            <p:ph idx="1"/>
          </p:nvPr>
        </p:nvSpPr>
        <p:spPr>
          <a:xfrm>
            <a:off x="901574" y="1825625"/>
            <a:ext cx="10515600" cy="4351338"/>
          </a:xfrm>
        </p:spPr>
        <p:txBody>
          <a:bodyPr>
            <a:noAutofit/>
          </a:bodyPr>
          <a:lstStyle/>
          <a:p>
            <a:pPr marL="0" indent="0" algn="just">
              <a:buNone/>
            </a:pPr>
            <a:r>
              <a:rPr lang="en-US" sz="2000" dirty="0">
                <a:solidFill>
                  <a:schemeClr val="tx1">
                    <a:lumMod val="75000"/>
                    <a:lumOff val="25000"/>
                  </a:schemeClr>
                </a:solidFill>
                <a:latin typeface="Arial" panose="020B0604020202020204" pitchFamily="34" charset="0"/>
              </a:rPr>
              <a:t>This Nodal Operating Guide Revision Request (NOGRR) harmonizes the ERCOT Automatic Voltage Regulator (AVR) and Power System Stabilizer (PSS) testing requirements with the recently approved North American Electric Reliability Corporation (NERC) Standard MOD-026-1, Verification of Models and Data for Generator Excitation Control System or Plant Volt/Var Control Functions.</a:t>
            </a:r>
            <a:endParaRPr lang="en-US" sz="2000" b="1" dirty="0">
              <a:solidFill>
                <a:schemeClr val="tx1">
                  <a:lumMod val="75000"/>
                  <a:lumOff val="25000"/>
                </a:schemeClr>
              </a:solidFill>
            </a:endParaRPr>
          </a:p>
          <a:p>
            <a:pPr marL="0" indent="0" algn="just">
              <a:buNone/>
            </a:pPr>
            <a:endParaRPr lang="en-US" sz="2000" b="1" dirty="0"/>
          </a:p>
          <a:p>
            <a:pPr marL="0" indent="0" algn="just">
              <a:buNone/>
            </a:pPr>
            <a:r>
              <a:rPr lang="en-US" sz="2000" b="1" dirty="0"/>
              <a:t>OWG recommended to endorsed the language.</a:t>
            </a:r>
          </a:p>
          <a:p>
            <a:pPr marL="0" indent="0" algn="just">
              <a:buNone/>
            </a:pPr>
            <a:endParaRPr lang="en-US" sz="2000" b="1" dirty="0"/>
          </a:p>
        </p:txBody>
      </p:sp>
    </p:spTree>
    <p:extLst>
      <p:ext uri="{BB962C8B-B14F-4D97-AF65-F5344CB8AC3E}">
        <p14:creationId xmlns:p14="http://schemas.microsoft.com/office/powerpoint/2010/main" val="2666575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347" y="317991"/>
            <a:ext cx="10591014" cy="1325563"/>
          </a:xfrm>
        </p:spPr>
        <p:txBody>
          <a:bodyPr>
            <a:noAutofit/>
          </a:bodyPr>
          <a:lstStyle/>
          <a:p>
            <a:pPr lvl="0"/>
            <a:r>
              <a:rPr lang="en-US" sz="2400" dirty="0"/>
              <a:t>NOGGR 177, Related to NPRR857, Creation of Direct Current Tie Operator Market Participant Role</a:t>
            </a:r>
          </a:p>
        </p:txBody>
      </p:sp>
      <p:sp>
        <p:nvSpPr>
          <p:cNvPr id="3" name="Content Placeholder 2"/>
          <p:cNvSpPr>
            <a:spLocks noGrp="1"/>
          </p:cNvSpPr>
          <p:nvPr>
            <p:ph idx="1"/>
          </p:nvPr>
        </p:nvSpPr>
        <p:spPr/>
        <p:txBody>
          <a:bodyPr>
            <a:noAutofit/>
          </a:bodyPr>
          <a:lstStyle/>
          <a:p>
            <a:pPr marL="0" indent="0">
              <a:buNone/>
            </a:pPr>
            <a:r>
              <a:rPr lang="en-US" sz="2000" dirty="0">
                <a:solidFill>
                  <a:schemeClr val="tx1">
                    <a:lumMod val="75000"/>
                    <a:lumOff val="25000"/>
                  </a:schemeClr>
                </a:solidFill>
              </a:rPr>
              <a:t>This Nodal Operating Guide Revision Request (NOGRR) revises the Nodal Operating Guide (NOG) to be consistent with NPRR857 language relating to Directive 1 of Public Utility Commission of Texas (PUCT) Docket No. 46304-3, Oversight Proceeding Regarding ERCOT Matters arising out of Docket No. 45624 (Application of the City of Garland to Amend A Certificate of Convenience and Necessity for the Rusk to Panola Double-Circuit 345-KV Transmission Line in Rusk and Panola Counties).</a:t>
            </a:r>
          </a:p>
          <a:p>
            <a:pPr marL="0" indent="0">
              <a:buNone/>
            </a:pPr>
            <a:r>
              <a:rPr lang="en-US" sz="2000" b="1" dirty="0"/>
              <a:t>OWG recommended to endorse the language. </a:t>
            </a:r>
          </a:p>
        </p:txBody>
      </p:sp>
    </p:spTree>
    <p:extLst>
      <p:ext uri="{BB962C8B-B14F-4D97-AF65-F5344CB8AC3E}">
        <p14:creationId xmlns:p14="http://schemas.microsoft.com/office/powerpoint/2010/main" val="120953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347" y="317991"/>
            <a:ext cx="10591014" cy="1325563"/>
          </a:xfrm>
        </p:spPr>
        <p:txBody>
          <a:bodyPr>
            <a:noAutofit/>
          </a:bodyPr>
          <a:lstStyle/>
          <a:p>
            <a:pPr lvl="0"/>
            <a:r>
              <a:rPr lang="en-US" sz="2400" dirty="0"/>
              <a:t>NOGGR 178, Clarification of Automatic Under-Frequency Load Shed Requirement</a:t>
            </a:r>
          </a:p>
        </p:txBody>
      </p:sp>
      <p:sp>
        <p:nvSpPr>
          <p:cNvPr id="3" name="Content Placeholder 2"/>
          <p:cNvSpPr>
            <a:spLocks noGrp="1"/>
          </p:cNvSpPr>
          <p:nvPr>
            <p:ph idx="1"/>
          </p:nvPr>
        </p:nvSpPr>
        <p:spPr/>
        <p:txBody>
          <a:bodyPr>
            <a:noAutofit/>
          </a:bodyPr>
          <a:lstStyle/>
          <a:p>
            <a:pPr marL="0" indent="0">
              <a:buNone/>
            </a:pPr>
            <a:endParaRPr lang="en-US" sz="2000" b="1" dirty="0"/>
          </a:p>
          <a:p>
            <a:pPr marL="0" indent="0">
              <a:buNone/>
            </a:pPr>
            <a:r>
              <a:rPr lang="en-US" sz="2400" dirty="0">
                <a:solidFill>
                  <a:schemeClr val="bg2">
                    <a:lumMod val="25000"/>
                  </a:schemeClr>
                </a:solidFill>
              </a:rPr>
              <a:t>This Nodal Operating Guide Revision Request (NOGRR) clarifies language relating to automatic Load shedding.</a:t>
            </a:r>
          </a:p>
          <a:p>
            <a:pPr marL="0" indent="0">
              <a:buNone/>
            </a:pPr>
            <a:endParaRPr lang="en-US" sz="2000" b="1" dirty="0"/>
          </a:p>
          <a:p>
            <a:pPr marL="0" indent="0">
              <a:buNone/>
            </a:pPr>
            <a:r>
              <a:rPr lang="en-US" sz="2000" b="1" dirty="0"/>
              <a:t>OWG has no comments and recommended to move the NOGGR back to ROS for a vote.</a:t>
            </a:r>
          </a:p>
        </p:txBody>
      </p:sp>
    </p:spTree>
    <p:extLst>
      <p:ext uri="{BB962C8B-B14F-4D97-AF65-F5344CB8AC3E}">
        <p14:creationId xmlns:p14="http://schemas.microsoft.com/office/powerpoint/2010/main" val="2049798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C0A93-F37B-43B8-B34E-D9DFA5497845}"/>
              </a:ext>
            </a:extLst>
          </p:cNvPr>
          <p:cNvSpPr>
            <a:spLocks noGrp="1"/>
          </p:cNvSpPr>
          <p:nvPr>
            <p:ph type="title"/>
          </p:nvPr>
        </p:nvSpPr>
        <p:spPr/>
        <p:txBody>
          <a:bodyPr/>
          <a:lstStyle/>
          <a:p>
            <a:r>
              <a:rPr lang="en-US" sz="2400" dirty="0">
                <a:solidFill>
                  <a:prstClr val="black"/>
                </a:solidFill>
              </a:rPr>
              <a:t>PGRR 61, Mapping Registered Distributed Generation and Load Resources to Transmission Loads in the Network Operations Model</a:t>
            </a:r>
            <a:endParaRPr lang="en-US" dirty="0"/>
          </a:p>
        </p:txBody>
      </p:sp>
      <p:sp>
        <p:nvSpPr>
          <p:cNvPr id="3" name="Content Placeholder 2">
            <a:extLst>
              <a:ext uri="{FF2B5EF4-FFF2-40B4-BE49-F238E27FC236}">
                <a16:creationId xmlns:a16="http://schemas.microsoft.com/office/drawing/2014/main" id="{D62C7837-FB22-4D79-A7A4-1013F4F7B2D8}"/>
              </a:ext>
            </a:extLst>
          </p:cNvPr>
          <p:cNvSpPr>
            <a:spLocks noGrp="1"/>
          </p:cNvSpPr>
          <p:nvPr>
            <p:ph idx="1"/>
          </p:nvPr>
        </p:nvSpPr>
        <p:spPr/>
        <p:txBody>
          <a:bodyPr>
            <a:normAutofit/>
          </a:bodyPr>
          <a:lstStyle/>
          <a:p>
            <a:pPr marL="0" indent="0">
              <a:buNone/>
            </a:pPr>
            <a:r>
              <a:rPr lang="en-US" sz="2400" dirty="0">
                <a:latin typeface="+mj-lt"/>
              </a:rPr>
              <a:t>This Planning Guide Revision Request (PGRR) includes changes to the Annual Load Data Request (ALDR) process to include locations for registered Distributed Generation (DG) facilities.</a:t>
            </a:r>
          </a:p>
          <a:p>
            <a:pPr marL="0" indent="0">
              <a:buNone/>
            </a:pPr>
            <a:endParaRPr lang="en-US" sz="2400" dirty="0">
              <a:latin typeface="+mj-lt"/>
            </a:endParaRPr>
          </a:p>
          <a:p>
            <a:pPr marL="0" indent="0">
              <a:buNone/>
            </a:pPr>
            <a:r>
              <a:rPr lang="en-US" sz="2000" b="1" dirty="0"/>
              <a:t>OWG has no operational concerns.</a:t>
            </a:r>
          </a:p>
        </p:txBody>
      </p:sp>
    </p:spTree>
    <p:extLst>
      <p:ext uri="{BB962C8B-B14F-4D97-AF65-F5344CB8AC3E}">
        <p14:creationId xmlns:p14="http://schemas.microsoft.com/office/powerpoint/2010/main" val="1105631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Southern Cross Transmission (SCT) –</a:t>
            </a:r>
            <a:br>
              <a:rPr lang="en-US" sz="2400" dirty="0"/>
            </a:br>
            <a:endParaRPr lang="en-US" sz="2400" b="1" dirty="0"/>
          </a:p>
        </p:txBody>
      </p:sp>
      <p:sp>
        <p:nvSpPr>
          <p:cNvPr id="3" name="Content Placeholder 2"/>
          <p:cNvSpPr>
            <a:spLocks noGrp="1"/>
          </p:cNvSpPr>
          <p:nvPr>
            <p:ph idx="1"/>
          </p:nvPr>
        </p:nvSpPr>
        <p:spPr/>
        <p:txBody>
          <a:bodyPr/>
          <a:lstStyle/>
          <a:p>
            <a:pPr marL="0" indent="0" algn="just">
              <a:buNone/>
            </a:pPr>
            <a:r>
              <a:rPr lang="en-US" sz="2000" dirty="0">
                <a:solidFill>
                  <a:prstClr val="black"/>
                </a:solidFill>
                <a:ea typeface="+mj-ea"/>
                <a:cs typeface="+mj-cs"/>
              </a:rPr>
              <a:t>Directive 9:   Ancillary Services; Issues related to Most Severe Single Contingency (MSSC) and the Margin between Minimum Responsive Reserve Service (RRS) Procurement and Contingency Reserve Requirements</a:t>
            </a:r>
            <a:r>
              <a:rPr lang="en-US" sz="2000" b="1" dirty="0">
                <a:solidFill>
                  <a:prstClr val="black"/>
                </a:solidFill>
                <a:ea typeface="+mj-ea"/>
                <a:cs typeface="+mj-cs"/>
              </a:rPr>
              <a:t>. </a:t>
            </a:r>
            <a:endParaRPr lang="en-US" sz="2000" dirty="0"/>
          </a:p>
          <a:p>
            <a:pPr marL="0" indent="0" algn="just">
              <a:buNone/>
            </a:pPr>
            <a:endParaRPr lang="en-US" sz="2400" dirty="0"/>
          </a:p>
          <a:p>
            <a:pPr marL="0" indent="0" algn="just">
              <a:buNone/>
            </a:pPr>
            <a:r>
              <a:rPr lang="en-US" sz="2000" b="1" dirty="0"/>
              <a:t>OWG continues to work on SCT Directive 9. SCT will address OWG with comments at the next meeting.</a:t>
            </a:r>
          </a:p>
        </p:txBody>
      </p:sp>
    </p:spTree>
    <p:extLst>
      <p:ext uri="{BB962C8B-B14F-4D97-AF65-F5344CB8AC3E}">
        <p14:creationId xmlns:p14="http://schemas.microsoft.com/office/powerpoint/2010/main" val="760573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638</TotalTime>
  <Words>370</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Operations Working Group </vt:lpstr>
      <vt:lpstr>Leadership Change</vt:lpstr>
      <vt:lpstr>  NOGGR 174, AVR and PSS testing requirements </vt:lpstr>
      <vt:lpstr>NOGGR 177, Related to NPRR857, Creation of Direct Current Tie Operator Market Participant Role</vt:lpstr>
      <vt:lpstr>NOGGR 178, Clarification of Automatic Under-Frequency Load Shed Requirement</vt:lpstr>
      <vt:lpstr>PGRR 61, Mapping Registered Distributed Generation and Load Resources to Transmission Loads in the Network Operations Model</vt:lpstr>
      <vt:lpstr>Southern Cross Transmission (SCT) – </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Rick Gillean</cp:lastModifiedBy>
  <cp:revision>87</cp:revision>
  <dcterms:created xsi:type="dcterms:W3CDTF">2017-05-03T20:12:06Z</dcterms:created>
  <dcterms:modified xsi:type="dcterms:W3CDTF">2018-05-01T16:15:05Z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