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7"/>
  </p:notesMasterIdLst>
  <p:handoutMasterIdLst>
    <p:handoutMasterId r:id="rId18"/>
  </p:handoutMasterIdLst>
  <p:sldIdLst>
    <p:sldId id="260" r:id="rId6"/>
    <p:sldId id="269" r:id="rId7"/>
    <p:sldId id="275" r:id="rId8"/>
    <p:sldId id="276" r:id="rId9"/>
    <p:sldId id="277" r:id="rId10"/>
    <p:sldId id="279" r:id="rId11"/>
    <p:sldId id="272" r:id="rId12"/>
    <p:sldId id="273" r:id="rId13"/>
    <p:sldId id="271" r:id="rId14"/>
    <p:sldId id="274" r:id="rId15"/>
    <p:sldId id="278"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5" d="100"/>
          <a:sy n="125" d="100"/>
        </p:scale>
        <p:origin x="119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4/27/2018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4/27/2018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8513130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16833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834200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801173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74952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8839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2962948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9702016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385341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395910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400657"/>
          </a:xfrm>
          <a:prstGeom prst="rect">
            <a:avLst/>
          </a:prstGeom>
          <a:noFill/>
        </p:spPr>
        <p:txBody>
          <a:bodyPr wrap="square" rtlCol="0">
            <a:spAutoFit/>
          </a:bodyPr>
          <a:lstStyle/>
          <a:p>
            <a:r>
              <a:rPr lang="en-US" sz="2000" b="1" dirty="0" smtClean="0">
                <a:solidFill>
                  <a:schemeClr val="tx2"/>
                </a:solidFill>
              </a:rPr>
              <a:t>Potential Options to Allow for the Use of Actual Data in the ERCOT Initial Settlement</a:t>
            </a:r>
            <a:endParaRPr lang="en-US" sz="2000" b="1" dirty="0">
              <a:solidFill>
                <a:schemeClr val="tx2"/>
              </a:solidFill>
            </a:endParaRPr>
          </a:p>
          <a:p>
            <a:endParaRPr lang="en-US" sz="2000" b="1" dirty="0" smtClean="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RMS</a:t>
            </a:r>
            <a:endParaRPr lang="en-US" dirty="0">
              <a:solidFill>
                <a:schemeClr val="tx2"/>
              </a:solidFill>
            </a:endParaRPr>
          </a:p>
          <a:p>
            <a:r>
              <a:rPr lang="en-US" dirty="0" smtClean="0">
                <a:solidFill>
                  <a:schemeClr val="tx2"/>
                </a:solidFill>
              </a:rPr>
              <a:t>May 8, 2018</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t>Option 3 – System Impacts</a:t>
            </a:r>
            <a:endParaRPr lang="en-US" sz="2400"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Bef>
                <a:spcPts val="600"/>
              </a:spcBef>
              <a:spcAft>
                <a:spcPts val="400"/>
              </a:spcAft>
            </a:pPr>
            <a:r>
              <a:rPr lang="en-US" sz="2000" dirty="0" smtClean="0">
                <a:solidFill>
                  <a:schemeClr val="tx2"/>
                </a:solidFill>
              </a:rPr>
              <a:t>System Changes Would </a:t>
            </a:r>
            <a:r>
              <a:rPr lang="en-US" sz="2000" dirty="0" smtClean="0"/>
              <a:t>Be </a:t>
            </a:r>
            <a:r>
              <a:rPr lang="en-US" sz="2000" dirty="0" smtClean="0">
                <a:solidFill>
                  <a:schemeClr val="tx2"/>
                </a:solidFill>
              </a:rPr>
              <a:t>Required for ERCOT &amp; TDSPs</a:t>
            </a:r>
          </a:p>
          <a:p>
            <a:pPr>
              <a:spcBef>
                <a:spcPts val="600"/>
              </a:spcBef>
              <a:spcAft>
                <a:spcPts val="400"/>
              </a:spcAft>
            </a:pPr>
            <a:r>
              <a:rPr lang="en-US" sz="2000" dirty="0" smtClean="0"/>
              <a:t>REP System Impacts Unknown</a:t>
            </a:r>
          </a:p>
          <a:p>
            <a:pPr lvl="1">
              <a:spcBef>
                <a:spcPts val="600"/>
              </a:spcBef>
              <a:spcAft>
                <a:spcPts val="400"/>
              </a:spcAft>
            </a:pPr>
            <a:r>
              <a:rPr lang="en-US" sz="1800" dirty="0" smtClean="0"/>
              <a:t>Will REPs consume daily IDR Meter data</a:t>
            </a:r>
          </a:p>
          <a:p>
            <a:pPr lvl="1">
              <a:spcBef>
                <a:spcPts val="600"/>
              </a:spcBef>
              <a:spcAft>
                <a:spcPts val="400"/>
              </a:spcAft>
            </a:pPr>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24261348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t>Option 4 – Do Any Combination of the Three Options</a:t>
            </a:r>
            <a:endParaRPr lang="en-US" sz="2400"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Bef>
                <a:spcPts val="600"/>
              </a:spcBef>
              <a:spcAft>
                <a:spcPts val="400"/>
              </a:spcAft>
            </a:pPr>
            <a:r>
              <a:rPr lang="en-US" sz="2000" dirty="0" smtClean="0"/>
              <a:t>Provides a more robust solution than only doing one</a:t>
            </a:r>
          </a:p>
          <a:p>
            <a:pPr>
              <a:spcBef>
                <a:spcPts val="600"/>
              </a:spcBef>
              <a:spcAft>
                <a:spcPts val="400"/>
              </a:spcAft>
            </a:pPr>
            <a:r>
              <a:rPr lang="en-US" sz="2000" dirty="0" smtClean="0"/>
              <a:t>If the combination includes option 3, would not require </a:t>
            </a:r>
            <a:r>
              <a:rPr lang="en-US" sz="2000" dirty="0"/>
              <a:t>TDSP capability of applying 4CP demand billing to non-BUSIDRRQ premises</a:t>
            </a:r>
          </a:p>
          <a:p>
            <a:pPr>
              <a:spcBef>
                <a:spcPts val="600"/>
              </a:spcBef>
              <a:spcAft>
                <a:spcPts val="400"/>
              </a:spcAft>
            </a:pP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32265115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b="1" dirty="0" smtClean="0">
                <a:solidFill>
                  <a:schemeClr val="accent1"/>
                </a:solidFill>
              </a:rPr>
              <a:t>Intended Purpose of Discussion</a:t>
            </a:r>
            <a:endParaRPr lang="en-US" sz="2400"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Bef>
                <a:spcPts val="0"/>
              </a:spcBef>
              <a:spcAft>
                <a:spcPts val="400"/>
              </a:spcAft>
            </a:pPr>
            <a:endParaRPr lang="en-US" sz="2000" dirty="0" smtClean="0"/>
          </a:p>
          <a:p>
            <a:pPr marL="0" indent="0">
              <a:spcBef>
                <a:spcPts val="0"/>
              </a:spcBef>
              <a:spcAft>
                <a:spcPts val="400"/>
              </a:spcAft>
              <a:buNone/>
            </a:pPr>
            <a:r>
              <a:rPr lang="en-US" sz="2000" dirty="0" smtClean="0"/>
              <a:t>The purpose of this discussion is to introduce some options that allow for the use of actual meter data while performing the initial settlement of an operating day.  ERCOT has not consulted with any other MPs while developing these options and understands there may be more options that arise as a result of continued market discussion.  These options were developed to provide a starting point for future discussions that are expected to take place as part of an RMS workshop/working group.</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7666438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t>Option 1 – TDSP Submits Daily 867_03 Data</a:t>
            </a:r>
            <a:endParaRPr lang="en-US" sz="2400"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Bef>
                <a:spcPts val="0"/>
              </a:spcBef>
              <a:spcAft>
                <a:spcPts val="400"/>
              </a:spcAft>
            </a:pPr>
            <a:endParaRPr lang="en-US" sz="2000" dirty="0"/>
          </a:p>
          <a:p>
            <a:pPr marL="0" indent="0">
              <a:spcBef>
                <a:spcPts val="0"/>
              </a:spcBef>
              <a:spcAft>
                <a:spcPts val="400"/>
              </a:spcAft>
              <a:buNone/>
            </a:pPr>
            <a:r>
              <a:rPr lang="en-US" sz="1800" b="1" u="sng" dirty="0" smtClean="0"/>
              <a:t>System Impacts</a:t>
            </a:r>
          </a:p>
          <a:p>
            <a:pPr>
              <a:spcBef>
                <a:spcPts val="0"/>
              </a:spcBef>
              <a:spcAft>
                <a:spcPts val="400"/>
              </a:spcAft>
            </a:pPr>
            <a:r>
              <a:rPr lang="en-US" sz="1800" dirty="0" smtClean="0"/>
              <a:t>Current TDSP process does not support daily reads</a:t>
            </a:r>
          </a:p>
          <a:p>
            <a:pPr>
              <a:spcBef>
                <a:spcPts val="0"/>
              </a:spcBef>
              <a:spcAft>
                <a:spcPts val="400"/>
              </a:spcAft>
            </a:pPr>
            <a:r>
              <a:rPr lang="en-US" sz="1800" dirty="0" smtClean="0"/>
              <a:t>Would daily reads need to be flagged non-billing to allow a subsequent monthly billing file?</a:t>
            </a:r>
          </a:p>
          <a:p>
            <a:pPr>
              <a:spcBef>
                <a:spcPts val="0"/>
              </a:spcBef>
              <a:spcAft>
                <a:spcPts val="400"/>
              </a:spcAft>
            </a:pPr>
            <a:r>
              <a:rPr lang="en-US" sz="1800" dirty="0" smtClean="0"/>
              <a:t>Would ERCOT need to replace the daily reads with the monthly billing data? </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0705967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0380"/>
          </a:xfrm>
        </p:spPr>
        <p:txBody>
          <a:bodyPr/>
          <a:lstStyle/>
          <a:p>
            <a:r>
              <a:rPr lang="en-US" sz="2100" dirty="0" smtClean="0"/>
              <a:t>Option 2 – Change IDR Meter Requirement to IDR Requirement</a:t>
            </a:r>
            <a:endParaRPr lang="en-US" sz="2100" b="1" dirty="0">
              <a:solidFill>
                <a:schemeClr val="accent1"/>
              </a:solidFill>
            </a:endParaRPr>
          </a:p>
        </p:txBody>
      </p:sp>
      <p:sp>
        <p:nvSpPr>
          <p:cNvPr id="3" name="Content Placeholder 2"/>
          <p:cNvSpPr>
            <a:spLocks noGrp="1"/>
          </p:cNvSpPr>
          <p:nvPr>
            <p:ph idx="1"/>
          </p:nvPr>
        </p:nvSpPr>
        <p:spPr>
          <a:xfrm>
            <a:off x="297180" y="1066800"/>
            <a:ext cx="8534400" cy="4876800"/>
          </a:xfrm>
        </p:spPr>
        <p:txBody>
          <a:bodyPr/>
          <a:lstStyle/>
          <a:p>
            <a:pPr>
              <a:spcBef>
                <a:spcPts val="0"/>
              </a:spcBef>
              <a:spcAft>
                <a:spcPts val="400"/>
              </a:spcAft>
            </a:pPr>
            <a:r>
              <a:rPr lang="en-US" sz="2000" dirty="0" smtClean="0"/>
              <a:t>The basis of this proposal is to modify protocol language 18.6.1 in a manner that requires Interval Data Recorders (AMS or IDR Meters) for premises &gt;700kW or transmission connected instead of requiring IDR Meters.</a:t>
            </a:r>
          </a:p>
          <a:p>
            <a:pPr marL="0" indent="0">
              <a:spcBef>
                <a:spcPts val="0"/>
              </a:spcBef>
              <a:spcAft>
                <a:spcPts val="400"/>
              </a:spcAft>
              <a:buNone/>
            </a:pPr>
            <a:endParaRPr lang="en-US" sz="2000" dirty="0" smtClean="0"/>
          </a:p>
          <a:p>
            <a:pPr marL="0" indent="0">
              <a:spcBef>
                <a:spcPts val="0"/>
              </a:spcBef>
              <a:spcAft>
                <a:spcPts val="400"/>
              </a:spcAft>
              <a:buNone/>
            </a:pPr>
            <a:r>
              <a:rPr lang="en-US" sz="1800" b="1" i="1" dirty="0" smtClean="0">
                <a:solidFill>
                  <a:schemeClr val="tx1"/>
                </a:solidFill>
              </a:rPr>
              <a:t>18.6	Installation and Use of Interval Data Recorder</a:t>
            </a:r>
            <a:r>
              <a:rPr lang="en-US" sz="1800" b="1" i="1" dirty="0" smtClean="0">
                <a:solidFill>
                  <a:srgbClr val="0000FF"/>
                </a:solidFill>
              </a:rPr>
              <a:t>s</a:t>
            </a:r>
            <a:r>
              <a:rPr lang="en-US" sz="1800" b="1" i="1" dirty="0" smtClean="0">
                <a:solidFill>
                  <a:schemeClr val="tx1"/>
                </a:solidFill>
              </a:rPr>
              <a:t> </a:t>
            </a:r>
            <a:r>
              <a:rPr lang="en-US" sz="1800" b="1" i="1" strike="sngStrike" dirty="0" smtClean="0">
                <a:solidFill>
                  <a:srgbClr val="FF0000"/>
                </a:solidFill>
              </a:rPr>
              <a:t>Meters</a:t>
            </a:r>
          </a:p>
          <a:p>
            <a:pPr marL="0" indent="0">
              <a:spcBef>
                <a:spcPts val="0"/>
              </a:spcBef>
              <a:spcAft>
                <a:spcPts val="400"/>
              </a:spcAft>
              <a:buNone/>
            </a:pPr>
            <a:endParaRPr lang="en-US" sz="1800" b="1" i="1" strike="sngStrike" dirty="0">
              <a:solidFill>
                <a:srgbClr val="FF0000"/>
              </a:solidFill>
            </a:endParaRPr>
          </a:p>
          <a:p>
            <a:pPr marL="0" indent="0">
              <a:spcBef>
                <a:spcPts val="0"/>
              </a:spcBef>
              <a:spcAft>
                <a:spcPts val="400"/>
              </a:spcAft>
              <a:buNone/>
            </a:pPr>
            <a:r>
              <a:rPr lang="en-US" sz="1800" dirty="0" smtClean="0">
                <a:solidFill>
                  <a:schemeClr val="tx1"/>
                </a:solidFill>
              </a:rPr>
              <a:t>18.6.1	Interval Data Recorder </a:t>
            </a:r>
            <a:r>
              <a:rPr lang="en-US" sz="1800" strike="sngStrike" dirty="0" smtClean="0">
                <a:solidFill>
                  <a:srgbClr val="FF0000"/>
                </a:solidFill>
              </a:rPr>
              <a:t>Meter </a:t>
            </a:r>
            <a:r>
              <a:rPr lang="en-US" sz="1800" dirty="0" smtClean="0">
                <a:solidFill>
                  <a:schemeClr val="tx1"/>
                </a:solidFill>
              </a:rPr>
              <a:t>Mandatory Installation Requirements</a:t>
            </a:r>
          </a:p>
          <a:p>
            <a:pPr marL="0" indent="0">
              <a:spcBef>
                <a:spcPts val="0"/>
              </a:spcBef>
              <a:spcAft>
                <a:spcPts val="400"/>
              </a:spcAft>
              <a:buNone/>
            </a:pPr>
            <a:r>
              <a:rPr lang="en-US" sz="1800" dirty="0" smtClean="0">
                <a:solidFill>
                  <a:schemeClr val="tx1"/>
                </a:solidFill>
              </a:rPr>
              <a:t>	(1)	Interval Data Recorder</a:t>
            </a:r>
            <a:r>
              <a:rPr lang="en-US" sz="1800" dirty="0" smtClean="0">
                <a:solidFill>
                  <a:srgbClr val="0000FF"/>
                </a:solidFill>
              </a:rPr>
              <a:t>s</a:t>
            </a:r>
            <a:r>
              <a:rPr lang="en-US" sz="1800" dirty="0" smtClean="0">
                <a:solidFill>
                  <a:schemeClr val="tx1"/>
                </a:solidFill>
              </a:rPr>
              <a:t> (IDR</a:t>
            </a:r>
            <a:r>
              <a:rPr lang="en-US" sz="1800" dirty="0" smtClean="0">
                <a:solidFill>
                  <a:srgbClr val="0000FF"/>
                </a:solidFill>
              </a:rPr>
              <a:t>s</a:t>
            </a:r>
            <a:r>
              <a:rPr lang="en-US" sz="1800" dirty="0" smtClean="0">
                <a:solidFill>
                  <a:schemeClr val="tx1"/>
                </a:solidFill>
              </a:rPr>
              <a:t>) </a:t>
            </a:r>
            <a:r>
              <a:rPr lang="en-US" sz="1800" strike="sngStrike" dirty="0" smtClean="0">
                <a:solidFill>
                  <a:srgbClr val="FF0000"/>
                </a:solidFill>
              </a:rPr>
              <a:t>Meters </a:t>
            </a:r>
            <a:r>
              <a:rPr lang="en-US" sz="1800" dirty="0" smtClean="0">
                <a:solidFill>
                  <a:schemeClr val="tx1"/>
                </a:solidFill>
              </a:rPr>
              <a:t>are required and shall be 		installed and utilized for Settlement of Premises having either:</a:t>
            </a:r>
          </a:p>
          <a:p>
            <a:pPr marL="0" indent="0">
              <a:spcBef>
                <a:spcPts val="0"/>
              </a:spcBef>
              <a:spcAft>
                <a:spcPts val="400"/>
              </a:spcAft>
              <a:buNone/>
            </a:pPr>
            <a:r>
              <a:rPr lang="en-US" sz="1800" dirty="0">
                <a:solidFill>
                  <a:schemeClr val="tx1"/>
                </a:solidFill>
              </a:rPr>
              <a:t>	</a:t>
            </a:r>
            <a:r>
              <a:rPr lang="en-US" sz="1800" dirty="0" smtClean="0">
                <a:solidFill>
                  <a:schemeClr val="tx1"/>
                </a:solidFill>
              </a:rPr>
              <a:t>	</a:t>
            </a:r>
          </a:p>
          <a:p>
            <a:pPr marL="0" indent="0">
              <a:spcBef>
                <a:spcPts val="0"/>
              </a:spcBef>
              <a:spcAft>
                <a:spcPts val="400"/>
              </a:spcAft>
              <a:buNone/>
            </a:pPr>
            <a:r>
              <a:rPr lang="en-US" sz="1800" dirty="0">
                <a:solidFill>
                  <a:schemeClr val="tx1"/>
                </a:solidFill>
              </a:rPr>
              <a:t>	</a:t>
            </a:r>
            <a:r>
              <a:rPr lang="en-US" sz="1800" dirty="0" smtClean="0">
                <a:solidFill>
                  <a:schemeClr val="tx1"/>
                </a:solidFill>
              </a:rPr>
              <a:t>	(a)  A peak Demand greater than 700 kW (or 700kVA in 			</a:t>
            </a:r>
            <a:r>
              <a:rPr lang="en-US" sz="1800" dirty="0" err="1" smtClean="0">
                <a:solidFill>
                  <a:schemeClr val="tx1"/>
                </a:solidFill>
              </a:rPr>
              <a:t>CenterPoint</a:t>
            </a:r>
            <a:r>
              <a:rPr lang="en-US" sz="1800" dirty="0" smtClean="0">
                <a:solidFill>
                  <a:schemeClr val="tx1"/>
                </a:solidFill>
              </a:rPr>
              <a:t> Energy’s service </a:t>
            </a:r>
            <a:r>
              <a:rPr lang="en-US" sz="1800" dirty="0" smtClean="0">
                <a:solidFill>
                  <a:schemeClr val="tx1"/>
                </a:solidFill>
              </a:rPr>
              <a:t>territory); </a:t>
            </a:r>
            <a:r>
              <a:rPr lang="en-US" sz="1800" dirty="0" smtClean="0">
                <a:solidFill>
                  <a:schemeClr val="tx1"/>
                </a:solidFill>
              </a:rPr>
              <a:t>or</a:t>
            </a:r>
          </a:p>
          <a:p>
            <a:pPr marL="0" indent="0">
              <a:spcBef>
                <a:spcPts val="0"/>
              </a:spcBef>
              <a:spcAft>
                <a:spcPts val="400"/>
              </a:spcAft>
              <a:buNone/>
            </a:pPr>
            <a:r>
              <a:rPr lang="en-US" sz="1800" dirty="0">
                <a:solidFill>
                  <a:schemeClr val="tx1"/>
                </a:solidFill>
              </a:rPr>
              <a:t>	</a:t>
            </a:r>
            <a:r>
              <a:rPr lang="en-US" sz="1800" dirty="0" smtClean="0">
                <a:solidFill>
                  <a:schemeClr val="tx1"/>
                </a:solidFill>
              </a:rPr>
              <a:t>	</a:t>
            </a:r>
          </a:p>
          <a:p>
            <a:pPr marL="0" indent="0">
              <a:spcBef>
                <a:spcPts val="0"/>
              </a:spcBef>
              <a:spcAft>
                <a:spcPts val="400"/>
              </a:spcAft>
              <a:buNone/>
            </a:pPr>
            <a:r>
              <a:rPr lang="en-US" sz="1800" dirty="0">
                <a:solidFill>
                  <a:schemeClr val="tx1"/>
                </a:solidFill>
              </a:rPr>
              <a:t>	</a:t>
            </a:r>
            <a:r>
              <a:rPr lang="en-US" sz="1800" dirty="0" smtClean="0">
                <a:solidFill>
                  <a:schemeClr val="tx1"/>
                </a:solidFill>
              </a:rPr>
              <a:t>	(b)  Service provided at transmission voltage (above 60 kV).  </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33932101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t>Option 2 – System Impacts</a:t>
            </a:r>
            <a:endParaRPr lang="en-US" sz="2400"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Bef>
                <a:spcPts val="600"/>
              </a:spcBef>
              <a:spcAft>
                <a:spcPts val="400"/>
              </a:spcAft>
            </a:pPr>
            <a:r>
              <a:rPr lang="en-US" sz="2000" dirty="0"/>
              <a:t>System Changes Would Be Required for ERCOT &amp; </a:t>
            </a:r>
            <a:r>
              <a:rPr lang="en-US" sz="2000" dirty="0" smtClean="0"/>
              <a:t>TDSPs</a:t>
            </a:r>
          </a:p>
          <a:p>
            <a:pPr lvl="1">
              <a:spcBef>
                <a:spcPts val="600"/>
              </a:spcBef>
              <a:spcAft>
                <a:spcPts val="400"/>
              </a:spcAft>
            </a:pPr>
            <a:r>
              <a:rPr lang="en-US" sz="1800" dirty="0" smtClean="0">
                <a:solidFill>
                  <a:schemeClr val="tx2"/>
                </a:solidFill>
              </a:rPr>
              <a:t>ERCOT impact is small</a:t>
            </a:r>
          </a:p>
          <a:p>
            <a:pPr lvl="2">
              <a:spcBef>
                <a:spcPts val="600"/>
              </a:spcBef>
              <a:spcAft>
                <a:spcPts val="400"/>
              </a:spcAft>
            </a:pPr>
            <a:r>
              <a:rPr lang="en-US" sz="1600" dirty="0" smtClean="0">
                <a:solidFill>
                  <a:schemeClr val="tx2"/>
                </a:solidFill>
              </a:rPr>
              <a:t>would need to </a:t>
            </a:r>
            <a:r>
              <a:rPr lang="en-US" sz="1600" dirty="0"/>
              <a:t>change IDR Requirement reporting to only check NIDRs</a:t>
            </a:r>
          </a:p>
          <a:p>
            <a:pPr>
              <a:spcBef>
                <a:spcPts val="600"/>
              </a:spcBef>
              <a:spcAft>
                <a:spcPts val="400"/>
              </a:spcAft>
            </a:pPr>
            <a:r>
              <a:rPr lang="en-US" sz="2000" dirty="0" smtClean="0">
                <a:solidFill>
                  <a:schemeClr val="tx2"/>
                </a:solidFill>
              </a:rPr>
              <a:t>Requires TDSP capability of applying 4CP demand billing to non-BUSIDRRQ premises</a:t>
            </a:r>
          </a:p>
          <a:p>
            <a:pPr>
              <a:spcBef>
                <a:spcPts val="600"/>
              </a:spcBef>
              <a:spcAft>
                <a:spcPts val="400"/>
              </a:spcAft>
            </a:pPr>
            <a:r>
              <a:rPr lang="en-US" sz="2000" dirty="0" smtClean="0"/>
              <a:t>Allows for DG identification and negative load treatment if AMS meter type</a:t>
            </a:r>
          </a:p>
          <a:p>
            <a:pPr>
              <a:spcBef>
                <a:spcPts val="600"/>
              </a:spcBef>
              <a:spcAft>
                <a:spcPts val="400"/>
              </a:spcAft>
            </a:pPr>
            <a:r>
              <a:rPr lang="en-US" sz="2000" dirty="0" smtClean="0"/>
              <a:t>REP System Impacts Unknown</a:t>
            </a:r>
          </a:p>
          <a:p>
            <a:pPr lvl="1">
              <a:spcBef>
                <a:spcPts val="600"/>
              </a:spcBef>
              <a:spcAft>
                <a:spcPts val="400"/>
              </a:spcAft>
            </a:pPr>
            <a:r>
              <a:rPr lang="en-US" sz="1800" dirty="0" smtClean="0"/>
              <a:t>Do REPs use “BUSIDRRQ” to determine who is on 4CP demand billing?</a:t>
            </a:r>
          </a:p>
          <a:p>
            <a:pPr>
              <a:spcBef>
                <a:spcPts val="600"/>
              </a:spcBef>
              <a:spcAft>
                <a:spcPts val="400"/>
              </a:spcAft>
            </a:pPr>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4192820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t>Option 3 – .</a:t>
            </a:r>
            <a:r>
              <a:rPr lang="en-US" sz="2400" dirty="0" err="1" smtClean="0"/>
              <a:t>lse</a:t>
            </a:r>
            <a:r>
              <a:rPr lang="en-US" sz="2400" dirty="0" smtClean="0"/>
              <a:t> File Submittal</a:t>
            </a:r>
            <a:endParaRPr lang="en-US" sz="2400"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Bef>
                <a:spcPts val="0"/>
              </a:spcBef>
              <a:spcAft>
                <a:spcPts val="400"/>
              </a:spcAft>
            </a:pPr>
            <a:endParaRPr lang="en-US" sz="2000" dirty="0"/>
          </a:p>
          <a:p>
            <a:pPr>
              <a:spcBef>
                <a:spcPts val="0"/>
              </a:spcBef>
              <a:spcAft>
                <a:spcPts val="400"/>
              </a:spcAft>
            </a:pPr>
            <a:r>
              <a:rPr lang="en-US" sz="2000" dirty="0" smtClean="0"/>
              <a:t>Add new option for IDR </a:t>
            </a:r>
            <a:r>
              <a:rPr lang="en-US" sz="2000" dirty="0"/>
              <a:t>Meter </a:t>
            </a:r>
            <a:r>
              <a:rPr lang="en-US" sz="2000" dirty="0" smtClean="0"/>
              <a:t>data submittal as .</a:t>
            </a:r>
            <a:r>
              <a:rPr lang="en-US" sz="2000" dirty="0" err="1" smtClean="0"/>
              <a:t>lse</a:t>
            </a:r>
            <a:r>
              <a:rPr lang="en-US" sz="2000" dirty="0" smtClean="0"/>
              <a:t> format</a:t>
            </a:r>
            <a:endParaRPr lang="en-US" sz="2000" dirty="0"/>
          </a:p>
          <a:p>
            <a:pPr>
              <a:spcBef>
                <a:spcPts val="600"/>
              </a:spcBef>
              <a:spcAft>
                <a:spcPts val="400"/>
              </a:spcAft>
            </a:pPr>
            <a:r>
              <a:rPr lang="en-US" sz="2000" dirty="0" smtClean="0"/>
              <a:t>TDSP </a:t>
            </a:r>
            <a:r>
              <a:rPr lang="en-US" sz="2000" dirty="0"/>
              <a:t>defines ERCOT Settlement data file submittal format for a premise with an IDR Meter based on their </a:t>
            </a:r>
            <a:r>
              <a:rPr lang="en-US" sz="2000" dirty="0" smtClean="0"/>
              <a:t>setting </a:t>
            </a:r>
            <a:r>
              <a:rPr lang="en-US" sz="2000" dirty="0"/>
              <a:t>of the AMS Flag in ERCOT Systems</a:t>
            </a:r>
          </a:p>
          <a:p>
            <a:pPr lvl="1">
              <a:spcBef>
                <a:spcPts val="600"/>
              </a:spcBef>
              <a:spcAft>
                <a:spcPts val="400"/>
              </a:spcAft>
            </a:pPr>
            <a:r>
              <a:rPr lang="en-US" sz="2000" dirty="0"/>
              <a:t>If TDSP sets AMS Flag to “AMSR or AMSM”</a:t>
            </a:r>
          </a:p>
          <a:p>
            <a:pPr lvl="2">
              <a:spcBef>
                <a:spcPts val="600"/>
              </a:spcBef>
              <a:spcAft>
                <a:spcPts val="400"/>
              </a:spcAft>
            </a:pPr>
            <a:r>
              <a:rPr lang="en-US" sz="1800" dirty="0"/>
              <a:t>Data submittal for Settlements is .</a:t>
            </a:r>
            <a:r>
              <a:rPr lang="en-US" sz="1800" dirty="0" err="1"/>
              <a:t>lse</a:t>
            </a:r>
            <a:r>
              <a:rPr lang="en-US" sz="1800" dirty="0"/>
              <a:t> file format</a:t>
            </a:r>
          </a:p>
          <a:p>
            <a:pPr>
              <a:spcBef>
                <a:spcPts val="600"/>
              </a:spcBef>
              <a:spcAft>
                <a:spcPts val="400"/>
              </a:spcAft>
            </a:pP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96744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b="1" dirty="0" smtClean="0">
                <a:solidFill>
                  <a:schemeClr val="accent1"/>
                </a:solidFill>
              </a:rPr>
              <a:t>Option 3 - What Remains Intact</a:t>
            </a:r>
            <a:endParaRPr lang="en-US" sz="2400"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Bef>
                <a:spcPts val="0"/>
              </a:spcBef>
              <a:spcAft>
                <a:spcPts val="400"/>
              </a:spcAft>
            </a:pPr>
            <a:r>
              <a:rPr lang="en-US" sz="2000" dirty="0" smtClean="0"/>
              <a:t>IDR Meter Definition</a:t>
            </a:r>
          </a:p>
          <a:p>
            <a:pPr lvl="1">
              <a:spcBef>
                <a:spcPts val="0"/>
              </a:spcBef>
              <a:spcAft>
                <a:spcPts val="400"/>
              </a:spcAft>
            </a:pPr>
            <a:r>
              <a:rPr lang="en-US" sz="1800" dirty="0"/>
              <a:t>An IDR where the ESI ID is required to be assigned a BUSIDRRQ Load Profile Type code and data is submitted in accordance with Section 10.3.3.3, Submission of Settlement Quality Meter Data to ERCOT</a:t>
            </a:r>
            <a:r>
              <a:rPr lang="en-US" sz="1800" dirty="0" smtClean="0"/>
              <a:t>.</a:t>
            </a:r>
          </a:p>
          <a:p>
            <a:pPr>
              <a:lnSpc>
                <a:spcPct val="150000"/>
              </a:lnSpc>
              <a:spcBef>
                <a:spcPts val="0"/>
              </a:spcBef>
              <a:spcAft>
                <a:spcPts val="400"/>
              </a:spcAft>
            </a:pPr>
            <a:r>
              <a:rPr lang="en-US" sz="2000" dirty="0" smtClean="0"/>
              <a:t>Requirement of BUSIDRRQ </a:t>
            </a:r>
            <a:r>
              <a:rPr lang="en-US" sz="2000" dirty="0"/>
              <a:t>P</a:t>
            </a:r>
            <a:r>
              <a:rPr lang="en-US" sz="2000" dirty="0" smtClean="0"/>
              <a:t>rofile Type for an IDR Meter</a:t>
            </a:r>
          </a:p>
          <a:p>
            <a:pPr>
              <a:spcBef>
                <a:spcPts val="600"/>
              </a:spcBef>
              <a:spcAft>
                <a:spcPts val="400"/>
              </a:spcAft>
            </a:pPr>
            <a:r>
              <a:rPr lang="en-US" sz="2000" dirty="0" smtClean="0"/>
              <a:t>Transaction used by the TDSP to set the </a:t>
            </a:r>
            <a:r>
              <a:rPr lang="en-US" sz="2000" dirty="0" smtClean="0">
                <a:solidFill>
                  <a:schemeClr val="tx2"/>
                </a:solidFill>
              </a:rPr>
              <a:t>AMS Flag in ERCOT Systems </a:t>
            </a:r>
          </a:p>
          <a:p>
            <a:pPr>
              <a:spcBef>
                <a:spcPts val="600"/>
              </a:spcBef>
              <a:spcAft>
                <a:spcPts val="400"/>
              </a:spcAft>
            </a:pPr>
            <a:r>
              <a:rPr lang="en-US" sz="2000" dirty="0" smtClean="0"/>
              <a:t>Data extracts</a:t>
            </a:r>
          </a:p>
          <a:p>
            <a:pPr lvl="1">
              <a:spcBef>
                <a:spcPts val="0"/>
              </a:spcBef>
              <a:spcAft>
                <a:spcPts val="400"/>
              </a:spcAft>
            </a:pPr>
            <a:r>
              <a:rPr lang="en-US" sz="1800" dirty="0" smtClean="0"/>
              <a:t>All IDR Meter data included in the IDR Supplemental Extract (ERCOT loads the data in the same location regardless of submittal format)</a:t>
            </a:r>
            <a:endParaRPr lang="en-US" sz="1800" dirty="0" smtClean="0">
              <a:solidFill>
                <a:schemeClr val="tx2"/>
              </a:solidFill>
            </a:endParaRPr>
          </a:p>
          <a:p>
            <a:pPr>
              <a:spcBef>
                <a:spcPts val="600"/>
              </a:spcBef>
              <a:spcAft>
                <a:spcPts val="400"/>
              </a:spcAft>
            </a:pPr>
            <a:r>
              <a:rPr lang="en-US" sz="2000" dirty="0" smtClean="0"/>
              <a:t>TDSP continues submitting monthly 867_03 files for all BUSIDRRQ Profiles</a:t>
            </a:r>
          </a:p>
          <a:p>
            <a:pPr lvl="1">
              <a:spcBef>
                <a:spcPts val="600"/>
              </a:spcBef>
              <a:spcAft>
                <a:spcPts val="400"/>
              </a:spcAft>
            </a:pPr>
            <a:r>
              <a:rPr lang="en-US" sz="1800" dirty="0" smtClean="0">
                <a:solidFill>
                  <a:schemeClr val="tx2"/>
                </a:solidFill>
              </a:rPr>
              <a:t>ERCOT will only load the monthly 867_03s for the meters where the AMS flag is “NULL</a:t>
            </a:r>
            <a:r>
              <a:rPr lang="en-US" sz="1800" dirty="0" smtClean="0"/>
              <a:t>”</a:t>
            </a:r>
            <a:endParaRPr lang="en-US" sz="1800" dirty="0" smtClean="0">
              <a:solidFill>
                <a:schemeClr val="tx2"/>
              </a:solidFill>
            </a:endParaRPr>
          </a:p>
          <a:p>
            <a:pPr marL="0" indent="0">
              <a:spcBef>
                <a:spcPts val="600"/>
              </a:spcBef>
              <a:spcAft>
                <a:spcPts val="400"/>
              </a:spcAft>
              <a:buNone/>
            </a:pP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18439986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t>Option 3 - Potential Protocol Language </a:t>
            </a:r>
            <a:r>
              <a:rPr lang="en-US" sz="1200" dirty="0" smtClean="0"/>
              <a:t>(1)</a:t>
            </a:r>
            <a:endParaRPr lang="en-US" sz="1200" b="1" dirty="0">
              <a:solidFill>
                <a:schemeClr val="accent1"/>
              </a:solidFill>
            </a:endParaRPr>
          </a:p>
        </p:txBody>
      </p:sp>
      <p:sp>
        <p:nvSpPr>
          <p:cNvPr id="3" name="Content Placeholder 2"/>
          <p:cNvSpPr>
            <a:spLocks noGrp="1"/>
          </p:cNvSpPr>
          <p:nvPr>
            <p:ph idx="1"/>
          </p:nvPr>
        </p:nvSpPr>
        <p:spPr>
          <a:xfrm>
            <a:off x="304800" y="838200"/>
            <a:ext cx="8534400" cy="5334000"/>
          </a:xfrm>
        </p:spPr>
        <p:txBody>
          <a:bodyPr/>
          <a:lstStyle/>
          <a:p>
            <a:pPr marL="0" indent="0">
              <a:buNone/>
            </a:pPr>
            <a:r>
              <a:rPr lang="en-US" sz="2000" b="1" dirty="0" smtClean="0"/>
              <a:t>10.3.3.3   Submission </a:t>
            </a:r>
            <a:r>
              <a:rPr lang="en-US" sz="2000" b="1" dirty="0"/>
              <a:t>of Settlement Quality Meter Data to ERCOT</a:t>
            </a:r>
          </a:p>
          <a:p>
            <a:pPr marL="0" indent="0">
              <a:buNone/>
            </a:pPr>
            <a:endParaRPr lang="en-US" sz="1600" dirty="0" smtClean="0"/>
          </a:p>
          <a:p>
            <a:pPr marL="0" indent="0">
              <a:buNone/>
            </a:pPr>
            <a:r>
              <a:rPr lang="en-US" sz="1500" dirty="0" smtClean="0"/>
              <a:t>(1)	Settlement </a:t>
            </a:r>
            <a:r>
              <a:rPr lang="en-US" sz="1500" dirty="0"/>
              <a:t>Quality Meter Data shall be submitted to ERCOT on </a:t>
            </a:r>
            <a:r>
              <a:rPr lang="en-US" sz="1500" dirty="0" smtClean="0"/>
              <a:t>a periodic </a:t>
            </a:r>
            <a:r>
              <a:rPr lang="en-US" sz="1500" dirty="0"/>
              <a:t>cycle, </a:t>
            </a:r>
            <a:r>
              <a:rPr lang="en-US" sz="1500" dirty="0" smtClean="0"/>
              <a:t>	but </a:t>
            </a:r>
            <a:r>
              <a:rPr lang="en-US" sz="1500" dirty="0"/>
              <a:t>no later than monthly:  </a:t>
            </a:r>
          </a:p>
          <a:p>
            <a:pPr marL="0" indent="0">
              <a:buNone/>
            </a:pPr>
            <a:r>
              <a:rPr lang="en-US" sz="1500" dirty="0" smtClean="0"/>
              <a:t>	(</a:t>
            </a:r>
            <a:r>
              <a:rPr lang="en-US" sz="1500" dirty="0"/>
              <a:t>a) 	For provisioned Advanced Meters, Settlement Quality Meter </a:t>
            </a:r>
            <a:r>
              <a:rPr lang="en-US" sz="1500" dirty="0" smtClean="0"/>
              <a:t>				Data </a:t>
            </a:r>
            <a:r>
              <a:rPr lang="en-US" sz="1500" dirty="0"/>
              <a:t>will be submitted using an ERCOT specified file format </a:t>
            </a:r>
            <a:r>
              <a:rPr lang="en-US" sz="1500" dirty="0" smtClean="0"/>
              <a:t>				for the </a:t>
            </a:r>
            <a:r>
              <a:rPr lang="en-US" sz="1500" dirty="0"/>
              <a:t>interval data only, which will be used for Settlement.  </a:t>
            </a:r>
          </a:p>
          <a:p>
            <a:pPr marL="0" indent="0">
              <a:buNone/>
            </a:pPr>
            <a:r>
              <a:rPr lang="en-US" sz="1500" dirty="0" smtClean="0"/>
              <a:t>		(</a:t>
            </a:r>
            <a:r>
              <a:rPr lang="en-US" sz="1500" dirty="0" err="1" smtClean="0"/>
              <a:t>i</a:t>
            </a:r>
            <a:r>
              <a:rPr lang="en-US" sz="1500" dirty="0" smtClean="0"/>
              <a:t>)	The </a:t>
            </a:r>
            <a:r>
              <a:rPr lang="en-US" sz="1500" dirty="0"/>
              <a:t>monthly non-interval </a:t>
            </a:r>
            <a:r>
              <a:rPr lang="en-US" sz="1500" dirty="0" smtClean="0"/>
              <a:t>total consumption </a:t>
            </a:r>
            <a:r>
              <a:rPr lang="en-US" sz="1500" dirty="0"/>
              <a:t>and </a:t>
            </a:r>
            <a:r>
              <a:rPr lang="en-US" sz="1500" dirty="0" smtClean="0"/>
              <a:t>demand </a:t>
            </a:r>
            <a:r>
              <a:rPr lang="en-US" sz="1500" dirty="0"/>
              <a:t>(if </a:t>
            </a:r>
            <a:r>
              <a:rPr lang="en-US" sz="1500" dirty="0" smtClean="0"/>
              <a:t>				applicable</a:t>
            </a:r>
            <a:r>
              <a:rPr lang="en-US" sz="1500" dirty="0"/>
              <a:t>) values for these ESI IDs </a:t>
            </a:r>
            <a:r>
              <a:rPr lang="en-US" sz="1500" dirty="0" smtClean="0"/>
              <a:t>shall be </a:t>
            </a:r>
            <a:r>
              <a:rPr lang="en-US" sz="1500" dirty="0"/>
              <a:t>provided to </a:t>
            </a:r>
            <a:r>
              <a:rPr lang="en-US" sz="1500" dirty="0" smtClean="0"/>
              <a:t>				ERCOT </a:t>
            </a:r>
            <a:r>
              <a:rPr lang="en-US" sz="1500" dirty="0"/>
              <a:t>and Load Serving Entities </a:t>
            </a:r>
            <a:r>
              <a:rPr lang="en-US" sz="1500" dirty="0" smtClean="0"/>
              <a:t>(</a:t>
            </a:r>
            <a:r>
              <a:rPr lang="en-US" sz="1500" dirty="0"/>
              <a:t>LSEs) using the </a:t>
            </a:r>
            <a:r>
              <a:rPr lang="en-US" sz="1500" dirty="0" smtClean="0"/>
              <a:t>					appropriate </a:t>
            </a:r>
            <a:r>
              <a:rPr lang="en-US" sz="1500" dirty="0"/>
              <a:t>Texas </a:t>
            </a:r>
            <a:r>
              <a:rPr lang="en-US" sz="1500" dirty="0" smtClean="0"/>
              <a:t>Standard Electronic </a:t>
            </a:r>
            <a:r>
              <a:rPr lang="en-US" sz="1500" dirty="0"/>
              <a:t>Transactions (TX </a:t>
            </a:r>
            <a:r>
              <a:rPr lang="en-US" sz="1500" dirty="0" smtClean="0"/>
              <a:t>				SETs</a:t>
            </a:r>
            <a:r>
              <a:rPr lang="en-US" sz="1500" dirty="0"/>
              <a:t>) in order to:</a:t>
            </a:r>
          </a:p>
          <a:p>
            <a:pPr marL="0" indent="0">
              <a:buNone/>
            </a:pPr>
            <a:r>
              <a:rPr lang="en-US" sz="1500" dirty="0" smtClean="0"/>
              <a:t>			(</a:t>
            </a:r>
            <a:r>
              <a:rPr lang="en-US" sz="1500" dirty="0"/>
              <a:t>A)	Effectuate the registration </a:t>
            </a:r>
            <a:r>
              <a:rPr lang="en-US" sz="1500" dirty="0" smtClean="0"/>
              <a:t>transactions </a:t>
            </a:r>
            <a:r>
              <a:rPr lang="en-US" sz="1500" dirty="0"/>
              <a:t>outlined in </a:t>
            </a:r>
            <a:r>
              <a:rPr lang="en-US" sz="1500" dirty="0" smtClean="0"/>
              <a:t>					Section </a:t>
            </a:r>
            <a:r>
              <a:rPr lang="en-US" sz="1500" dirty="0"/>
              <a:t>15, Customer Registration; and</a:t>
            </a:r>
          </a:p>
          <a:p>
            <a:pPr marL="0" indent="0">
              <a:buNone/>
            </a:pPr>
            <a:r>
              <a:rPr lang="en-US" sz="1500" dirty="0" smtClean="0"/>
              <a:t>			(</a:t>
            </a:r>
            <a:r>
              <a:rPr lang="en-US" sz="1500" dirty="0"/>
              <a:t>B)	Determine if a Premise has become subject to the </a:t>
            </a:r>
            <a:r>
              <a:rPr lang="en-US" sz="1500" dirty="0" smtClean="0"/>
              <a:t>					IDR </a:t>
            </a:r>
            <a:r>
              <a:rPr lang="en-US" sz="1500" dirty="0"/>
              <a:t>Meter Mandatory Installation Requirements.</a:t>
            </a:r>
          </a:p>
          <a:p>
            <a:pPr marL="0" indent="0">
              <a:buNone/>
            </a:pPr>
            <a:r>
              <a:rPr lang="en-US" sz="1500" dirty="0" smtClean="0"/>
              <a:t>		(</a:t>
            </a:r>
            <a:r>
              <a:rPr lang="en-US" sz="1500" dirty="0"/>
              <a:t>ii)	These non-interval total consumption and demand values will </a:t>
            </a:r>
            <a:r>
              <a:rPr lang="en-US" sz="1500" dirty="0" smtClean="0"/>
              <a:t>				not </a:t>
            </a:r>
            <a:r>
              <a:rPr lang="en-US" sz="1500" dirty="0"/>
              <a:t>be used for Settlement. </a:t>
            </a:r>
          </a:p>
          <a:p>
            <a:pPr marL="0" indent="0">
              <a:spcBef>
                <a:spcPts val="0"/>
              </a:spcBef>
              <a:spcAft>
                <a:spcPts val="400"/>
              </a:spcAft>
              <a:buNone/>
            </a:pP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8575879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t>Option 3 - Potential Protocol Language </a:t>
            </a:r>
            <a:r>
              <a:rPr lang="en-US" sz="1200" dirty="0" smtClean="0"/>
              <a:t>(2)</a:t>
            </a:r>
            <a:endParaRPr lang="en-US" sz="1200" b="1" dirty="0">
              <a:solidFill>
                <a:schemeClr val="accent1"/>
              </a:solidFill>
            </a:endParaRPr>
          </a:p>
        </p:txBody>
      </p:sp>
      <p:sp>
        <p:nvSpPr>
          <p:cNvPr id="3" name="Content Placeholder 2"/>
          <p:cNvSpPr>
            <a:spLocks noGrp="1"/>
          </p:cNvSpPr>
          <p:nvPr>
            <p:ph idx="1"/>
          </p:nvPr>
        </p:nvSpPr>
        <p:spPr>
          <a:xfrm>
            <a:off x="304800" y="990600"/>
            <a:ext cx="8610600" cy="5029200"/>
          </a:xfrm>
        </p:spPr>
        <p:txBody>
          <a:bodyPr/>
          <a:lstStyle/>
          <a:p>
            <a:pPr marL="0" indent="0">
              <a:buNone/>
            </a:pPr>
            <a:r>
              <a:rPr lang="en-US" sz="2000" dirty="0" smtClean="0"/>
              <a:t>	</a:t>
            </a:r>
            <a:r>
              <a:rPr lang="en-US" sz="1500" dirty="0" smtClean="0"/>
              <a:t>(</a:t>
            </a:r>
            <a:r>
              <a:rPr lang="en-US" sz="1500" dirty="0"/>
              <a:t>b) 	For </a:t>
            </a:r>
            <a:r>
              <a:rPr lang="en-US" sz="1500" dirty="0" err="1" smtClean="0">
                <a:solidFill>
                  <a:srgbClr val="0000FF"/>
                </a:solidFill>
              </a:rPr>
              <a:t>NIDR</a:t>
            </a:r>
            <a:r>
              <a:rPr lang="en-US" sz="1500" strike="sngStrike" dirty="0" err="1" smtClean="0">
                <a:solidFill>
                  <a:srgbClr val="FF0000"/>
                </a:solidFill>
              </a:rPr>
              <a:t>all</a:t>
            </a:r>
            <a:r>
              <a:rPr lang="en-US" sz="1500" strike="sngStrike" dirty="0" smtClean="0">
                <a:solidFill>
                  <a:srgbClr val="FF0000"/>
                </a:solidFill>
              </a:rPr>
              <a:t> </a:t>
            </a:r>
            <a:r>
              <a:rPr lang="en-US" sz="1500" strike="sngStrike" dirty="0">
                <a:solidFill>
                  <a:srgbClr val="FF0000"/>
                </a:solidFill>
              </a:rPr>
              <a:t>other</a:t>
            </a:r>
            <a:r>
              <a:rPr lang="en-US" sz="1500" dirty="0">
                <a:solidFill>
                  <a:srgbClr val="FF0000"/>
                </a:solidFill>
              </a:rPr>
              <a:t> </a:t>
            </a:r>
            <a:r>
              <a:rPr lang="en-US" sz="1500" dirty="0"/>
              <a:t>meters, Settlement Quality Meter Data </a:t>
            </a:r>
            <a:r>
              <a:rPr lang="en-US" sz="1500" dirty="0" smtClean="0"/>
              <a:t>				will </a:t>
            </a:r>
            <a:r>
              <a:rPr lang="en-US" sz="1500" dirty="0"/>
              <a:t>be submitted using the appropriate TX SET.</a:t>
            </a:r>
          </a:p>
          <a:p>
            <a:pPr marL="0" indent="0">
              <a:buNone/>
            </a:pPr>
            <a:r>
              <a:rPr lang="en-US" sz="1500" dirty="0" smtClean="0">
                <a:solidFill>
                  <a:srgbClr val="FF0000"/>
                </a:solidFill>
              </a:rPr>
              <a:t>	</a:t>
            </a:r>
          </a:p>
          <a:p>
            <a:pPr marL="0" indent="0">
              <a:buNone/>
            </a:pPr>
            <a:r>
              <a:rPr lang="en-US" sz="1500" dirty="0">
                <a:solidFill>
                  <a:srgbClr val="FF0000"/>
                </a:solidFill>
              </a:rPr>
              <a:t>	</a:t>
            </a:r>
            <a:r>
              <a:rPr lang="en-US" sz="1500" dirty="0" smtClean="0">
                <a:solidFill>
                  <a:srgbClr val="0000FF"/>
                </a:solidFill>
              </a:rPr>
              <a:t>(</a:t>
            </a:r>
            <a:r>
              <a:rPr lang="en-US" sz="1500" dirty="0">
                <a:solidFill>
                  <a:srgbClr val="0000FF"/>
                </a:solidFill>
              </a:rPr>
              <a:t>c)	For IDR Meters, Settlement Quality Meter Data will be </a:t>
            </a:r>
            <a:r>
              <a:rPr lang="en-US" sz="1500" dirty="0" smtClean="0">
                <a:solidFill>
                  <a:srgbClr val="0000FF"/>
                </a:solidFill>
              </a:rPr>
              <a:t>				submitted </a:t>
            </a:r>
            <a:r>
              <a:rPr lang="en-US" sz="1500" dirty="0">
                <a:solidFill>
                  <a:srgbClr val="0000FF"/>
                </a:solidFill>
              </a:rPr>
              <a:t>in one of the following </a:t>
            </a:r>
            <a:r>
              <a:rPr lang="en-US" sz="1500" dirty="0" smtClean="0">
                <a:solidFill>
                  <a:srgbClr val="0000FF"/>
                </a:solidFill>
              </a:rPr>
              <a:t>methods:</a:t>
            </a:r>
            <a:endParaRPr lang="en-US" sz="1500" dirty="0">
              <a:solidFill>
                <a:srgbClr val="0000FF"/>
              </a:solidFill>
            </a:endParaRPr>
          </a:p>
          <a:p>
            <a:pPr marL="0" indent="0">
              <a:buNone/>
            </a:pPr>
            <a:r>
              <a:rPr lang="en-US" sz="1500" dirty="0" smtClean="0">
                <a:solidFill>
                  <a:srgbClr val="0000FF"/>
                </a:solidFill>
              </a:rPr>
              <a:t>		</a:t>
            </a:r>
          </a:p>
          <a:p>
            <a:pPr marL="0" indent="0">
              <a:buNone/>
            </a:pPr>
            <a:r>
              <a:rPr lang="en-US" sz="1500" dirty="0">
                <a:solidFill>
                  <a:srgbClr val="0000FF"/>
                </a:solidFill>
              </a:rPr>
              <a:t>		</a:t>
            </a:r>
            <a:r>
              <a:rPr lang="en-US" sz="1500" dirty="0" smtClean="0">
                <a:solidFill>
                  <a:srgbClr val="0000FF"/>
                </a:solidFill>
              </a:rPr>
              <a:t>(</a:t>
            </a:r>
            <a:r>
              <a:rPr lang="en-US" sz="1500" dirty="0" err="1" smtClean="0">
                <a:solidFill>
                  <a:srgbClr val="0000FF"/>
                </a:solidFill>
              </a:rPr>
              <a:t>i</a:t>
            </a:r>
            <a:r>
              <a:rPr lang="en-US" sz="1500" dirty="0" smtClean="0">
                <a:solidFill>
                  <a:srgbClr val="0000FF"/>
                </a:solidFill>
              </a:rPr>
              <a:t>)	For </a:t>
            </a:r>
            <a:r>
              <a:rPr lang="en-US" sz="1500" dirty="0">
                <a:solidFill>
                  <a:srgbClr val="0000FF"/>
                </a:solidFill>
              </a:rPr>
              <a:t>locations with a BUSIDRRQ profile type </a:t>
            </a:r>
            <a:r>
              <a:rPr lang="en-US" sz="1500" dirty="0" smtClean="0">
                <a:solidFill>
                  <a:srgbClr val="0000FF"/>
                </a:solidFill>
              </a:rPr>
              <a:t>where </a:t>
            </a:r>
            <a:r>
              <a:rPr lang="en-US" sz="1500" dirty="0">
                <a:solidFill>
                  <a:srgbClr val="0000FF"/>
                </a:solidFill>
              </a:rPr>
              <a:t>the TDSP </a:t>
            </a:r>
            <a:r>
              <a:rPr lang="en-US" sz="1500" dirty="0" smtClean="0">
                <a:solidFill>
                  <a:srgbClr val="0000FF"/>
                </a:solidFill>
              </a:rPr>
              <a:t>				has </a:t>
            </a:r>
            <a:r>
              <a:rPr lang="en-US" sz="1500" dirty="0">
                <a:solidFill>
                  <a:srgbClr val="0000FF"/>
                </a:solidFill>
              </a:rPr>
              <a:t>set the AMS Flag to </a:t>
            </a:r>
            <a:r>
              <a:rPr lang="en-US" sz="1500" dirty="0" smtClean="0">
                <a:solidFill>
                  <a:srgbClr val="0000FF"/>
                </a:solidFill>
              </a:rPr>
              <a:t>“AMSR or AMSM” </a:t>
            </a:r>
            <a:r>
              <a:rPr lang="en-US" sz="1500" dirty="0">
                <a:solidFill>
                  <a:srgbClr val="0000FF"/>
                </a:solidFill>
              </a:rPr>
              <a:t>in the ERCOT </a:t>
            </a:r>
            <a:r>
              <a:rPr lang="en-US" sz="1500" dirty="0" smtClean="0">
                <a:solidFill>
                  <a:srgbClr val="0000FF"/>
                </a:solidFill>
              </a:rPr>
              <a:t>				registration </a:t>
            </a:r>
            <a:r>
              <a:rPr lang="en-US" sz="1500" dirty="0">
                <a:solidFill>
                  <a:srgbClr val="0000FF"/>
                </a:solidFill>
              </a:rPr>
              <a:t>system, Settlement Quality Meter Data </a:t>
            </a:r>
            <a:r>
              <a:rPr lang="en-US" sz="1500" dirty="0" smtClean="0">
                <a:solidFill>
                  <a:srgbClr val="0000FF"/>
                </a:solidFill>
              </a:rPr>
              <a:t>must </a:t>
            </a:r>
            <a:r>
              <a:rPr lang="en-US" sz="1500" dirty="0">
                <a:solidFill>
                  <a:srgbClr val="0000FF"/>
                </a:solidFill>
              </a:rPr>
              <a:t>be </a:t>
            </a:r>
            <a:r>
              <a:rPr lang="en-US" sz="1500" dirty="0" smtClean="0">
                <a:solidFill>
                  <a:srgbClr val="0000FF"/>
                </a:solidFill>
              </a:rPr>
              <a:t>				provided in the ERCOT </a:t>
            </a:r>
            <a:r>
              <a:rPr lang="en-US" sz="1500" dirty="0">
                <a:solidFill>
                  <a:srgbClr val="0000FF"/>
                </a:solidFill>
              </a:rPr>
              <a:t>specified </a:t>
            </a:r>
            <a:r>
              <a:rPr lang="en-US" sz="1500" dirty="0" smtClean="0">
                <a:solidFill>
                  <a:srgbClr val="0000FF"/>
                </a:solidFill>
              </a:rPr>
              <a:t>file format in accordance 				with Retail Market Guide Section 7.15, Advanced Meter 				Interval Data File Format and Submission, which will </a:t>
            </a:r>
            <a:r>
              <a:rPr lang="en-US" sz="1500" dirty="0">
                <a:solidFill>
                  <a:srgbClr val="0000FF"/>
                </a:solidFill>
              </a:rPr>
              <a:t>be used </a:t>
            </a:r>
            <a:r>
              <a:rPr lang="en-US" sz="1500" dirty="0" smtClean="0">
                <a:solidFill>
                  <a:srgbClr val="0000FF"/>
                </a:solidFill>
              </a:rPr>
              <a:t>				for </a:t>
            </a:r>
            <a:r>
              <a:rPr lang="en-US" sz="1500" dirty="0">
                <a:solidFill>
                  <a:srgbClr val="0000FF"/>
                </a:solidFill>
              </a:rPr>
              <a:t>Settlement.  In addition, the </a:t>
            </a:r>
            <a:r>
              <a:rPr lang="en-US" sz="1500" dirty="0" smtClean="0">
                <a:solidFill>
                  <a:srgbClr val="0000FF"/>
                </a:solidFill>
              </a:rPr>
              <a:t>TDSP </a:t>
            </a:r>
            <a:r>
              <a:rPr lang="en-US" sz="1500" dirty="0">
                <a:solidFill>
                  <a:srgbClr val="0000FF"/>
                </a:solidFill>
              </a:rPr>
              <a:t>shall send </a:t>
            </a:r>
            <a:r>
              <a:rPr lang="en-US" sz="1500" dirty="0" smtClean="0">
                <a:solidFill>
                  <a:srgbClr val="0000FF"/>
                </a:solidFill>
              </a:rPr>
              <a:t>the 					appropriate TX SETs to effectuate the registration transactions 				outlined in Section 15, Customer Registration.</a:t>
            </a:r>
            <a:endParaRPr lang="en-US" sz="1500" dirty="0">
              <a:solidFill>
                <a:srgbClr val="0000FF"/>
              </a:solidFill>
            </a:endParaRPr>
          </a:p>
          <a:p>
            <a:pPr marL="0" indent="0">
              <a:buNone/>
            </a:pPr>
            <a:r>
              <a:rPr lang="en-US" sz="1500" dirty="0" smtClean="0">
                <a:solidFill>
                  <a:srgbClr val="0000FF"/>
                </a:solidFill>
              </a:rPr>
              <a:t>		</a:t>
            </a:r>
          </a:p>
          <a:p>
            <a:pPr marL="0" indent="0">
              <a:buNone/>
            </a:pPr>
            <a:r>
              <a:rPr lang="en-US" sz="1500" dirty="0">
                <a:solidFill>
                  <a:srgbClr val="0000FF"/>
                </a:solidFill>
              </a:rPr>
              <a:t>	</a:t>
            </a:r>
            <a:r>
              <a:rPr lang="en-US" sz="1500" dirty="0" smtClean="0">
                <a:solidFill>
                  <a:srgbClr val="0000FF"/>
                </a:solidFill>
              </a:rPr>
              <a:t>	(ii)	For </a:t>
            </a:r>
            <a:r>
              <a:rPr lang="en-US" sz="1500" dirty="0">
                <a:solidFill>
                  <a:srgbClr val="0000FF"/>
                </a:solidFill>
              </a:rPr>
              <a:t>locations with a BUSIDRRQ profile type where the TDSP </a:t>
            </a:r>
            <a:r>
              <a:rPr lang="en-US" sz="1500" dirty="0" smtClean="0">
                <a:solidFill>
                  <a:srgbClr val="0000FF"/>
                </a:solidFill>
              </a:rPr>
              <a:t>				has </a:t>
            </a:r>
            <a:r>
              <a:rPr lang="en-US" sz="1500" dirty="0">
                <a:solidFill>
                  <a:srgbClr val="0000FF"/>
                </a:solidFill>
              </a:rPr>
              <a:t>set the AMS Flag to </a:t>
            </a:r>
            <a:r>
              <a:rPr lang="en-US" sz="1500" dirty="0" smtClean="0">
                <a:solidFill>
                  <a:srgbClr val="0000FF"/>
                </a:solidFill>
              </a:rPr>
              <a:t>“NULL” </a:t>
            </a:r>
            <a:r>
              <a:rPr lang="en-US" sz="1500" dirty="0">
                <a:solidFill>
                  <a:srgbClr val="0000FF"/>
                </a:solidFill>
              </a:rPr>
              <a:t>in the ERCOT </a:t>
            </a:r>
            <a:r>
              <a:rPr lang="en-US" sz="1500" dirty="0" smtClean="0">
                <a:solidFill>
                  <a:srgbClr val="0000FF"/>
                </a:solidFill>
              </a:rPr>
              <a:t>registration 				system, Settlement </a:t>
            </a:r>
            <a:r>
              <a:rPr lang="en-US" sz="1500" dirty="0">
                <a:solidFill>
                  <a:srgbClr val="0000FF"/>
                </a:solidFill>
              </a:rPr>
              <a:t>Quality Meter Data will be submitted </a:t>
            </a:r>
            <a:r>
              <a:rPr lang="en-US" sz="1500" dirty="0" smtClean="0">
                <a:solidFill>
                  <a:srgbClr val="0000FF"/>
                </a:solidFill>
              </a:rPr>
              <a:t>				using </a:t>
            </a:r>
            <a:r>
              <a:rPr lang="en-US" sz="1500" dirty="0">
                <a:solidFill>
                  <a:srgbClr val="0000FF"/>
                </a:solidFill>
              </a:rPr>
              <a:t>the </a:t>
            </a:r>
            <a:r>
              <a:rPr lang="en-US" sz="1500" dirty="0" smtClean="0">
                <a:solidFill>
                  <a:srgbClr val="0000FF"/>
                </a:solidFill>
              </a:rPr>
              <a:t>	appropriate TX SETs.</a:t>
            </a:r>
            <a:endParaRPr lang="en-US" sz="1500" dirty="0">
              <a:solidFill>
                <a:srgbClr val="0000FF"/>
              </a:solidFill>
            </a:endParaRPr>
          </a:p>
          <a:p>
            <a:pPr marL="0" indent="0">
              <a:spcBef>
                <a:spcPts val="0"/>
              </a:spcBef>
              <a:spcAft>
                <a:spcPts val="400"/>
              </a:spcAft>
              <a:buNone/>
            </a:pP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80826895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purl.org/dc/terms/"/>
    <ds:schemaRef ds:uri="http://schemas.openxmlformats.org/package/2006/metadata/core-properties"/>
    <ds:schemaRef ds:uri="http://schemas.microsoft.com/office/2006/metadata/properties"/>
    <ds:schemaRef ds:uri="http://www.w3.org/XML/1998/namespace"/>
    <ds:schemaRef ds:uri="http://schemas.microsoft.com/office/2006/documentManagement/types"/>
    <ds:schemaRef ds:uri="http://schemas.microsoft.com/office/infopath/2007/PartnerControls"/>
    <ds:schemaRef ds:uri="c34af464-7aa1-4edd-9be4-83dffc1cb926"/>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818</TotalTime>
  <Words>576</Words>
  <Application>Microsoft Office PowerPoint</Application>
  <PresentationFormat>On-screen Show (4:3)</PresentationFormat>
  <Paragraphs>94</Paragraphs>
  <Slides>11</Slides>
  <Notes>10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11</vt:i4>
      </vt:variant>
    </vt:vector>
  </HeadingPairs>
  <TitlesOfParts>
    <vt:vector size="15" baseType="lpstr">
      <vt:lpstr>Arial</vt:lpstr>
      <vt:lpstr>Calibri</vt:lpstr>
      <vt:lpstr>1_Custom Design</vt:lpstr>
      <vt:lpstr>Office Theme</vt:lpstr>
      <vt:lpstr>PowerPoint Presentation</vt:lpstr>
      <vt:lpstr>Intended Purpose of Discussion</vt:lpstr>
      <vt:lpstr>Option 1 – TDSP Submits Daily 867_03 Data</vt:lpstr>
      <vt:lpstr>Option 2 – Change IDR Meter Requirement to IDR Requirement</vt:lpstr>
      <vt:lpstr>Option 2 – System Impacts</vt:lpstr>
      <vt:lpstr>Option 3 – .lse File Submittal</vt:lpstr>
      <vt:lpstr>Option 3 - What Remains Intact</vt:lpstr>
      <vt:lpstr>Option 3 - Potential Protocol Language (1)</vt:lpstr>
      <vt:lpstr>Option 3 - Potential Protocol Language (2)</vt:lpstr>
      <vt:lpstr>Option 3 – System Impacts</vt:lpstr>
      <vt:lpstr>Option 4 – Do Any Combination of the Three Options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Roberts, Randy</cp:lastModifiedBy>
  <cp:revision>94</cp:revision>
  <cp:lastPrinted>2018-02-23T17:47:17Z</cp:lastPrinted>
  <dcterms:created xsi:type="dcterms:W3CDTF">2016-01-21T15:20:31Z</dcterms:created>
  <dcterms:modified xsi:type="dcterms:W3CDTF">2018-04-27T18:17:05Z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