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9" r:id="rId4"/>
    <p:sldId id="260" r:id="rId5"/>
    <p:sldId id="261" r:id="rId6"/>
  </p:sldIdLst>
  <p:sldSz cx="9144000" cy="5143500" type="screen16x9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61" autoAdjust="0"/>
  </p:normalViewPr>
  <p:slideViewPr>
    <p:cSldViewPr>
      <p:cViewPr>
        <p:scale>
          <a:sx n="152" d="100"/>
          <a:sy n="152" d="100"/>
        </p:scale>
        <p:origin x="-40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DC30D-DF68-4CA0-9784-B2EA943F72F4}" type="datetimeFigureOut">
              <a:rPr lang="en-US" smtClean="0"/>
              <a:t>4/30/2018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57F09D-C4E7-4501-99EB-AB1F9C657A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169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EDDCF481-E38E-49D2-ACAC-98D288518E19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698500"/>
            <a:ext cx="6207125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ED8CB40-CE69-43CD-8FD6-F447A0523DC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87155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D8CB40-CE69-43CD-8FD6-F447A0523DC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25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28751"/>
            <a:ext cx="7543800" cy="1945481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6461760" cy="8001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1752600" cy="4388644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4" y="4114800"/>
            <a:ext cx="7659687" cy="8763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4" y="2889647"/>
            <a:ext cx="6135687" cy="12251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152144"/>
            <a:ext cx="3657600" cy="34427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151335"/>
            <a:ext cx="3657600" cy="47982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1631156"/>
            <a:ext cx="3657600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4121658"/>
            <a:ext cx="7772400" cy="44577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800" y="4572000"/>
            <a:ext cx="7772401" cy="457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285750"/>
            <a:ext cx="7772400" cy="370713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4121458"/>
            <a:ext cx="7772400" cy="445970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4572000"/>
            <a:ext cx="7772400" cy="45948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6200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620000" cy="36004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4114800"/>
            <a:ext cx="685800" cy="514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4236720"/>
            <a:ext cx="548640" cy="29718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BF85A2A-3CAD-4990-88E7-58517972F93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882821" y="2990850"/>
            <a:ext cx="177546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56152" y="1188720"/>
            <a:ext cx="18287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EBB38E7-07C3-4849-9590-CEED9993B4CB}" type="datetimeFigureOut">
              <a:rPr lang="en-US" smtClean="0"/>
              <a:t>4/30/2018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cid:image002.png@01CFEEDC.D594373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cid:image002.png@01CFEEDC.D594373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NPRR 863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2018 WMS</a:t>
            </a:r>
          </a:p>
        </p:txBody>
      </p:sp>
      <p:pic>
        <p:nvPicPr>
          <p:cNvPr id="1026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607471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Established two governor </a:t>
            </a:r>
            <a:r>
              <a:rPr lang="en-US" dirty="0" err="1"/>
              <a:t>deadband</a:t>
            </a:r>
            <a:r>
              <a:rPr lang="en-US" dirty="0"/>
              <a:t> requirements</a:t>
            </a:r>
          </a:p>
          <a:p>
            <a:r>
              <a:rPr lang="en-US" dirty="0"/>
              <a:t>Changed from Primary Frequency Response Service to Frequency Response Service (FRS)</a:t>
            </a:r>
          </a:p>
          <a:p>
            <a:r>
              <a:rPr lang="en-US" dirty="0"/>
              <a:t>Load Resource Participation restored in FRS</a:t>
            </a:r>
          </a:p>
          <a:p>
            <a:r>
              <a:rPr lang="en-US" dirty="0"/>
              <a:t>RRS remains a 10 minute product, but is open to broader participation</a:t>
            </a:r>
          </a:p>
          <a:p>
            <a:r>
              <a:rPr lang="en-US" dirty="0"/>
              <a:t>FFR allowed to participate in either FRS or RRS</a:t>
            </a:r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2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4194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Response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Very similar to today’s RRS</a:t>
            </a:r>
          </a:p>
          <a:p>
            <a:r>
              <a:rPr lang="en-US" dirty="0"/>
              <a:t>Generator governor </a:t>
            </a:r>
            <a:r>
              <a:rPr lang="en-US" dirty="0" err="1"/>
              <a:t>deadband</a:t>
            </a:r>
            <a:r>
              <a:rPr lang="en-US" dirty="0"/>
              <a:t> at +/- 0.017 Hz</a:t>
            </a:r>
          </a:p>
          <a:p>
            <a:r>
              <a:rPr lang="en-US" dirty="0"/>
              <a:t>Load Resource participation at 59.70 Hz and during EEA and DCS events</a:t>
            </a:r>
          </a:p>
          <a:p>
            <a:r>
              <a:rPr lang="en-US" dirty="0"/>
              <a:t>Fast Frequency Response Resource participation enabled</a:t>
            </a:r>
          </a:p>
          <a:p>
            <a:pPr lvl="1"/>
            <a:r>
              <a:rPr lang="en-US" dirty="0"/>
              <a:t>Must maintain response for 15 minutes</a:t>
            </a:r>
          </a:p>
          <a:p>
            <a:pPr lvl="1"/>
            <a:r>
              <a:rPr lang="en-US" dirty="0"/>
              <a:t>Must restore capability within 15 minutes of recall</a:t>
            </a:r>
          </a:p>
          <a:p>
            <a:pPr lvl="1"/>
            <a:r>
              <a:rPr lang="en-US" dirty="0"/>
              <a:t>Automatically deployed at 59.85 Hz and recalled at 59.98 Hz</a:t>
            </a:r>
          </a:p>
          <a:p>
            <a:r>
              <a:rPr lang="en-US" dirty="0"/>
              <a:t>Synchronous condenser participation at 59.80 Hz</a:t>
            </a:r>
          </a:p>
          <a:p>
            <a:r>
              <a:rPr lang="en-US" dirty="0"/>
              <a:t>ERCOT to determine quantities subject to 1,150 MW PFR min.</a:t>
            </a:r>
          </a:p>
          <a:p>
            <a:pPr marL="1348740" lvl="2" indent="-571500">
              <a:buFont typeface="+mj-lt"/>
              <a:buAutoNum type="romanUcPeriod"/>
            </a:pPr>
            <a:endParaRPr lang="en-US" dirty="0"/>
          </a:p>
          <a:p>
            <a:pPr marL="685800" indent="-571500">
              <a:buFont typeface="+mj-lt"/>
              <a:buAutoNum type="romanUcPeriod"/>
            </a:pPr>
            <a:endParaRPr lang="en-US" dirty="0"/>
          </a:p>
        </p:txBody>
      </p:sp>
      <p:pic>
        <p:nvPicPr>
          <p:cNvPr id="5" name="Picture 1" descr="cid:image002.png@01CFEEDC.D5943730"/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5"/>
          <p:cNvSpPr txBox="1">
            <a:spLocks/>
          </p:cNvSpPr>
          <p:nvPr/>
        </p:nvSpPr>
        <p:spPr>
          <a:xfrm>
            <a:off x="7030243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1649FFAE-F034-4007-980F-9CF2C61A14AB}" type="slidenum">
              <a:rPr lang="en-US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67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Responsive Reserve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10 minute product that can be provided by Generation Resources (including FFR), QSGRs, Generation Resources in Synchronous Condenser mode, &amp; Load Resources with </a:t>
            </a:r>
            <a:r>
              <a:rPr lang="en-US" u="sng" dirty="0"/>
              <a:t>or</a:t>
            </a:r>
            <a:r>
              <a:rPr lang="en-US" dirty="0"/>
              <a:t> without UFRs</a:t>
            </a:r>
          </a:p>
          <a:p>
            <a:pPr lvl="1"/>
            <a:r>
              <a:rPr lang="en-US" dirty="0"/>
              <a:t>LRs limited to 50% of ERCOT total requirement</a:t>
            </a:r>
          </a:p>
          <a:p>
            <a:r>
              <a:rPr lang="en-US" dirty="0"/>
              <a:t>Individual Resource quantity limited to the Resource’s telemetered Emergency Ramp Rate</a:t>
            </a:r>
          </a:p>
          <a:p>
            <a:r>
              <a:rPr lang="en-US" dirty="0"/>
              <a:t>Deployable prior to or during an EEA event – triggers to be defined in Operating Guides</a:t>
            </a:r>
          </a:p>
          <a:p>
            <a:r>
              <a:rPr lang="en-US" dirty="0"/>
              <a:t>Quantities to be determined by ERCOT. 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7388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Generation Resources not providing FRS allowed to increase governor </a:t>
            </a:r>
            <a:r>
              <a:rPr lang="en-US" dirty="0" err="1"/>
              <a:t>deadband</a:t>
            </a:r>
            <a:r>
              <a:rPr lang="en-US" dirty="0"/>
              <a:t> to +/-.037 Hz</a:t>
            </a:r>
          </a:p>
          <a:p>
            <a:pPr lvl="1"/>
            <a:r>
              <a:rPr lang="en-US" dirty="0"/>
              <a:t>Will likely require changes to BAL-001-TRE-1 regional standard</a:t>
            </a:r>
          </a:p>
          <a:p>
            <a:r>
              <a:rPr lang="en-US" dirty="0"/>
              <a:t>No changes to other AS</a:t>
            </a:r>
          </a:p>
          <a:p>
            <a:r>
              <a:rPr lang="en-US" dirty="0"/>
              <a:t>FRS can be later expanded for over-frequency events if Southern Cross or other asynchronous ties </a:t>
            </a:r>
            <a:r>
              <a:rPr lang="en-US"/>
              <a:t>are connected</a:t>
            </a:r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Picture 1" descr="cid:image002.png@01CFEEDC.D594373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1988" y="4182679"/>
            <a:ext cx="609600" cy="3643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13334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3216</TotalTime>
  <Words>252</Words>
  <Application>Microsoft Office PowerPoint</Application>
  <PresentationFormat>On-screen Show (16:9)</PresentationFormat>
  <Paragraphs>33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Adjacency</vt:lpstr>
      <vt:lpstr>NPRR 863</vt:lpstr>
      <vt:lpstr>Key Changes</vt:lpstr>
      <vt:lpstr>Frequency Response Service</vt:lpstr>
      <vt:lpstr>Responsive Reserve Service</vt:lpstr>
      <vt:lpstr>Other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Clif Lange</dc:creator>
  <cp:lastModifiedBy>Clif</cp:lastModifiedBy>
  <cp:revision>164</cp:revision>
  <cp:lastPrinted>2016-09-26T18:01:01Z</cp:lastPrinted>
  <dcterms:created xsi:type="dcterms:W3CDTF">2016-08-31T15:39:23Z</dcterms:created>
  <dcterms:modified xsi:type="dcterms:W3CDTF">2018-04-30T16:27:36Z</dcterms:modified>
</cp:coreProperties>
</file>