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31"/>
  </p:notesMasterIdLst>
  <p:handoutMasterIdLst>
    <p:handoutMasterId r:id="rId32"/>
  </p:handoutMasterIdLst>
  <p:sldIdLst>
    <p:sldId id="260" r:id="rId6"/>
    <p:sldId id="298" r:id="rId7"/>
    <p:sldId id="299" r:id="rId8"/>
    <p:sldId id="302" r:id="rId9"/>
    <p:sldId id="267" r:id="rId10"/>
    <p:sldId id="269" r:id="rId11"/>
    <p:sldId id="296" r:id="rId12"/>
    <p:sldId id="278" r:id="rId13"/>
    <p:sldId id="277" r:id="rId14"/>
    <p:sldId id="273" r:id="rId15"/>
    <p:sldId id="281" r:id="rId16"/>
    <p:sldId id="280" r:id="rId17"/>
    <p:sldId id="300" r:id="rId18"/>
    <p:sldId id="271" r:id="rId19"/>
    <p:sldId id="285" r:id="rId20"/>
    <p:sldId id="294" r:id="rId21"/>
    <p:sldId id="288" r:id="rId22"/>
    <p:sldId id="292" r:id="rId23"/>
    <p:sldId id="289" r:id="rId24"/>
    <p:sldId id="295" r:id="rId25"/>
    <p:sldId id="293" r:id="rId26"/>
    <p:sldId id="291" r:id="rId27"/>
    <p:sldId id="290" r:id="rId28"/>
    <p:sldId id="301" r:id="rId29"/>
    <p:sldId id="303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66" autoAdjust="0"/>
    <p:restoredTop sz="91148" autoAdjust="0"/>
  </p:normalViewPr>
  <p:slideViewPr>
    <p:cSldViewPr showGuides="1">
      <p:cViewPr varScale="1">
        <p:scale>
          <a:sx n="76" d="100"/>
          <a:sy n="76" d="100"/>
        </p:scale>
        <p:origin x="168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103" d="100"/>
          <a:sy n="103" d="100"/>
        </p:scale>
        <p:origin x="3456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676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934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58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689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8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972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049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519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058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0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865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40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7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42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06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02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56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06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60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issues/OBDRR003#keydoc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82340" y="2057400"/>
            <a:ext cx="5715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Virtual Transactions at Certain Generation Resource Nodes within PUN sites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SCR796/OBDRR003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Carrie Bivens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Manager, Forward Markets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May 2, 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360255"/>
            <a:ext cx="5638800" cy="3482384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356459" y="3946158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G1_RN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1 – PUN GRN behind a Transformer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5464011" y="464810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5388735" y="46481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5541668" y="464810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5619596" y="46481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695796" y="4681448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88735" y="4683825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5464011" y="450877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5388735" y="450877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5541668" y="450877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5619596" y="45087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5695916" y="4511050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88735" y="451105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The power flow buses are split by lines and transformers.</a:t>
            </a:r>
            <a:endParaRPr lang="en-US" sz="15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83622" y="3910048"/>
            <a:ext cx="2330923" cy="0"/>
          </a:xfrm>
          <a:prstGeom prst="line">
            <a:avLst/>
          </a:prstGeom>
          <a:ln w="28575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28" idx="2"/>
          </p:cNvCxnSpPr>
          <p:nvPr/>
        </p:nvCxnSpPr>
        <p:spPr>
          <a:xfrm flipV="1">
            <a:off x="3708470" y="3914803"/>
            <a:ext cx="1195" cy="627437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1579354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9045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5541464" y="2421029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6304" y="2418511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7350" y="5324380"/>
            <a:ext cx="5704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30941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2" name="Elbow Connector 171"/>
          <p:cNvCxnSpPr>
            <a:stCxn id="275" idx="0"/>
            <a:endCxn id="122" idx="0"/>
          </p:cNvCxnSpPr>
          <p:nvPr/>
        </p:nvCxnSpPr>
        <p:spPr>
          <a:xfrm rot="16200000" flipV="1">
            <a:off x="3982002" y="4408036"/>
            <a:ext cx="401024" cy="948088"/>
          </a:xfrm>
          <a:prstGeom prst="bentConnector3">
            <a:avLst>
              <a:gd name="adj1" fmla="val 47031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5400000" flipH="1" flipV="1">
            <a:off x="4900919" y="4441843"/>
            <a:ext cx="396389" cy="885110"/>
          </a:xfrm>
          <a:prstGeom prst="bentConnector3">
            <a:avLst>
              <a:gd name="adj1" fmla="val 48198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07" idx="2"/>
          </p:cNvCxnSpPr>
          <p:nvPr/>
        </p:nvCxnSpPr>
        <p:spPr>
          <a:xfrm flipH="1" flipV="1">
            <a:off x="5541118" y="3544083"/>
            <a:ext cx="550" cy="100279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80" idx="2"/>
          </p:cNvCxnSpPr>
          <p:nvPr/>
        </p:nvCxnSpPr>
        <p:spPr>
          <a:xfrm flipH="1" flipV="1">
            <a:off x="1580102" y="3910048"/>
            <a:ext cx="752" cy="629214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5536" y="4860794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8" name="Straight Connector 227"/>
          <p:cNvCxnSpPr>
            <a:stCxn id="185" idx="4"/>
            <a:endCxn id="243" idx="2"/>
          </p:cNvCxnSpPr>
          <p:nvPr/>
        </p:nvCxnSpPr>
        <p:spPr>
          <a:xfrm flipV="1">
            <a:off x="2641591" y="3544083"/>
            <a:ext cx="0" cy="333126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5472053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5541464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1933012" y="3256128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4390079" y="46660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G2_RN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 119"/>
          <p:cNvSpPr/>
          <p:nvPr/>
        </p:nvSpPr>
        <p:spPr>
          <a:xfrm rot="16200000">
            <a:off x="3630813" y="464347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3555537" y="4643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3708470" y="464346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3786398" y="46434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62598" y="4676813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555537" y="467919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 rot="5400000">
            <a:off x="3630813" y="450414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5400000">
            <a:off x="3555537" y="450414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5400000">
            <a:off x="3708470" y="45041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3786398" y="45041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3862718" y="450641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55537" y="4508796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1503197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1427921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1580854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1658782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734982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427921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1505578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1430302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1580854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1658782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1735102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430302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10567" y="3877209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TextBox 240"/>
          <p:cNvSpPr txBox="1"/>
          <p:nvPr/>
        </p:nvSpPr>
        <p:spPr>
          <a:xfrm>
            <a:off x="3150291" y="2532761"/>
            <a:ext cx="1878910" cy="33855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Power Flow Buses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48" name="Straight Connector 247"/>
          <p:cNvCxnSpPr/>
          <p:nvPr/>
        </p:nvCxnSpPr>
        <p:spPr>
          <a:xfrm>
            <a:off x="2484757" y="2539929"/>
            <a:ext cx="4913" cy="1179779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/>
          <p:nvPr/>
        </p:nvCxnSpPr>
        <p:spPr>
          <a:xfrm>
            <a:off x="2484757" y="2539929"/>
            <a:ext cx="319403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2804160" y="2532761"/>
            <a:ext cx="5023" cy="1191311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2804159" y="3711199"/>
            <a:ext cx="1188970" cy="2423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3993129" y="3710646"/>
            <a:ext cx="0" cy="773633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Elbow Connector 267"/>
          <p:cNvCxnSpPr/>
          <p:nvPr/>
        </p:nvCxnSpPr>
        <p:spPr>
          <a:xfrm rot="10800000">
            <a:off x="2489670" y="3712717"/>
            <a:ext cx="1503464" cy="773319"/>
          </a:xfrm>
          <a:prstGeom prst="bentConnector3">
            <a:avLst>
              <a:gd name="adj1" fmla="val 174648"/>
            </a:avLst>
          </a:prstGeom>
          <a:ln w="1587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555537" y="4726555"/>
            <a:ext cx="2203628" cy="887385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stCxn id="241" idx="2"/>
          </p:cNvCxnSpPr>
          <p:nvPr/>
        </p:nvCxnSpPr>
        <p:spPr>
          <a:xfrm flipH="1">
            <a:off x="2921038" y="2871315"/>
            <a:ext cx="1168708" cy="398804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Arrow Connector 287"/>
          <p:cNvCxnSpPr>
            <a:stCxn id="241" idx="2"/>
            <a:endCxn id="43" idx="0"/>
          </p:cNvCxnSpPr>
          <p:nvPr/>
        </p:nvCxnSpPr>
        <p:spPr>
          <a:xfrm>
            <a:off x="4089746" y="2871315"/>
            <a:ext cx="567605" cy="1855240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Rectangle 288"/>
          <p:cNvSpPr/>
          <p:nvPr/>
        </p:nvSpPr>
        <p:spPr>
          <a:xfrm>
            <a:off x="5379324" y="2532761"/>
            <a:ext cx="316791" cy="1963150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0" name="Straight Arrow Connector 289"/>
          <p:cNvCxnSpPr/>
          <p:nvPr/>
        </p:nvCxnSpPr>
        <p:spPr>
          <a:xfrm>
            <a:off x="4089292" y="2871314"/>
            <a:ext cx="1229791" cy="269738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1823537" y="2879751"/>
            <a:ext cx="2266210" cy="2170167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angle 290"/>
          <p:cNvSpPr/>
          <p:nvPr/>
        </p:nvSpPr>
        <p:spPr>
          <a:xfrm>
            <a:off x="1366324" y="4732499"/>
            <a:ext cx="416385" cy="88144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3" name="Straight Arrow Connector 292"/>
          <p:cNvCxnSpPr>
            <a:endCxn id="43" idx="0"/>
          </p:cNvCxnSpPr>
          <p:nvPr/>
        </p:nvCxnSpPr>
        <p:spPr>
          <a:xfrm>
            <a:off x="4545357" y="4346321"/>
            <a:ext cx="111994" cy="380234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643952" y="3270119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 flipV="1">
            <a:off x="5517565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657769" y="2742260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655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360255"/>
            <a:ext cx="5638800" cy="3482384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0" name="TextBox 229"/>
          <p:cNvSpPr txBox="1"/>
          <p:nvPr/>
        </p:nvSpPr>
        <p:spPr>
          <a:xfrm>
            <a:off x="3136478" y="3295842"/>
            <a:ext cx="1713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Biddable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54" name="TextBox 253"/>
          <p:cNvSpPr txBox="1"/>
          <p:nvPr/>
        </p:nvSpPr>
        <p:spPr>
          <a:xfrm>
            <a:off x="2356459" y="3946158"/>
            <a:ext cx="1129159" cy="230832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1 – PUN GRN behind a Transformer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5464011" y="464810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5388735" y="46481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5541668" y="464810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5619596" y="46481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695796" y="4681448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88735" y="4683825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5464011" y="450877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5388735" y="450877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5541668" y="450877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5619596" y="45087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5695916" y="4511050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88735" y="451105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The power flow buses are split by lines and transformers.</a:t>
            </a:r>
          </a:p>
          <a:p>
            <a:r>
              <a:rPr lang="en-US" sz="1500" dirty="0" smtClean="0"/>
              <a:t>In this example, </a:t>
            </a:r>
            <a:r>
              <a:rPr lang="en-US" sz="1500" i="1" dirty="0" smtClean="0"/>
              <a:t>G1_RN</a:t>
            </a:r>
            <a:r>
              <a:rPr lang="en-US" sz="1500" dirty="0" smtClean="0"/>
              <a:t> is biddable because it is in the same power flow bus as an EPS meter for the PUN site.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483622" y="3910048"/>
            <a:ext cx="2330923" cy="0"/>
          </a:xfrm>
          <a:prstGeom prst="line">
            <a:avLst/>
          </a:prstGeom>
          <a:ln w="28575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28" idx="2"/>
          </p:cNvCxnSpPr>
          <p:nvPr/>
        </p:nvCxnSpPr>
        <p:spPr>
          <a:xfrm flipV="1">
            <a:off x="3708470" y="3914803"/>
            <a:ext cx="1195" cy="627437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1579354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9045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5541464" y="2421029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6304" y="2418511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7350" y="5324380"/>
            <a:ext cx="5704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30941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2" name="Elbow Connector 171"/>
          <p:cNvCxnSpPr>
            <a:stCxn id="275" idx="0"/>
            <a:endCxn id="122" idx="0"/>
          </p:cNvCxnSpPr>
          <p:nvPr/>
        </p:nvCxnSpPr>
        <p:spPr>
          <a:xfrm rot="16200000" flipV="1">
            <a:off x="3982002" y="4408036"/>
            <a:ext cx="401024" cy="948088"/>
          </a:xfrm>
          <a:prstGeom prst="bentConnector3">
            <a:avLst>
              <a:gd name="adj1" fmla="val 47031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5400000" flipH="1" flipV="1">
            <a:off x="4900919" y="4441843"/>
            <a:ext cx="396389" cy="885110"/>
          </a:xfrm>
          <a:prstGeom prst="bentConnector3">
            <a:avLst>
              <a:gd name="adj1" fmla="val 48198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07" idx="2"/>
          </p:cNvCxnSpPr>
          <p:nvPr/>
        </p:nvCxnSpPr>
        <p:spPr>
          <a:xfrm flipH="1" flipV="1">
            <a:off x="5541118" y="3544083"/>
            <a:ext cx="550" cy="100279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80" idx="2"/>
          </p:cNvCxnSpPr>
          <p:nvPr/>
        </p:nvCxnSpPr>
        <p:spPr>
          <a:xfrm flipH="1" flipV="1">
            <a:off x="1580102" y="3910048"/>
            <a:ext cx="752" cy="629214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5536" y="4860794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8" name="Straight Connector 227"/>
          <p:cNvCxnSpPr>
            <a:stCxn id="185" idx="4"/>
            <a:endCxn id="243" idx="2"/>
          </p:cNvCxnSpPr>
          <p:nvPr/>
        </p:nvCxnSpPr>
        <p:spPr>
          <a:xfrm flipV="1">
            <a:off x="2641591" y="3544083"/>
            <a:ext cx="0" cy="333126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5472053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5541464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4390079" y="46660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G2_RN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 119"/>
          <p:cNvSpPr/>
          <p:nvPr/>
        </p:nvSpPr>
        <p:spPr>
          <a:xfrm rot="16200000">
            <a:off x="3630813" y="464347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3555537" y="4643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3708470" y="464346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3786398" y="46434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62598" y="4676813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555537" y="467919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 rot="5400000">
            <a:off x="3630813" y="450414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5400000">
            <a:off x="3555537" y="450414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5400000">
            <a:off x="3708470" y="45041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3786398" y="45041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3862718" y="450641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55537" y="4508796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1503197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1427921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1580854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1658782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734982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427921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1505578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1430302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1580854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1658782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1735102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430302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10567" y="3877209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8" name="Straight Arrow Connector 237"/>
          <p:cNvCxnSpPr/>
          <p:nvPr/>
        </p:nvCxnSpPr>
        <p:spPr>
          <a:xfrm flipH="1">
            <a:off x="2703382" y="3528843"/>
            <a:ext cx="494886" cy="333126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933012" y="3256128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643952" y="3270119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 flipV="1">
            <a:off x="5517565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657769" y="2742260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635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360255"/>
            <a:ext cx="5638800" cy="3482384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0" name="TextBox 229"/>
          <p:cNvSpPr txBox="1"/>
          <p:nvPr/>
        </p:nvSpPr>
        <p:spPr>
          <a:xfrm>
            <a:off x="3136478" y="3295842"/>
            <a:ext cx="1713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Biddable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54" name="TextBox 253"/>
          <p:cNvSpPr txBox="1"/>
          <p:nvPr/>
        </p:nvSpPr>
        <p:spPr>
          <a:xfrm>
            <a:off x="2356459" y="3946158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G1_RN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1 – PUN GRN behind a Transformer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5464011" y="464810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5388735" y="46481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5541668" y="464810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5619596" y="46481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695796" y="4681448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88735" y="4683825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5464011" y="450877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5388735" y="450877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5541668" y="450877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5619596" y="45087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5695916" y="4511050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88735" y="451105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4630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The power flow buses are split by lines and transformers.</a:t>
            </a:r>
          </a:p>
          <a:p>
            <a:r>
              <a:rPr lang="en-US" sz="1500" dirty="0" smtClean="0"/>
              <a:t>In this example, </a:t>
            </a:r>
            <a:r>
              <a:rPr lang="en-US" sz="1500" i="1" dirty="0" smtClean="0"/>
              <a:t>G1_RN</a:t>
            </a:r>
            <a:r>
              <a:rPr lang="en-US" sz="1500" dirty="0" smtClean="0"/>
              <a:t> is biddable because it is in the same power flow bus as an EPS meter for the PUN site.</a:t>
            </a:r>
          </a:p>
          <a:p>
            <a:r>
              <a:rPr lang="en-US" sz="1500" i="1" dirty="0" smtClean="0"/>
              <a:t>G2_RN</a:t>
            </a:r>
            <a:r>
              <a:rPr lang="en-US" sz="1500" dirty="0" smtClean="0"/>
              <a:t> is </a:t>
            </a:r>
            <a:r>
              <a:rPr lang="en-US" sz="1500" b="1" dirty="0" smtClean="0"/>
              <a:t>not</a:t>
            </a:r>
            <a:r>
              <a:rPr lang="en-US" sz="1500" dirty="0" smtClean="0"/>
              <a:t> biddable because there exists constrainable equipment between it and the EPS meters for the PUN site.</a:t>
            </a:r>
            <a:endParaRPr lang="en-US" sz="15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83622" y="3910048"/>
            <a:ext cx="2330923" cy="0"/>
          </a:xfrm>
          <a:prstGeom prst="line">
            <a:avLst/>
          </a:prstGeom>
          <a:ln w="28575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28" idx="2"/>
          </p:cNvCxnSpPr>
          <p:nvPr/>
        </p:nvCxnSpPr>
        <p:spPr>
          <a:xfrm flipV="1">
            <a:off x="3708470" y="3914803"/>
            <a:ext cx="1195" cy="627437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1579354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9045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5541464" y="2421029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6304" y="2418511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7350" y="5324380"/>
            <a:ext cx="5704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30941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2" name="Elbow Connector 171"/>
          <p:cNvCxnSpPr>
            <a:stCxn id="275" idx="0"/>
            <a:endCxn id="122" idx="0"/>
          </p:cNvCxnSpPr>
          <p:nvPr/>
        </p:nvCxnSpPr>
        <p:spPr>
          <a:xfrm rot="16200000" flipV="1">
            <a:off x="3982002" y="4408036"/>
            <a:ext cx="401024" cy="948088"/>
          </a:xfrm>
          <a:prstGeom prst="bentConnector3">
            <a:avLst>
              <a:gd name="adj1" fmla="val 47031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5400000" flipH="1" flipV="1">
            <a:off x="4900919" y="4441843"/>
            <a:ext cx="396389" cy="885110"/>
          </a:xfrm>
          <a:prstGeom prst="bentConnector3">
            <a:avLst>
              <a:gd name="adj1" fmla="val 48198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07" idx="2"/>
          </p:cNvCxnSpPr>
          <p:nvPr/>
        </p:nvCxnSpPr>
        <p:spPr>
          <a:xfrm flipH="1" flipV="1">
            <a:off x="5541118" y="3544083"/>
            <a:ext cx="550" cy="100279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80" idx="2"/>
          </p:cNvCxnSpPr>
          <p:nvPr/>
        </p:nvCxnSpPr>
        <p:spPr>
          <a:xfrm flipH="1" flipV="1">
            <a:off x="1580102" y="3910048"/>
            <a:ext cx="752" cy="629214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5536" y="4860794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cxnSp>
        <p:nvCxnSpPr>
          <p:cNvPr id="228" name="Straight Connector 227"/>
          <p:cNvCxnSpPr>
            <a:stCxn id="185" idx="4"/>
            <a:endCxn id="243" idx="2"/>
          </p:cNvCxnSpPr>
          <p:nvPr/>
        </p:nvCxnSpPr>
        <p:spPr>
          <a:xfrm flipV="1">
            <a:off x="2641591" y="3544083"/>
            <a:ext cx="0" cy="333126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5472053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5541464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4390079" y="46660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 119"/>
          <p:cNvSpPr/>
          <p:nvPr/>
        </p:nvSpPr>
        <p:spPr>
          <a:xfrm rot="16200000">
            <a:off x="3630813" y="464347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3555537" y="4643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3708470" y="464346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3786398" y="46434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62598" y="4676813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555537" y="467919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 rot="5400000">
            <a:off x="3630813" y="450414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5400000">
            <a:off x="3555537" y="450414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5400000">
            <a:off x="3708470" y="45041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3786398" y="45041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3862718" y="450641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55537" y="4508796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1503197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1427921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1580854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1658782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734982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427921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1505578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1430302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1580854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1658782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1735102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430302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10567" y="3877209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8" name="Straight Arrow Connector 237"/>
          <p:cNvCxnSpPr/>
          <p:nvPr/>
        </p:nvCxnSpPr>
        <p:spPr>
          <a:xfrm flipH="1">
            <a:off x="2703382" y="3528843"/>
            <a:ext cx="494886" cy="333126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TextBox 291"/>
          <p:cNvSpPr txBox="1"/>
          <p:nvPr/>
        </p:nvSpPr>
        <p:spPr>
          <a:xfrm>
            <a:off x="3917276" y="4047286"/>
            <a:ext cx="1628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Not Biddable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293" name="Straight Arrow Connector 292"/>
          <p:cNvCxnSpPr/>
          <p:nvPr/>
        </p:nvCxnSpPr>
        <p:spPr>
          <a:xfrm>
            <a:off x="4545357" y="4346321"/>
            <a:ext cx="111994" cy="380234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 flipV="1">
            <a:off x="5517565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933012" y="3256128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643952" y="3270119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657769" y="2742260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9819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360255"/>
            <a:ext cx="5638800" cy="3482384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356459" y="3946158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G1_RN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1 – PUN GRN behind a Transformer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5464011" y="464810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5388735" y="46481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5541668" y="464810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5619596" y="46481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695796" y="4681448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88735" y="4683825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5464011" y="450877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5388735" y="450877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5541668" y="450877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5619596" y="45087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5695916" y="4511050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88735" y="451105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4630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PUN Resource Nodes will always remain biddable.</a:t>
            </a:r>
            <a:endParaRPr lang="en-US" sz="15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83622" y="3910048"/>
            <a:ext cx="2330923" cy="0"/>
          </a:xfrm>
          <a:prstGeom prst="line">
            <a:avLst/>
          </a:prstGeom>
          <a:ln w="28575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28" idx="2"/>
          </p:cNvCxnSpPr>
          <p:nvPr/>
        </p:nvCxnSpPr>
        <p:spPr>
          <a:xfrm flipV="1">
            <a:off x="3708470" y="3914803"/>
            <a:ext cx="1195" cy="627437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1579354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9045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5541464" y="2421029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6304" y="2418511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7350" y="5324380"/>
            <a:ext cx="5704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30941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2" name="Elbow Connector 171"/>
          <p:cNvCxnSpPr>
            <a:stCxn id="275" idx="0"/>
            <a:endCxn id="122" idx="0"/>
          </p:cNvCxnSpPr>
          <p:nvPr/>
        </p:nvCxnSpPr>
        <p:spPr>
          <a:xfrm rot="16200000" flipV="1">
            <a:off x="3982002" y="4408036"/>
            <a:ext cx="401024" cy="948088"/>
          </a:xfrm>
          <a:prstGeom prst="bentConnector3">
            <a:avLst>
              <a:gd name="adj1" fmla="val 47031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5400000" flipH="1" flipV="1">
            <a:off x="4900919" y="4441843"/>
            <a:ext cx="396389" cy="885110"/>
          </a:xfrm>
          <a:prstGeom prst="bentConnector3">
            <a:avLst>
              <a:gd name="adj1" fmla="val 48198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07" idx="2"/>
          </p:cNvCxnSpPr>
          <p:nvPr/>
        </p:nvCxnSpPr>
        <p:spPr>
          <a:xfrm flipH="1" flipV="1">
            <a:off x="5541118" y="3544083"/>
            <a:ext cx="550" cy="100279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80" idx="2"/>
          </p:cNvCxnSpPr>
          <p:nvPr/>
        </p:nvCxnSpPr>
        <p:spPr>
          <a:xfrm flipH="1" flipV="1">
            <a:off x="1580102" y="3910048"/>
            <a:ext cx="752" cy="629214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5536" y="4860794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cxnSp>
        <p:nvCxnSpPr>
          <p:cNvPr id="228" name="Straight Connector 227"/>
          <p:cNvCxnSpPr>
            <a:stCxn id="185" idx="4"/>
            <a:endCxn id="243" idx="2"/>
          </p:cNvCxnSpPr>
          <p:nvPr/>
        </p:nvCxnSpPr>
        <p:spPr>
          <a:xfrm flipV="1">
            <a:off x="2641591" y="3544083"/>
            <a:ext cx="0" cy="333126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5472053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5541464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4390079" y="46660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 119"/>
          <p:cNvSpPr/>
          <p:nvPr/>
        </p:nvSpPr>
        <p:spPr>
          <a:xfrm rot="16200000">
            <a:off x="3630813" y="464347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3555537" y="4643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3708470" y="464346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3786398" y="46434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62598" y="4676813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555537" y="467919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 rot="5400000">
            <a:off x="3630813" y="450414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5400000">
            <a:off x="3555537" y="450414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5400000">
            <a:off x="3708470" y="45041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3786398" y="45041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3862718" y="450641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55537" y="4508796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1503197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1427921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1580854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1658782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734982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427921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1505578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1430302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1580854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1658782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1735102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430302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10567" y="3877209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TextBox 291"/>
          <p:cNvSpPr txBox="1"/>
          <p:nvPr/>
        </p:nvSpPr>
        <p:spPr>
          <a:xfrm>
            <a:off x="3917276" y="4047286"/>
            <a:ext cx="1628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Not Biddable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293" name="Straight Arrow Connector 292"/>
          <p:cNvCxnSpPr/>
          <p:nvPr/>
        </p:nvCxnSpPr>
        <p:spPr>
          <a:xfrm>
            <a:off x="4545357" y="4346321"/>
            <a:ext cx="111994" cy="380234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 flipV="1">
            <a:off x="5517565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933012" y="3256128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643952" y="3270119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574730" y="2678548"/>
            <a:ext cx="1081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Biddable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84" name="Straight Arrow Connector 83"/>
          <p:cNvCxnSpPr>
            <a:stCxn id="82" idx="3"/>
          </p:cNvCxnSpPr>
          <p:nvPr/>
        </p:nvCxnSpPr>
        <p:spPr>
          <a:xfrm>
            <a:off x="4656558" y="2863214"/>
            <a:ext cx="791597" cy="0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657769" y="2742260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9735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cxnSp>
        <p:nvCxnSpPr>
          <p:cNvPr id="133" name="Straight Arrow Connector 132"/>
          <p:cNvCxnSpPr>
            <a:stCxn id="243" idx="2"/>
          </p:cNvCxnSpPr>
          <p:nvPr/>
        </p:nvCxnSpPr>
        <p:spPr>
          <a:xfrm flipH="1">
            <a:off x="2641263" y="3280834"/>
            <a:ext cx="328" cy="74586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232" idx="2"/>
          </p:cNvCxnSpPr>
          <p:nvPr/>
        </p:nvCxnSpPr>
        <p:spPr>
          <a:xfrm flipH="1">
            <a:off x="4665610" y="3292268"/>
            <a:ext cx="202" cy="729075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TextBox 241"/>
          <p:cNvSpPr txBox="1"/>
          <p:nvPr/>
        </p:nvSpPr>
        <p:spPr>
          <a:xfrm>
            <a:off x="4045645" y="2989878"/>
            <a:ext cx="694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4665812" y="2994656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2983222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/>
          <p:cNvSpPr txBox="1"/>
          <p:nvPr/>
        </p:nvSpPr>
        <p:spPr>
          <a:xfrm>
            <a:off x="2652760" y="2985254"/>
            <a:ext cx="6781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2641734" y="3477413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587933" y="3411099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TextBox 254"/>
          <p:cNvSpPr txBox="1"/>
          <p:nvPr/>
        </p:nvSpPr>
        <p:spPr>
          <a:xfrm>
            <a:off x="4144346" y="3269899"/>
            <a:ext cx="595492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G2_RN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254" name="TextBox 253"/>
          <p:cNvSpPr txBox="1"/>
          <p:nvPr/>
        </p:nvSpPr>
        <p:spPr>
          <a:xfrm>
            <a:off x="2600274" y="3275538"/>
            <a:ext cx="56986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G1_RN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2a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4585980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4510704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4663637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4741565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4817765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510704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4585980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4510704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4663637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4741565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4817885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10704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Consider the example below where the POIs are outside PUN Station A.</a:t>
            </a:r>
          </a:p>
          <a:p>
            <a:pPr marL="0" indent="0">
              <a:buNone/>
            </a:pPr>
            <a:endParaRPr lang="en-US" sz="1500" dirty="0"/>
          </a:p>
        </p:txBody>
      </p: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2639057" y="4874897"/>
            <a:ext cx="3356" cy="38495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89479" y="5238472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H="1" flipV="1">
            <a:off x="4665519" y="2389220"/>
            <a:ext cx="15" cy="60543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45960" y="4152726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67807" y="5530567"/>
            <a:ext cx="39077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490644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14916" y="522846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8187" y="5529590"/>
            <a:ext cx="388613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24" name="Oval 223"/>
          <p:cNvSpPr/>
          <p:nvPr/>
        </p:nvSpPr>
        <p:spPr>
          <a:xfrm flipV="1">
            <a:off x="4634194" y="3441892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/>
        </p:nvSpPr>
        <p:spPr>
          <a:xfrm>
            <a:off x="4596401" y="2994656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ectangle 242"/>
          <p:cNvSpPr/>
          <p:nvPr/>
        </p:nvSpPr>
        <p:spPr>
          <a:xfrm>
            <a:off x="2572180" y="2983222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H="1" flipV="1">
            <a:off x="2641274" y="2389220"/>
            <a:ext cx="15" cy="5940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Oval 274"/>
          <p:cNvSpPr/>
          <p:nvPr/>
        </p:nvSpPr>
        <p:spPr>
          <a:xfrm>
            <a:off x="4515290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2564756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2489480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2642413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2720341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2796541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2489480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2564756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2489480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2642413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2720341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2796661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2489480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09061" y="3441442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stCxn id="180" idx="2"/>
          </p:cNvCxnSpPr>
          <p:nvPr/>
        </p:nvCxnSpPr>
        <p:spPr>
          <a:xfrm flipV="1">
            <a:off x="2642415" y="4126707"/>
            <a:ext cx="5" cy="608862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07" idx="2"/>
          </p:cNvCxnSpPr>
          <p:nvPr/>
        </p:nvCxnSpPr>
        <p:spPr>
          <a:xfrm flipH="1" flipV="1">
            <a:off x="4663023" y="4126706"/>
            <a:ext cx="614" cy="608863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73240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4591814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597055" y="4284731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2577011" y="428386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590544" y="2551608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2571770" y="2550737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0" name="Straight Connector 229"/>
          <p:cNvCxnSpPr>
            <a:stCxn id="101" idx="0"/>
            <a:endCxn id="275" idx="0"/>
          </p:cNvCxnSpPr>
          <p:nvPr/>
        </p:nvCxnSpPr>
        <p:spPr>
          <a:xfrm>
            <a:off x="4663637" y="4874897"/>
            <a:ext cx="66" cy="384955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4597808" y="4981714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2574314" y="498513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7" name="Straight Connector 276"/>
          <p:cNvCxnSpPr>
            <a:stCxn id="225" idx="0"/>
            <a:endCxn id="250" idx="0"/>
          </p:cNvCxnSpPr>
          <p:nvPr/>
        </p:nvCxnSpPr>
        <p:spPr>
          <a:xfrm>
            <a:off x="4663637" y="4874897"/>
            <a:ext cx="66" cy="384955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2a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Consider the example below where the </a:t>
            </a:r>
            <a:r>
              <a:rPr lang="en-US" sz="1500" dirty="0" smtClean="0"/>
              <a:t>POIs are </a:t>
            </a:r>
            <a:r>
              <a:rPr lang="en-US" sz="1500" dirty="0"/>
              <a:t>outside </a:t>
            </a:r>
            <a:r>
              <a:rPr lang="en-US" sz="1500" dirty="0" smtClean="0"/>
              <a:t>PUN </a:t>
            </a:r>
            <a:r>
              <a:rPr lang="en-US" sz="1500" dirty="0"/>
              <a:t>Station A</a:t>
            </a:r>
            <a:r>
              <a:rPr lang="en-US" sz="1500" dirty="0" smtClean="0"/>
              <a:t>.</a:t>
            </a:r>
            <a:endParaRPr lang="en-US" sz="1500" dirty="0"/>
          </a:p>
          <a:p>
            <a:r>
              <a:rPr lang="en-US" sz="1500" dirty="0" smtClean="0"/>
              <a:t>The PUN GRNs are outside the PUN station as well.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45960" y="4152726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144345" y="3269899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600274" y="3275538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3" name="Oval 92"/>
          <p:cNvSpPr/>
          <p:nvPr/>
        </p:nvSpPr>
        <p:spPr>
          <a:xfrm flipV="1">
            <a:off x="4634194" y="3441892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 flipV="1">
            <a:off x="2609061" y="3441442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 flipV="1">
            <a:off x="4634194" y="3441892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 flipV="1">
            <a:off x="2609061" y="3441442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4" name="Straight Arrow Connector 213"/>
          <p:cNvCxnSpPr>
            <a:stCxn id="248" idx="2"/>
          </p:cNvCxnSpPr>
          <p:nvPr/>
        </p:nvCxnSpPr>
        <p:spPr>
          <a:xfrm flipH="1">
            <a:off x="2641263" y="3280834"/>
            <a:ext cx="328" cy="74586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/>
          <p:cNvCxnSpPr>
            <a:stCxn id="247" idx="2"/>
          </p:cNvCxnSpPr>
          <p:nvPr/>
        </p:nvCxnSpPr>
        <p:spPr>
          <a:xfrm flipH="1">
            <a:off x="4665610" y="3292268"/>
            <a:ext cx="202" cy="729075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4045645" y="2989878"/>
            <a:ext cx="694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17" name="Straight Arrow Connector 216"/>
          <p:cNvCxnSpPr>
            <a:stCxn id="247" idx="2"/>
            <a:endCxn id="247" idx="0"/>
          </p:cNvCxnSpPr>
          <p:nvPr/>
        </p:nvCxnSpPr>
        <p:spPr>
          <a:xfrm flipV="1">
            <a:off x="4665812" y="2994656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/>
          <p:cNvCxnSpPr>
            <a:stCxn id="248" idx="2"/>
            <a:endCxn id="248" idx="0"/>
          </p:cNvCxnSpPr>
          <p:nvPr/>
        </p:nvCxnSpPr>
        <p:spPr>
          <a:xfrm flipV="1">
            <a:off x="2641591" y="2983222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/>
          <p:cNvSpPr txBox="1"/>
          <p:nvPr/>
        </p:nvSpPr>
        <p:spPr>
          <a:xfrm>
            <a:off x="2652760" y="2985254"/>
            <a:ext cx="6781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20" name="Straight Connector 219"/>
          <p:cNvCxnSpPr/>
          <p:nvPr/>
        </p:nvCxnSpPr>
        <p:spPr>
          <a:xfrm>
            <a:off x="2641734" y="3477413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1" name="Rectangle 220"/>
          <p:cNvSpPr/>
          <p:nvPr/>
        </p:nvSpPr>
        <p:spPr>
          <a:xfrm>
            <a:off x="3587933" y="3411099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Arc 221"/>
          <p:cNvSpPr/>
          <p:nvPr/>
        </p:nvSpPr>
        <p:spPr>
          <a:xfrm rot="16200000">
            <a:off x="4585980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Arc 222"/>
          <p:cNvSpPr/>
          <p:nvPr/>
        </p:nvSpPr>
        <p:spPr>
          <a:xfrm rot="16200000">
            <a:off x="4510704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Arc 224"/>
          <p:cNvSpPr/>
          <p:nvPr/>
        </p:nvSpPr>
        <p:spPr>
          <a:xfrm rot="16200000">
            <a:off x="4663637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Arc 225"/>
          <p:cNvSpPr/>
          <p:nvPr/>
        </p:nvSpPr>
        <p:spPr>
          <a:xfrm rot="16200000">
            <a:off x="4741565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7" name="Straight Connector 226"/>
          <p:cNvCxnSpPr/>
          <p:nvPr/>
        </p:nvCxnSpPr>
        <p:spPr>
          <a:xfrm>
            <a:off x="4817765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4510704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Arc 228"/>
          <p:cNvSpPr/>
          <p:nvPr/>
        </p:nvSpPr>
        <p:spPr>
          <a:xfrm rot="5400000">
            <a:off x="4585980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Arc 229"/>
          <p:cNvSpPr/>
          <p:nvPr/>
        </p:nvSpPr>
        <p:spPr>
          <a:xfrm rot="5400000">
            <a:off x="4510704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Arc 230"/>
          <p:cNvSpPr/>
          <p:nvPr/>
        </p:nvSpPr>
        <p:spPr>
          <a:xfrm rot="5400000">
            <a:off x="4663637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Arc 232"/>
          <p:cNvSpPr/>
          <p:nvPr/>
        </p:nvSpPr>
        <p:spPr>
          <a:xfrm rot="5400000">
            <a:off x="4741565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" name="Straight Connector 234"/>
          <p:cNvCxnSpPr/>
          <p:nvPr/>
        </p:nvCxnSpPr>
        <p:spPr>
          <a:xfrm>
            <a:off x="4817885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4510704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>
            <a:stCxn id="241" idx="0"/>
            <a:endCxn id="256" idx="0"/>
          </p:cNvCxnSpPr>
          <p:nvPr/>
        </p:nvCxnSpPr>
        <p:spPr>
          <a:xfrm flipV="1">
            <a:off x="2639057" y="4874897"/>
            <a:ext cx="3356" cy="38495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TextBox 237"/>
          <p:cNvSpPr txBox="1"/>
          <p:nvPr/>
        </p:nvSpPr>
        <p:spPr>
          <a:xfrm>
            <a:off x="2489479" y="5238472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239" name="Straight Arrow Connector 238"/>
          <p:cNvCxnSpPr>
            <a:stCxn id="247" idx="0"/>
          </p:cNvCxnSpPr>
          <p:nvPr/>
        </p:nvCxnSpPr>
        <p:spPr>
          <a:xfrm flipH="1" flipV="1">
            <a:off x="4665519" y="2389220"/>
            <a:ext cx="15" cy="60543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xtBox 239"/>
          <p:cNvSpPr txBox="1"/>
          <p:nvPr/>
        </p:nvSpPr>
        <p:spPr>
          <a:xfrm>
            <a:off x="2467807" y="5530567"/>
            <a:ext cx="39077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41" name="Oval 240"/>
          <p:cNvSpPr/>
          <p:nvPr/>
        </p:nvSpPr>
        <p:spPr>
          <a:xfrm>
            <a:off x="2490644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TextBox 244"/>
          <p:cNvSpPr txBox="1"/>
          <p:nvPr/>
        </p:nvSpPr>
        <p:spPr>
          <a:xfrm>
            <a:off x="4514916" y="522846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4488187" y="5529590"/>
            <a:ext cx="388613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4596401" y="2994656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2572180" y="2983222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9" name="Straight Arrow Connector 248"/>
          <p:cNvCxnSpPr>
            <a:stCxn id="248" idx="0"/>
          </p:cNvCxnSpPr>
          <p:nvPr/>
        </p:nvCxnSpPr>
        <p:spPr>
          <a:xfrm flipH="1" flipV="1">
            <a:off x="2641274" y="2389220"/>
            <a:ext cx="15" cy="5940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Oval 249"/>
          <p:cNvSpPr/>
          <p:nvPr/>
        </p:nvSpPr>
        <p:spPr>
          <a:xfrm>
            <a:off x="4515290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Arc 251"/>
          <p:cNvSpPr/>
          <p:nvPr/>
        </p:nvSpPr>
        <p:spPr>
          <a:xfrm rot="16200000">
            <a:off x="2564756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Arc 252"/>
          <p:cNvSpPr/>
          <p:nvPr/>
        </p:nvSpPr>
        <p:spPr>
          <a:xfrm rot="16200000">
            <a:off x="2489480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Arc 255"/>
          <p:cNvSpPr/>
          <p:nvPr/>
        </p:nvSpPr>
        <p:spPr>
          <a:xfrm rot="16200000">
            <a:off x="2642413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Arc 256"/>
          <p:cNvSpPr/>
          <p:nvPr/>
        </p:nvSpPr>
        <p:spPr>
          <a:xfrm rot="16200000">
            <a:off x="2720341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8" name="Straight Connector 257"/>
          <p:cNvCxnSpPr/>
          <p:nvPr/>
        </p:nvCxnSpPr>
        <p:spPr>
          <a:xfrm>
            <a:off x="2796541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2489480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Arc 259"/>
          <p:cNvSpPr/>
          <p:nvPr/>
        </p:nvSpPr>
        <p:spPr>
          <a:xfrm rot="5400000">
            <a:off x="2564756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Arc 260"/>
          <p:cNvSpPr/>
          <p:nvPr/>
        </p:nvSpPr>
        <p:spPr>
          <a:xfrm rot="5400000">
            <a:off x="2489480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Arc 261"/>
          <p:cNvSpPr/>
          <p:nvPr/>
        </p:nvSpPr>
        <p:spPr>
          <a:xfrm rot="5400000">
            <a:off x="2642413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Arc 262"/>
          <p:cNvSpPr/>
          <p:nvPr/>
        </p:nvSpPr>
        <p:spPr>
          <a:xfrm rot="5400000">
            <a:off x="2720341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4" name="Straight Connector 263"/>
          <p:cNvCxnSpPr/>
          <p:nvPr/>
        </p:nvCxnSpPr>
        <p:spPr>
          <a:xfrm>
            <a:off x="2796661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2489480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Arrow Connector 265"/>
          <p:cNvCxnSpPr>
            <a:stCxn id="262" idx="2"/>
          </p:cNvCxnSpPr>
          <p:nvPr/>
        </p:nvCxnSpPr>
        <p:spPr>
          <a:xfrm flipV="1">
            <a:off x="2642415" y="4126707"/>
            <a:ext cx="5" cy="608862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Arrow Connector 266"/>
          <p:cNvCxnSpPr>
            <a:stCxn id="231" idx="2"/>
          </p:cNvCxnSpPr>
          <p:nvPr/>
        </p:nvCxnSpPr>
        <p:spPr>
          <a:xfrm flipH="1" flipV="1">
            <a:off x="4663023" y="4126706"/>
            <a:ext cx="614" cy="608863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angle 267"/>
          <p:cNvSpPr/>
          <p:nvPr/>
        </p:nvSpPr>
        <p:spPr>
          <a:xfrm>
            <a:off x="2573240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/>
          <p:cNvSpPr/>
          <p:nvPr/>
        </p:nvSpPr>
        <p:spPr>
          <a:xfrm>
            <a:off x="4591814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ctangle 269"/>
          <p:cNvSpPr/>
          <p:nvPr/>
        </p:nvSpPr>
        <p:spPr>
          <a:xfrm>
            <a:off x="4597055" y="4284731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/>
        </p:nvSpPr>
        <p:spPr>
          <a:xfrm>
            <a:off x="2577011" y="428386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/>
          <p:cNvSpPr/>
          <p:nvPr/>
        </p:nvSpPr>
        <p:spPr>
          <a:xfrm>
            <a:off x="4597808" y="4981714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ectangle 272"/>
          <p:cNvSpPr/>
          <p:nvPr/>
        </p:nvSpPr>
        <p:spPr>
          <a:xfrm>
            <a:off x="2574314" y="498513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ectangle 273"/>
          <p:cNvSpPr/>
          <p:nvPr/>
        </p:nvSpPr>
        <p:spPr>
          <a:xfrm>
            <a:off x="4590544" y="2551608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ectangle 275"/>
          <p:cNvSpPr/>
          <p:nvPr/>
        </p:nvSpPr>
        <p:spPr>
          <a:xfrm>
            <a:off x="2571770" y="2550737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7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1" name="Straight Connector 300"/>
          <p:cNvCxnSpPr>
            <a:stCxn id="248" idx="0"/>
            <a:endCxn id="271" idx="0"/>
          </p:cNvCxnSpPr>
          <p:nvPr/>
        </p:nvCxnSpPr>
        <p:spPr>
          <a:xfrm>
            <a:off x="4663637" y="4874897"/>
            <a:ext cx="66" cy="384955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2a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Consider the example below where the </a:t>
            </a:r>
            <a:r>
              <a:rPr lang="en-US" sz="1500" dirty="0" smtClean="0"/>
              <a:t>POIs are </a:t>
            </a:r>
            <a:r>
              <a:rPr lang="en-US" sz="1500" dirty="0"/>
              <a:t>outside </a:t>
            </a:r>
            <a:r>
              <a:rPr lang="en-US" sz="1500" dirty="0" smtClean="0"/>
              <a:t>PUN </a:t>
            </a:r>
            <a:r>
              <a:rPr lang="en-US" sz="1500" dirty="0"/>
              <a:t>Station A</a:t>
            </a:r>
            <a:r>
              <a:rPr lang="en-US" sz="1500" dirty="0" smtClean="0"/>
              <a:t>.</a:t>
            </a:r>
            <a:endParaRPr lang="en-US" sz="1500" dirty="0"/>
          </a:p>
          <a:p>
            <a:r>
              <a:rPr lang="en-US" sz="1500" dirty="0" smtClean="0"/>
              <a:t>The PUN GRNs are outside the PUN station as well.</a:t>
            </a:r>
          </a:p>
          <a:p>
            <a:r>
              <a:rPr lang="en-US" sz="1500" dirty="0" smtClean="0"/>
              <a:t>The power flow buses are split by lines and transformers.</a:t>
            </a:r>
            <a:endParaRPr lang="en-US" sz="1500" dirty="0"/>
          </a:p>
        </p:txBody>
      </p:sp>
      <p:sp>
        <p:nvSpPr>
          <p:cNvPr id="22" name="TextBox 21"/>
          <p:cNvSpPr txBox="1"/>
          <p:nvPr/>
        </p:nvSpPr>
        <p:spPr>
          <a:xfrm>
            <a:off x="845960" y="4152726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3011022" y="4500463"/>
            <a:ext cx="1287416" cy="58477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Power Flow Buses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5" name="Straight Arrow Connector 44"/>
          <p:cNvCxnSpPr>
            <a:stCxn id="241" idx="3"/>
          </p:cNvCxnSpPr>
          <p:nvPr/>
        </p:nvCxnSpPr>
        <p:spPr>
          <a:xfrm>
            <a:off x="4298438" y="4792851"/>
            <a:ext cx="143375" cy="132520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Arrow Connector 287"/>
          <p:cNvCxnSpPr>
            <a:stCxn id="241" idx="1"/>
          </p:cNvCxnSpPr>
          <p:nvPr/>
        </p:nvCxnSpPr>
        <p:spPr>
          <a:xfrm flipH="1">
            <a:off x="2866960" y="4792851"/>
            <a:ext cx="144062" cy="132520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41" idx="0"/>
            <a:endCxn id="189" idx="2"/>
          </p:cNvCxnSpPr>
          <p:nvPr/>
        </p:nvCxnSpPr>
        <p:spPr>
          <a:xfrm flipH="1" flipV="1">
            <a:off x="3644162" y="3917335"/>
            <a:ext cx="10568" cy="583128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Arrow Connector 292"/>
          <p:cNvCxnSpPr>
            <a:stCxn id="241" idx="1"/>
          </p:cNvCxnSpPr>
          <p:nvPr/>
        </p:nvCxnSpPr>
        <p:spPr>
          <a:xfrm flipH="1" flipV="1">
            <a:off x="2871545" y="4670007"/>
            <a:ext cx="139477" cy="122844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4447023" y="4926590"/>
            <a:ext cx="429776" cy="301872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" name="Straight Arrow Connector 151"/>
          <p:cNvCxnSpPr>
            <a:stCxn id="241" idx="3"/>
          </p:cNvCxnSpPr>
          <p:nvPr/>
        </p:nvCxnSpPr>
        <p:spPr>
          <a:xfrm flipV="1">
            <a:off x="4298438" y="4670007"/>
            <a:ext cx="139595" cy="122844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2450385" y="4233581"/>
            <a:ext cx="408196" cy="439476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2450384" y="2503824"/>
            <a:ext cx="2387556" cy="141351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/>
        </p:nvSpPr>
        <p:spPr>
          <a:xfrm>
            <a:off x="4438876" y="4233580"/>
            <a:ext cx="437924" cy="436427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>
            <a:off x="4144346" y="3269899"/>
            <a:ext cx="595492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G2_RN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2600274" y="3275538"/>
            <a:ext cx="56986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G1_RN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202" name="Oval 201"/>
          <p:cNvSpPr/>
          <p:nvPr/>
        </p:nvSpPr>
        <p:spPr>
          <a:xfrm flipV="1">
            <a:off x="4634194" y="3441892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 flipV="1">
            <a:off x="2609061" y="3441442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/>
        </p:nvSpPr>
        <p:spPr>
          <a:xfrm>
            <a:off x="2427724" y="4925371"/>
            <a:ext cx="429776" cy="300724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3" name="Straight Arrow Connector 232"/>
          <p:cNvCxnSpPr>
            <a:stCxn id="269" idx="2"/>
          </p:cNvCxnSpPr>
          <p:nvPr/>
        </p:nvCxnSpPr>
        <p:spPr>
          <a:xfrm flipH="1">
            <a:off x="2641263" y="3280834"/>
            <a:ext cx="328" cy="74586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>
            <a:stCxn id="268" idx="2"/>
          </p:cNvCxnSpPr>
          <p:nvPr/>
        </p:nvCxnSpPr>
        <p:spPr>
          <a:xfrm flipH="1">
            <a:off x="4665610" y="3292268"/>
            <a:ext cx="202" cy="729075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4045645" y="2989878"/>
            <a:ext cx="694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7" name="Straight Arrow Connector 236"/>
          <p:cNvCxnSpPr>
            <a:stCxn id="268" idx="2"/>
            <a:endCxn id="268" idx="0"/>
          </p:cNvCxnSpPr>
          <p:nvPr/>
        </p:nvCxnSpPr>
        <p:spPr>
          <a:xfrm flipV="1">
            <a:off x="4665812" y="2994656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>
            <a:stCxn id="269" idx="2"/>
            <a:endCxn id="269" idx="0"/>
          </p:cNvCxnSpPr>
          <p:nvPr/>
        </p:nvCxnSpPr>
        <p:spPr>
          <a:xfrm flipV="1">
            <a:off x="2641591" y="2983222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TextBox 238"/>
          <p:cNvSpPr txBox="1"/>
          <p:nvPr/>
        </p:nvSpPr>
        <p:spPr>
          <a:xfrm>
            <a:off x="2652760" y="2985254"/>
            <a:ext cx="6781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40" name="Straight Connector 239"/>
          <p:cNvCxnSpPr/>
          <p:nvPr/>
        </p:nvCxnSpPr>
        <p:spPr>
          <a:xfrm>
            <a:off x="2641734" y="3477413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5" name="Rectangle 244"/>
          <p:cNvSpPr/>
          <p:nvPr/>
        </p:nvSpPr>
        <p:spPr>
          <a:xfrm>
            <a:off x="3587933" y="3411099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Arc 245"/>
          <p:cNvSpPr/>
          <p:nvPr/>
        </p:nvSpPr>
        <p:spPr>
          <a:xfrm rot="16200000">
            <a:off x="4585980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Arc 246"/>
          <p:cNvSpPr/>
          <p:nvPr/>
        </p:nvSpPr>
        <p:spPr>
          <a:xfrm rot="16200000">
            <a:off x="4510704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Arc 247"/>
          <p:cNvSpPr/>
          <p:nvPr/>
        </p:nvSpPr>
        <p:spPr>
          <a:xfrm rot="16200000">
            <a:off x="4663637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Arc 248"/>
          <p:cNvSpPr/>
          <p:nvPr/>
        </p:nvSpPr>
        <p:spPr>
          <a:xfrm rot="16200000">
            <a:off x="4741565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Straight Connector 249"/>
          <p:cNvCxnSpPr/>
          <p:nvPr/>
        </p:nvCxnSpPr>
        <p:spPr>
          <a:xfrm>
            <a:off x="4817765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>
            <a:off x="4510704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Arc 252"/>
          <p:cNvSpPr/>
          <p:nvPr/>
        </p:nvSpPr>
        <p:spPr>
          <a:xfrm rot="5400000">
            <a:off x="4585980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Arc 255"/>
          <p:cNvSpPr/>
          <p:nvPr/>
        </p:nvSpPr>
        <p:spPr>
          <a:xfrm rot="5400000">
            <a:off x="4510704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Arc 256"/>
          <p:cNvSpPr/>
          <p:nvPr/>
        </p:nvSpPr>
        <p:spPr>
          <a:xfrm rot="5400000">
            <a:off x="4663637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Arc 257"/>
          <p:cNvSpPr/>
          <p:nvPr/>
        </p:nvSpPr>
        <p:spPr>
          <a:xfrm rot="5400000">
            <a:off x="4741565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9" name="Straight Connector 258"/>
          <p:cNvCxnSpPr/>
          <p:nvPr/>
        </p:nvCxnSpPr>
        <p:spPr>
          <a:xfrm>
            <a:off x="4817885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>
            <a:off x="4510704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>
            <a:stCxn id="265" idx="0"/>
            <a:endCxn id="274" idx="0"/>
          </p:cNvCxnSpPr>
          <p:nvPr/>
        </p:nvCxnSpPr>
        <p:spPr>
          <a:xfrm flipV="1">
            <a:off x="2639057" y="4874897"/>
            <a:ext cx="3356" cy="38495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TextBox 261"/>
          <p:cNvSpPr txBox="1"/>
          <p:nvPr/>
        </p:nvSpPr>
        <p:spPr>
          <a:xfrm>
            <a:off x="2489479" y="5238472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263" name="Straight Arrow Connector 262"/>
          <p:cNvCxnSpPr>
            <a:stCxn id="268" idx="0"/>
          </p:cNvCxnSpPr>
          <p:nvPr/>
        </p:nvCxnSpPr>
        <p:spPr>
          <a:xfrm flipH="1" flipV="1">
            <a:off x="4665519" y="2389220"/>
            <a:ext cx="15" cy="60543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TextBox 263"/>
          <p:cNvSpPr txBox="1"/>
          <p:nvPr/>
        </p:nvSpPr>
        <p:spPr>
          <a:xfrm>
            <a:off x="2467807" y="5530567"/>
            <a:ext cx="39077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65" name="Oval 264"/>
          <p:cNvSpPr/>
          <p:nvPr/>
        </p:nvSpPr>
        <p:spPr>
          <a:xfrm>
            <a:off x="2490644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TextBox 265"/>
          <p:cNvSpPr txBox="1"/>
          <p:nvPr/>
        </p:nvSpPr>
        <p:spPr>
          <a:xfrm>
            <a:off x="4514916" y="522846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4488187" y="5529590"/>
            <a:ext cx="388613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4596401" y="2994656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/>
          <p:cNvSpPr/>
          <p:nvPr/>
        </p:nvSpPr>
        <p:spPr>
          <a:xfrm>
            <a:off x="2572180" y="2983222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0" name="Straight Arrow Connector 269"/>
          <p:cNvCxnSpPr>
            <a:stCxn id="269" idx="0"/>
          </p:cNvCxnSpPr>
          <p:nvPr/>
        </p:nvCxnSpPr>
        <p:spPr>
          <a:xfrm flipH="1" flipV="1">
            <a:off x="2641274" y="2389220"/>
            <a:ext cx="15" cy="5940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/>
          <p:cNvSpPr/>
          <p:nvPr/>
        </p:nvSpPr>
        <p:spPr>
          <a:xfrm>
            <a:off x="4515290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Arc 271"/>
          <p:cNvSpPr/>
          <p:nvPr/>
        </p:nvSpPr>
        <p:spPr>
          <a:xfrm rot="16200000">
            <a:off x="2564756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Arc 272"/>
          <p:cNvSpPr/>
          <p:nvPr/>
        </p:nvSpPr>
        <p:spPr>
          <a:xfrm rot="16200000">
            <a:off x="2489480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Arc 273"/>
          <p:cNvSpPr/>
          <p:nvPr/>
        </p:nvSpPr>
        <p:spPr>
          <a:xfrm rot="16200000">
            <a:off x="2642413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Arc 275"/>
          <p:cNvSpPr/>
          <p:nvPr/>
        </p:nvSpPr>
        <p:spPr>
          <a:xfrm rot="16200000">
            <a:off x="2720341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Straight Connector 276"/>
          <p:cNvCxnSpPr/>
          <p:nvPr/>
        </p:nvCxnSpPr>
        <p:spPr>
          <a:xfrm>
            <a:off x="2796541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/>
          <p:nvPr/>
        </p:nvCxnSpPr>
        <p:spPr>
          <a:xfrm>
            <a:off x="2489480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Arc 278"/>
          <p:cNvSpPr/>
          <p:nvPr/>
        </p:nvSpPr>
        <p:spPr>
          <a:xfrm rot="5400000">
            <a:off x="2564756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Arc 279"/>
          <p:cNvSpPr/>
          <p:nvPr/>
        </p:nvSpPr>
        <p:spPr>
          <a:xfrm rot="5400000">
            <a:off x="2489480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Arc 280"/>
          <p:cNvSpPr/>
          <p:nvPr/>
        </p:nvSpPr>
        <p:spPr>
          <a:xfrm rot="5400000">
            <a:off x="2642413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Arc 282"/>
          <p:cNvSpPr/>
          <p:nvPr/>
        </p:nvSpPr>
        <p:spPr>
          <a:xfrm rot="5400000">
            <a:off x="2720341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5" name="Straight Connector 284"/>
          <p:cNvCxnSpPr/>
          <p:nvPr/>
        </p:nvCxnSpPr>
        <p:spPr>
          <a:xfrm>
            <a:off x="2796661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/>
          <p:cNvCxnSpPr/>
          <p:nvPr/>
        </p:nvCxnSpPr>
        <p:spPr>
          <a:xfrm>
            <a:off x="2489480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Arrow Connector 288"/>
          <p:cNvCxnSpPr>
            <a:stCxn id="281" idx="2"/>
          </p:cNvCxnSpPr>
          <p:nvPr/>
        </p:nvCxnSpPr>
        <p:spPr>
          <a:xfrm flipV="1">
            <a:off x="2642415" y="4126707"/>
            <a:ext cx="5" cy="608862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Arrow Connector 289"/>
          <p:cNvCxnSpPr>
            <a:stCxn id="257" idx="2"/>
          </p:cNvCxnSpPr>
          <p:nvPr/>
        </p:nvCxnSpPr>
        <p:spPr>
          <a:xfrm flipH="1" flipV="1">
            <a:off x="4663023" y="4126706"/>
            <a:ext cx="614" cy="608863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Rectangle 291"/>
          <p:cNvSpPr/>
          <p:nvPr/>
        </p:nvSpPr>
        <p:spPr>
          <a:xfrm>
            <a:off x="2573240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Rectangle 293"/>
          <p:cNvSpPr/>
          <p:nvPr/>
        </p:nvSpPr>
        <p:spPr>
          <a:xfrm>
            <a:off x="4591814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ectangle 294"/>
          <p:cNvSpPr/>
          <p:nvPr/>
        </p:nvSpPr>
        <p:spPr>
          <a:xfrm>
            <a:off x="4597055" y="4284731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ectangle 295"/>
          <p:cNvSpPr/>
          <p:nvPr/>
        </p:nvSpPr>
        <p:spPr>
          <a:xfrm>
            <a:off x="2577011" y="428386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Rectangle 296"/>
          <p:cNvSpPr/>
          <p:nvPr/>
        </p:nvSpPr>
        <p:spPr>
          <a:xfrm>
            <a:off x="4597808" y="4981714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ectangle 297"/>
          <p:cNvSpPr/>
          <p:nvPr/>
        </p:nvSpPr>
        <p:spPr>
          <a:xfrm>
            <a:off x="2574314" y="498513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ectangle 298"/>
          <p:cNvSpPr/>
          <p:nvPr/>
        </p:nvSpPr>
        <p:spPr>
          <a:xfrm>
            <a:off x="4590544" y="2551608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Rectangle 299"/>
          <p:cNvSpPr/>
          <p:nvPr/>
        </p:nvSpPr>
        <p:spPr>
          <a:xfrm>
            <a:off x="2571770" y="2550737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0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Straight Connector 149"/>
          <p:cNvCxnSpPr>
            <a:stCxn id="89" idx="0"/>
            <a:endCxn id="121" idx="0"/>
          </p:cNvCxnSpPr>
          <p:nvPr/>
        </p:nvCxnSpPr>
        <p:spPr>
          <a:xfrm>
            <a:off x="4663637" y="4874897"/>
            <a:ext cx="66" cy="384955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118" idx="2"/>
          </p:cNvCxnSpPr>
          <p:nvPr/>
        </p:nvCxnSpPr>
        <p:spPr>
          <a:xfrm flipH="1">
            <a:off x="4665610" y="3292268"/>
            <a:ext cx="202" cy="729075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119" idx="2"/>
          </p:cNvCxnSpPr>
          <p:nvPr/>
        </p:nvCxnSpPr>
        <p:spPr>
          <a:xfrm flipH="1">
            <a:off x="2641263" y="3280834"/>
            <a:ext cx="328" cy="74586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2641734" y="3477413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2a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In this example, </a:t>
            </a:r>
            <a:r>
              <a:rPr lang="en-US" sz="1500" i="1" dirty="0"/>
              <a:t>G1_RN</a:t>
            </a:r>
            <a:r>
              <a:rPr lang="en-US" sz="1500" dirty="0"/>
              <a:t> </a:t>
            </a:r>
            <a:r>
              <a:rPr lang="en-US" sz="1500" dirty="0" smtClean="0"/>
              <a:t> and </a:t>
            </a:r>
            <a:r>
              <a:rPr lang="en-US" sz="1500" i="1" dirty="0" smtClean="0"/>
              <a:t>G2_RN</a:t>
            </a:r>
            <a:r>
              <a:rPr lang="en-US" sz="1500" dirty="0" smtClean="0"/>
              <a:t> are in </a:t>
            </a:r>
            <a:r>
              <a:rPr lang="en-US" sz="1500" dirty="0"/>
              <a:t>the same power flow bus as an EPS meter for the PUN </a:t>
            </a:r>
            <a:r>
              <a:rPr lang="en-US" sz="1500" dirty="0" smtClean="0"/>
              <a:t>site.</a:t>
            </a:r>
            <a:endParaRPr lang="en-US" sz="1500" dirty="0"/>
          </a:p>
          <a:p>
            <a:endParaRPr lang="en-US" sz="1500" dirty="0"/>
          </a:p>
        </p:txBody>
      </p:sp>
      <p:sp>
        <p:nvSpPr>
          <p:cNvPr id="22" name="TextBox 21"/>
          <p:cNvSpPr txBox="1"/>
          <p:nvPr/>
        </p:nvSpPr>
        <p:spPr>
          <a:xfrm>
            <a:off x="845960" y="4152726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450385" y="4233581"/>
            <a:ext cx="408196" cy="439476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2450384" y="2503824"/>
            <a:ext cx="2387556" cy="141351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438876" y="4233580"/>
            <a:ext cx="437924" cy="436427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4144346" y="3269899"/>
            <a:ext cx="595492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600274" y="3275538"/>
            <a:ext cx="569869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6" name="Oval 75"/>
          <p:cNvSpPr/>
          <p:nvPr/>
        </p:nvSpPr>
        <p:spPr>
          <a:xfrm flipV="1">
            <a:off x="4634194" y="3441892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flipV="1">
            <a:off x="2609061" y="3441442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4045645" y="2989878"/>
            <a:ext cx="694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2" name="Straight Arrow Connector 81"/>
          <p:cNvCxnSpPr>
            <a:stCxn id="118" idx="2"/>
            <a:endCxn id="118" idx="0"/>
          </p:cNvCxnSpPr>
          <p:nvPr/>
        </p:nvCxnSpPr>
        <p:spPr>
          <a:xfrm flipV="1">
            <a:off x="4665812" y="2994656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119" idx="2"/>
            <a:endCxn id="119" idx="0"/>
          </p:cNvCxnSpPr>
          <p:nvPr/>
        </p:nvCxnSpPr>
        <p:spPr>
          <a:xfrm flipV="1">
            <a:off x="2641591" y="2983222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2652760" y="2985254"/>
            <a:ext cx="6781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587933" y="3411099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Arc 86"/>
          <p:cNvSpPr/>
          <p:nvPr/>
        </p:nvSpPr>
        <p:spPr>
          <a:xfrm rot="16200000">
            <a:off x="4585980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Arc 87"/>
          <p:cNvSpPr/>
          <p:nvPr/>
        </p:nvSpPr>
        <p:spPr>
          <a:xfrm rot="16200000">
            <a:off x="4510704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Arc 88"/>
          <p:cNvSpPr/>
          <p:nvPr/>
        </p:nvSpPr>
        <p:spPr>
          <a:xfrm rot="16200000">
            <a:off x="4663637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Arc 89"/>
          <p:cNvSpPr/>
          <p:nvPr/>
        </p:nvSpPr>
        <p:spPr>
          <a:xfrm rot="16200000">
            <a:off x="4741565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/>
          <p:nvPr/>
        </p:nvCxnSpPr>
        <p:spPr>
          <a:xfrm>
            <a:off x="4817765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4510704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rc 92"/>
          <p:cNvSpPr/>
          <p:nvPr/>
        </p:nvSpPr>
        <p:spPr>
          <a:xfrm rot="5400000">
            <a:off x="4585980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Arc 93"/>
          <p:cNvSpPr/>
          <p:nvPr/>
        </p:nvSpPr>
        <p:spPr>
          <a:xfrm rot="5400000">
            <a:off x="4510704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Arc 94"/>
          <p:cNvSpPr/>
          <p:nvPr/>
        </p:nvSpPr>
        <p:spPr>
          <a:xfrm rot="5400000">
            <a:off x="4663637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Arc 95"/>
          <p:cNvSpPr/>
          <p:nvPr/>
        </p:nvSpPr>
        <p:spPr>
          <a:xfrm rot="5400000">
            <a:off x="4741565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Connector 96"/>
          <p:cNvCxnSpPr/>
          <p:nvPr/>
        </p:nvCxnSpPr>
        <p:spPr>
          <a:xfrm>
            <a:off x="4817885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4510704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15" idx="0"/>
            <a:endCxn id="124" idx="0"/>
          </p:cNvCxnSpPr>
          <p:nvPr/>
        </p:nvCxnSpPr>
        <p:spPr>
          <a:xfrm flipV="1">
            <a:off x="2639057" y="4874897"/>
            <a:ext cx="3356" cy="38495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2489479" y="5238472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13" name="Straight Arrow Connector 112"/>
          <p:cNvCxnSpPr>
            <a:stCxn id="118" idx="0"/>
          </p:cNvCxnSpPr>
          <p:nvPr/>
        </p:nvCxnSpPr>
        <p:spPr>
          <a:xfrm flipH="1" flipV="1">
            <a:off x="4665519" y="2389220"/>
            <a:ext cx="15" cy="60543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2467807" y="5530567"/>
            <a:ext cx="39077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2490644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4514916" y="522846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4488187" y="5529590"/>
            <a:ext cx="388613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4596401" y="2994656"/>
            <a:ext cx="138822" cy="297612"/>
          </a:xfrm>
          <a:prstGeom prst="rect">
            <a:avLst/>
          </a:prstGeom>
          <a:noFill/>
          <a:ln w="635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2572180" y="2983222"/>
            <a:ext cx="138822" cy="297612"/>
          </a:xfrm>
          <a:prstGeom prst="rect">
            <a:avLst/>
          </a:prstGeom>
          <a:noFill/>
          <a:ln w="635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Straight Arrow Connector 119"/>
          <p:cNvCxnSpPr>
            <a:stCxn id="119" idx="0"/>
          </p:cNvCxnSpPr>
          <p:nvPr/>
        </p:nvCxnSpPr>
        <p:spPr>
          <a:xfrm flipH="1" flipV="1">
            <a:off x="2641274" y="2389220"/>
            <a:ext cx="15" cy="5940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/>
          <p:nvPr/>
        </p:nvSpPr>
        <p:spPr>
          <a:xfrm>
            <a:off x="4515290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2564756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2489480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Arc 123"/>
          <p:cNvSpPr/>
          <p:nvPr/>
        </p:nvSpPr>
        <p:spPr>
          <a:xfrm rot="16200000">
            <a:off x="2642413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Arc 124"/>
          <p:cNvSpPr/>
          <p:nvPr/>
        </p:nvSpPr>
        <p:spPr>
          <a:xfrm rot="16200000">
            <a:off x="2720341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6" name="Straight Connector 125"/>
          <p:cNvCxnSpPr/>
          <p:nvPr/>
        </p:nvCxnSpPr>
        <p:spPr>
          <a:xfrm>
            <a:off x="2796541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2489480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Arc 127"/>
          <p:cNvSpPr/>
          <p:nvPr/>
        </p:nvSpPr>
        <p:spPr>
          <a:xfrm rot="5400000">
            <a:off x="2564756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2489480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Arc 129"/>
          <p:cNvSpPr/>
          <p:nvPr/>
        </p:nvSpPr>
        <p:spPr>
          <a:xfrm rot="5400000">
            <a:off x="2642413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Arc 130"/>
          <p:cNvSpPr/>
          <p:nvPr/>
        </p:nvSpPr>
        <p:spPr>
          <a:xfrm rot="5400000">
            <a:off x="2720341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6" name="Straight Connector 135"/>
          <p:cNvCxnSpPr/>
          <p:nvPr/>
        </p:nvCxnSpPr>
        <p:spPr>
          <a:xfrm>
            <a:off x="2796661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2489480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130" idx="2"/>
          </p:cNvCxnSpPr>
          <p:nvPr/>
        </p:nvCxnSpPr>
        <p:spPr>
          <a:xfrm flipV="1">
            <a:off x="2642415" y="4126707"/>
            <a:ext cx="5" cy="608862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stCxn id="95" idx="2"/>
          </p:cNvCxnSpPr>
          <p:nvPr/>
        </p:nvCxnSpPr>
        <p:spPr>
          <a:xfrm flipH="1" flipV="1">
            <a:off x="4663023" y="4126706"/>
            <a:ext cx="614" cy="608863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Rectangle 140"/>
          <p:cNvSpPr/>
          <p:nvPr/>
        </p:nvSpPr>
        <p:spPr>
          <a:xfrm>
            <a:off x="2573240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4591814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4597055" y="4284731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2577011" y="428386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4597808" y="4981714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2574314" y="498513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/>
        </p:nvSpPr>
        <p:spPr>
          <a:xfrm>
            <a:off x="4590544" y="2551608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/>
        </p:nvSpPr>
        <p:spPr>
          <a:xfrm>
            <a:off x="2571770" y="2550737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4447023" y="4926590"/>
            <a:ext cx="429776" cy="301872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/>
        </p:nvSpPr>
        <p:spPr>
          <a:xfrm>
            <a:off x="2427724" y="4925371"/>
            <a:ext cx="429776" cy="300724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6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" name="Straight Connector 152"/>
          <p:cNvCxnSpPr>
            <a:stCxn id="91" idx="0"/>
            <a:endCxn id="123" idx="0"/>
          </p:cNvCxnSpPr>
          <p:nvPr/>
        </p:nvCxnSpPr>
        <p:spPr>
          <a:xfrm>
            <a:off x="4663637" y="4874897"/>
            <a:ext cx="66" cy="384955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144346" y="3269899"/>
            <a:ext cx="595492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0" name="TextBox 229"/>
          <p:cNvSpPr txBox="1"/>
          <p:nvPr/>
        </p:nvSpPr>
        <p:spPr>
          <a:xfrm>
            <a:off x="3123380" y="3509295"/>
            <a:ext cx="1082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Biddable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2a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In this example, </a:t>
            </a:r>
            <a:r>
              <a:rPr lang="en-US" sz="1500" i="1" dirty="0" smtClean="0"/>
              <a:t>G1_RN</a:t>
            </a:r>
            <a:r>
              <a:rPr lang="en-US" sz="1500" dirty="0" smtClean="0"/>
              <a:t>  and </a:t>
            </a:r>
            <a:r>
              <a:rPr lang="en-US" sz="1500" i="1" dirty="0" smtClean="0"/>
              <a:t>G2_RN</a:t>
            </a:r>
            <a:r>
              <a:rPr lang="en-US" sz="1500" dirty="0" smtClean="0"/>
              <a:t> are in </a:t>
            </a:r>
            <a:r>
              <a:rPr lang="en-US" sz="1500" dirty="0"/>
              <a:t>the same power flow bus as an EPS meter for the PUN </a:t>
            </a:r>
            <a:r>
              <a:rPr lang="en-US" sz="1500" dirty="0" smtClean="0"/>
              <a:t>site.</a:t>
            </a:r>
            <a:endParaRPr lang="en-US" sz="1500" dirty="0"/>
          </a:p>
          <a:p>
            <a:r>
              <a:rPr lang="en-US" sz="1500" i="1" dirty="0"/>
              <a:t>G1_RN</a:t>
            </a:r>
            <a:r>
              <a:rPr lang="en-US" sz="1500" dirty="0"/>
              <a:t>  and </a:t>
            </a:r>
            <a:r>
              <a:rPr lang="en-US" sz="1500" i="1" dirty="0"/>
              <a:t>G2_RN</a:t>
            </a:r>
            <a:r>
              <a:rPr lang="en-US" sz="1500" dirty="0"/>
              <a:t> are </a:t>
            </a:r>
            <a:r>
              <a:rPr lang="en-US" sz="1500" dirty="0" smtClean="0"/>
              <a:t>biddable.</a:t>
            </a:r>
            <a:endParaRPr lang="en-US" sz="1500" dirty="0"/>
          </a:p>
        </p:txBody>
      </p:sp>
      <p:sp>
        <p:nvSpPr>
          <p:cNvPr id="22" name="TextBox 21"/>
          <p:cNvSpPr txBox="1"/>
          <p:nvPr/>
        </p:nvSpPr>
        <p:spPr>
          <a:xfrm>
            <a:off x="845960" y="4152726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cxnSp>
        <p:nvCxnSpPr>
          <p:cNvPr id="70" name="Straight Arrow Connector 69"/>
          <p:cNvCxnSpPr>
            <a:stCxn id="120" idx="2"/>
          </p:cNvCxnSpPr>
          <p:nvPr/>
        </p:nvCxnSpPr>
        <p:spPr>
          <a:xfrm flipH="1">
            <a:off x="4665610" y="3292268"/>
            <a:ext cx="202" cy="729075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21" idx="2"/>
          </p:cNvCxnSpPr>
          <p:nvPr/>
        </p:nvCxnSpPr>
        <p:spPr>
          <a:xfrm flipH="1">
            <a:off x="2641263" y="3280834"/>
            <a:ext cx="328" cy="74586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2641734" y="3477413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2450385" y="4233581"/>
            <a:ext cx="408196" cy="439476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2450384" y="2503824"/>
            <a:ext cx="2387556" cy="141351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438876" y="4233580"/>
            <a:ext cx="437924" cy="436427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2600274" y="3275538"/>
            <a:ext cx="569869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1" name="Oval 80"/>
          <p:cNvSpPr/>
          <p:nvPr/>
        </p:nvSpPr>
        <p:spPr>
          <a:xfrm flipV="1">
            <a:off x="4634194" y="3441892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 flipV="1">
            <a:off x="2609061" y="3441442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4045645" y="2989878"/>
            <a:ext cx="694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5" name="Straight Arrow Connector 84"/>
          <p:cNvCxnSpPr>
            <a:stCxn id="120" idx="2"/>
            <a:endCxn id="120" idx="0"/>
          </p:cNvCxnSpPr>
          <p:nvPr/>
        </p:nvCxnSpPr>
        <p:spPr>
          <a:xfrm flipV="1">
            <a:off x="4665812" y="2994656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121" idx="2"/>
            <a:endCxn id="121" idx="0"/>
          </p:cNvCxnSpPr>
          <p:nvPr/>
        </p:nvCxnSpPr>
        <p:spPr>
          <a:xfrm flipV="1">
            <a:off x="2641591" y="2983222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652760" y="2985254"/>
            <a:ext cx="6781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3587933" y="3411099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Arc 88"/>
          <p:cNvSpPr/>
          <p:nvPr/>
        </p:nvSpPr>
        <p:spPr>
          <a:xfrm rot="16200000">
            <a:off x="4585980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Arc 89"/>
          <p:cNvSpPr/>
          <p:nvPr/>
        </p:nvSpPr>
        <p:spPr>
          <a:xfrm rot="16200000">
            <a:off x="4510704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Arc 90"/>
          <p:cNvSpPr/>
          <p:nvPr/>
        </p:nvSpPr>
        <p:spPr>
          <a:xfrm rot="16200000">
            <a:off x="4663637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Arc 91"/>
          <p:cNvSpPr/>
          <p:nvPr/>
        </p:nvSpPr>
        <p:spPr>
          <a:xfrm rot="16200000">
            <a:off x="4741565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/>
          <p:nvPr/>
        </p:nvCxnSpPr>
        <p:spPr>
          <a:xfrm>
            <a:off x="4817765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4510704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Arc 94"/>
          <p:cNvSpPr/>
          <p:nvPr/>
        </p:nvSpPr>
        <p:spPr>
          <a:xfrm rot="5400000">
            <a:off x="4585980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Arc 95"/>
          <p:cNvSpPr/>
          <p:nvPr/>
        </p:nvSpPr>
        <p:spPr>
          <a:xfrm rot="5400000">
            <a:off x="4510704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Arc 96"/>
          <p:cNvSpPr/>
          <p:nvPr/>
        </p:nvSpPr>
        <p:spPr>
          <a:xfrm rot="5400000">
            <a:off x="4663637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Arc 97"/>
          <p:cNvSpPr/>
          <p:nvPr/>
        </p:nvSpPr>
        <p:spPr>
          <a:xfrm rot="5400000">
            <a:off x="4741565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Straight Connector 110"/>
          <p:cNvCxnSpPr/>
          <p:nvPr/>
        </p:nvCxnSpPr>
        <p:spPr>
          <a:xfrm>
            <a:off x="4817885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510704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17" idx="0"/>
            <a:endCxn id="126" idx="0"/>
          </p:cNvCxnSpPr>
          <p:nvPr/>
        </p:nvCxnSpPr>
        <p:spPr>
          <a:xfrm flipV="1">
            <a:off x="2639057" y="4874897"/>
            <a:ext cx="3356" cy="38495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2489479" y="5238472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15" name="Straight Arrow Connector 114"/>
          <p:cNvCxnSpPr>
            <a:stCxn id="120" idx="0"/>
          </p:cNvCxnSpPr>
          <p:nvPr/>
        </p:nvCxnSpPr>
        <p:spPr>
          <a:xfrm flipH="1" flipV="1">
            <a:off x="4665519" y="2389220"/>
            <a:ext cx="15" cy="60543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2467807" y="5530567"/>
            <a:ext cx="39077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2490644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4514916" y="522846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488187" y="5529590"/>
            <a:ext cx="388613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4596401" y="2994656"/>
            <a:ext cx="138822" cy="297612"/>
          </a:xfrm>
          <a:prstGeom prst="rect">
            <a:avLst/>
          </a:prstGeom>
          <a:noFill/>
          <a:ln w="635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2572180" y="2983222"/>
            <a:ext cx="138822" cy="297612"/>
          </a:xfrm>
          <a:prstGeom prst="rect">
            <a:avLst/>
          </a:prstGeom>
          <a:noFill/>
          <a:ln w="635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Straight Arrow Connector 121"/>
          <p:cNvCxnSpPr>
            <a:stCxn id="121" idx="0"/>
          </p:cNvCxnSpPr>
          <p:nvPr/>
        </p:nvCxnSpPr>
        <p:spPr>
          <a:xfrm flipH="1" flipV="1">
            <a:off x="2641274" y="2389220"/>
            <a:ext cx="15" cy="5940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val 122"/>
          <p:cNvSpPr/>
          <p:nvPr/>
        </p:nvSpPr>
        <p:spPr>
          <a:xfrm>
            <a:off x="4515290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Arc 123"/>
          <p:cNvSpPr/>
          <p:nvPr/>
        </p:nvSpPr>
        <p:spPr>
          <a:xfrm rot="16200000">
            <a:off x="2564756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Arc 124"/>
          <p:cNvSpPr/>
          <p:nvPr/>
        </p:nvSpPr>
        <p:spPr>
          <a:xfrm rot="16200000">
            <a:off x="2489480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Arc 125"/>
          <p:cNvSpPr/>
          <p:nvPr/>
        </p:nvSpPr>
        <p:spPr>
          <a:xfrm rot="16200000">
            <a:off x="2642413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16200000">
            <a:off x="2720341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8" name="Straight Connector 127"/>
          <p:cNvCxnSpPr/>
          <p:nvPr/>
        </p:nvCxnSpPr>
        <p:spPr>
          <a:xfrm>
            <a:off x="2796541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89480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Arc 129"/>
          <p:cNvSpPr/>
          <p:nvPr/>
        </p:nvSpPr>
        <p:spPr>
          <a:xfrm rot="5400000">
            <a:off x="2564756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Arc 130"/>
          <p:cNvSpPr/>
          <p:nvPr/>
        </p:nvSpPr>
        <p:spPr>
          <a:xfrm rot="5400000">
            <a:off x="2489480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Arc 135"/>
          <p:cNvSpPr/>
          <p:nvPr/>
        </p:nvSpPr>
        <p:spPr>
          <a:xfrm rot="5400000">
            <a:off x="2642413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Arc 137"/>
          <p:cNvSpPr/>
          <p:nvPr/>
        </p:nvSpPr>
        <p:spPr>
          <a:xfrm rot="5400000">
            <a:off x="2720341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2796661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2489480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136" idx="2"/>
          </p:cNvCxnSpPr>
          <p:nvPr/>
        </p:nvCxnSpPr>
        <p:spPr>
          <a:xfrm flipV="1">
            <a:off x="2642415" y="4126707"/>
            <a:ext cx="5" cy="608862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97" idx="2"/>
          </p:cNvCxnSpPr>
          <p:nvPr/>
        </p:nvCxnSpPr>
        <p:spPr>
          <a:xfrm flipH="1" flipV="1">
            <a:off x="4663023" y="4126706"/>
            <a:ext cx="614" cy="608863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2573240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4591814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4597055" y="4284731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2577011" y="428386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/>
        </p:nvSpPr>
        <p:spPr>
          <a:xfrm>
            <a:off x="4597808" y="4981714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/>
        </p:nvSpPr>
        <p:spPr>
          <a:xfrm>
            <a:off x="2574314" y="498513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4590544" y="2551608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2571770" y="2550737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8" name="Straight Arrow Connector 237"/>
          <p:cNvCxnSpPr>
            <a:stCxn id="230" idx="1"/>
          </p:cNvCxnSpPr>
          <p:nvPr/>
        </p:nvCxnSpPr>
        <p:spPr>
          <a:xfrm flipH="1" flipV="1">
            <a:off x="2706345" y="3507120"/>
            <a:ext cx="417035" cy="186841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stCxn id="230" idx="3"/>
          </p:cNvCxnSpPr>
          <p:nvPr/>
        </p:nvCxnSpPr>
        <p:spPr>
          <a:xfrm flipV="1">
            <a:off x="4205523" y="3507120"/>
            <a:ext cx="398242" cy="186841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ctangle 153"/>
          <p:cNvSpPr/>
          <p:nvPr/>
        </p:nvSpPr>
        <p:spPr>
          <a:xfrm>
            <a:off x="4447023" y="4926590"/>
            <a:ext cx="429776" cy="301872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2427724" y="4925371"/>
            <a:ext cx="429776" cy="300724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7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3" name="Straight Connector 142"/>
          <p:cNvCxnSpPr>
            <a:stCxn id="82" idx="0"/>
            <a:endCxn id="115" idx="0"/>
          </p:cNvCxnSpPr>
          <p:nvPr/>
        </p:nvCxnSpPr>
        <p:spPr>
          <a:xfrm>
            <a:off x="4663637" y="4874897"/>
            <a:ext cx="66" cy="384955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124" idx="2"/>
          </p:cNvCxnSpPr>
          <p:nvPr/>
        </p:nvCxnSpPr>
        <p:spPr>
          <a:xfrm flipV="1">
            <a:off x="2642415" y="4126707"/>
            <a:ext cx="5" cy="608862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137"/>
          <p:cNvSpPr/>
          <p:nvPr/>
        </p:nvSpPr>
        <p:spPr>
          <a:xfrm>
            <a:off x="2577011" y="428386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Arrow Connector 129"/>
          <p:cNvCxnSpPr>
            <a:stCxn id="88" idx="2"/>
          </p:cNvCxnSpPr>
          <p:nvPr/>
        </p:nvCxnSpPr>
        <p:spPr>
          <a:xfrm flipH="1" flipV="1">
            <a:off x="4663023" y="4126706"/>
            <a:ext cx="614" cy="608863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135"/>
          <p:cNvSpPr/>
          <p:nvPr/>
        </p:nvSpPr>
        <p:spPr>
          <a:xfrm>
            <a:off x="4597055" y="4284731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5" name="TextBox 254"/>
          <p:cNvSpPr txBox="1"/>
          <p:nvPr/>
        </p:nvSpPr>
        <p:spPr>
          <a:xfrm>
            <a:off x="4136092" y="4366260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G2_RN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845960" y="4152726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254" name="TextBox 253"/>
          <p:cNvSpPr txBox="1"/>
          <p:nvPr/>
        </p:nvSpPr>
        <p:spPr>
          <a:xfrm>
            <a:off x="2592021" y="4371899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G1_RN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2b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Consider another example where </a:t>
            </a:r>
            <a:r>
              <a:rPr lang="en-US" sz="1500" dirty="0"/>
              <a:t>the POI is outside </a:t>
            </a:r>
            <a:r>
              <a:rPr lang="en-US" sz="1500" dirty="0" smtClean="0"/>
              <a:t>PUN </a:t>
            </a:r>
            <a:r>
              <a:rPr lang="en-US" sz="1500" dirty="0"/>
              <a:t>Station A</a:t>
            </a:r>
            <a:r>
              <a:rPr lang="en-US" sz="1500" dirty="0" smtClean="0"/>
              <a:t>.</a:t>
            </a:r>
            <a:endParaRPr lang="en-US" sz="1500" dirty="0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670729" y="27526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64" name="Oval 63"/>
          <p:cNvSpPr/>
          <p:nvPr/>
        </p:nvSpPr>
        <p:spPr>
          <a:xfrm flipV="1">
            <a:off x="4640104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038601" y="2742260"/>
            <a:ext cx="640080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A_PUN2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66" name="Oval 65"/>
          <p:cNvSpPr/>
          <p:nvPr/>
        </p:nvSpPr>
        <p:spPr>
          <a:xfrm flipV="1">
            <a:off x="2623740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2667409" y="4572008"/>
            <a:ext cx="1956151" cy="1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3586484" y="4506256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>
            <a:stCxn id="113" idx="2"/>
          </p:cNvCxnSpPr>
          <p:nvPr/>
        </p:nvCxnSpPr>
        <p:spPr>
          <a:xfrm flipH="1">
            <a:off x="2641263" y="3280834"/>
            <a:ext cx="328" cy="74586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12" idx="2"/>
          </p:cNvCxnSpPr>
          <p:nvPr/>
        </p:nvCxnSpPr>
        <p:spPr>
          <a:xfrm flipH="1">
            <a:off x="4665610" y="3292268"/>
            <a:ext cx="202" cy="729075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045645" y="2989878"/>
            <a:ext cx="694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1" name="Straight Arrow Connector 70"/>
          <p:cNvCxnSpPr>
            <a:stCxn id="112" idx="2"/>
            <a:endCxn id="112" idx="0"/>
          </p:cNvCxnSpPr>
          <p:nvPr/>
        </p:nvCxnSpPr>
        <p:spPr>
          <a:xfrm flipV="1">
            <a:off x="4665812" y="2994656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13" idx="2"/>
            <a:endCxn id="113" idx="0"/>
          </p:cNvCxnSpPr>
          <p:nvPr/>
        </p:nvCxnSpPr>
        <p:spPr>
          <a:xfrm flipV="1">
            <a:off x="2641591" y="2983222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652760" y="2985254"/>
            <a:ext cx="6781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2641734" y="3477413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3587933" y="3411099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Arc 79"/>
          <p:cNvSpPr/>
          <p:nvPr/>
        </p:nvSpPr>
        <p:spPr>
          <a:xfrm rot="16200000">
            <a:off x="4585980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Arc 80"/>
          <p:cNvSpPr/>
          <p:nvPr/>
        </p:nvSpPr>
        <p:spPr>
          <a:xfrm rot="16200000">
            <a:off x="4510704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Arc 81"/>
          <p:cNvSpPr/>
          <p:nvPr/>
        </p:nvSpPr>
        <p:spPr>
          <a:xfrm rot="16200000">
            <a:off x="4663637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Arc 82"/>
          <p:cNvSpPr/>
          <p:nvPr/>
        </p:nvSpPr>
        <p:spPr>
          <a:xfrm rot="16200000">
            <a:off x="4741565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Connector 83"/>
          <p:cNvCxnSpPr/>
          <p:nvPr/>
        </p:nvCxnSpPr>
        <p:spPr>
          <a:xfrm>
            <a:off x="4817765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510704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Arc 85"/>
          <p:cNvSpPr/>
          <p:nvPr/>
        </p:nvSpPr>
        <p:spPr>
          <a:xfrm rot="5400000">
            <a:off x="4585980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Arc 86"/>
          <p:cNvSpPr/>
          <p:nvPr/>
        </p:nvSpPr>
        <p:spPr>
          <a:xfrm rot="5400000">
            <a:off x="4510704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Arc 87"/>
          <p:cNvSpPr/>
          <p:nvPr/>
        </p:nvSpPr>
        <p:spPr>
          <a:xfrm rot="5400000">
            <a:off x="4663637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Arc 88"/>
          <p:cNvSpPr/>
          <p:nvPr/>
        </p:nvSpPr>
        <p:spPr>
          <a:xfrm rot="5400000">
            <a:off x="4741565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Connector 89"/>
          <p:cNvCxnSpPr/>
          <p:nvPr/>
        </p:nvCxnSpPr>
        <p:spPr>
          <a:xfrm>
            <a:off x="4817885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4510704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96" idx="0"/>
            <a:endCxn id="118" idx="0"/>
          </p:cNvCxnSpPr>
          <p:nvPr/>
        </p:nvCxnSpPr>
        <p:spPr>
          <a:xfrm flipV="1">
            <a:off x="2639057" y="4874897"/>
            <a:ext cx="3356" cy="38495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2489479" y="5238472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94" name="Straight Arrow Connector 93"/>
          <p:cNvCxnSpPr>
            <a:stCxn id="112" idx="0"/>
          </p:cNvCxnSpPr>
          <p:nvPr/>
        </p:nvCxnSpPr>
        <p:spPr>
          <a:xfrm flipH="1" flipV="1">
            <a:off x="4665519" y="2389220"/>
            <a:ext cx="15" cy="60543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2467807" y="5530567"/>
            <a:ext cx="39077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2490644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4514916" y="522846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488187" y="5529590"/>
            <a:ext cx="388613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11" name="Oval 110"/>
          <p:cNvSpPr/>
          <p:nvPr/>
        </p:nvSpPr>
        <p:spPr>
          <a:xfrm flipV="1">
            <a:off x="4634194" y="4537053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4596401" y="2994656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2572180" y="2983222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4" name="Straight Arrow Connector 113"/>
          <p:cNvCxnSpPr>
            <a:stCxn id="113" idx="0"/>
          </p:cNvCxnSpPr>
          <p:nvPr/>
        </p:nvCxnSpPr>
        <p:spPr>
          <a:xfrm flipH="1" flipV="1">
            <a:off x="2641274" y="2389220"/>
            <a:ext cx="15" cy="5940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val 114"/>
          <p:cNvSpPr/>
          <p:nvPr/>
        </p:nvSpPr>
        <p:spPr>
          <a:xfrm>
            <a:off x="4515290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Arc 115"/>
          <p:cNvSpPr/>
          <p:nvPr/>
        </p:nvSpPr>
        <p:spPr>
          <a:xfrm rot="16200000">
            <a:off x="2564756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Arc 116"/>
          <p:cNvSpPr/>
          <p:nvPr/>
        </p:nvSpPr>
        <p:spPr>
          <a:xfrm rot="16200000">
            <a:off x="2489480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Arc 117"/>
          <p:cNvSpPr/>
          <p:nvPr/>
        </p:nvSpPr>
        <p:spPr>
          <a:xfrm rot="16200000">
            <a:off x="2642413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Arc 118"/>
          <p:cNvSpPr/>
          <p:nvPr/>
        </p:nvSpPr>
        <p:spPr>
          <a:xfrm rot="16200000">
            <a:off x="2720341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Straight Connector 119"/>
          <p:cNvCxnSpPr/>
          <p:nvPr/>
        </p:nvCxnSpPr>
        <p:spPr>
          <a:xfrm>
            <a:off x="2796541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2489480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Arc 121"/>
          <p:cNvSpPr/>
          <p:nvPr/>
        </p:nvSpPr>
        <p:spPr>
          <a:xfrm rot="5400000">
            <a:off x="2564756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5400000">
            <a:off x="2489480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Arc 123"/>
          <p:cNvSpPr/>
          <p:nvPr/>
        </p:nvSpPr>
        <p:spPr>
          <a:xfrm rot="5400000">
            <a:off x="2642413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Arc 124"/>
          <p:cNvSpPr/>
          <p:nvPr/>
        </p:nvSpPr>
        <p:spPr>
          <a:xfrm rot="5400000">
            <a:off x="2720341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6" name="Straight Connector 125"/>
          <p:cNvCxnSpPr/>
          <p:nvPr/>
        </p:nvCxnSpPr>
        <p:spPr>
          <a:xfrm>
            <a:off x="2796661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2489480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Oval 127"/>
          <p:cNvSpPr/>
          <p:nvPr/>
        </p:nvSpPr>
        <p:spPr>
          <a:xfrm flipV="1">
            <a:off x="2609061" y="4536603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2573240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4591814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4597808" y="4981714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2574314" y="498513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4590544" y="2551608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2571770" y="2550737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1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Based </a:t>
            </a:r>
            <a:r>
              <a:rPr lang="en-US" sz="2000" dirty="0"/>
              <a:t>on current practice of both allowing virtual transactions within some PUN sites and also not securing </a:t>
            </a:r>
            <a:r>
              <a:rPr lang="en-US" sz="2000" dirty="0" smtClean="0"/>
              <a:t>transmission </a:t>
            </a:r>
            <a:r>
              <a:rPr lang="en-US" sz="2000" dirty="0"/>
              <a:t>equipment within PUN sites (i.e., enforcing limits</a:t>
            </a:r>
            <a:r>
              <a:rPr lang="en-US" sz="2000" dirty="0" smtClean="0"/>
              <a:t>):</a:t>
            </a:r>
            <a:endParaRPr lang="en-US" sz="2000" dirty="0"/>
          </a:p>
          <a:p>
            <a:pPr marL="457200" indent="-457200">
              <a:buAutoNum type="arabicParenR"/>
            </a:pPr>
            <a:r>
              <a:rPr lang="en-US" sz="2000" dirty="0" smtClean="0"/>
              <a:t>Power </a:t>
            </a:r>
            <a:r>
              <a:rPr lang="en-US" sz="2000" dirty="0"/>
              <a:t>flow divergence can occur in DAM on unsecured equipment, leading to issues solving in a timely manner</a:t>
            </a:r>
            <a:r>
              <a:rPr lang="en-US" sz="20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en-US" sz="2000" dirty="0"/>
              <a:t>Overselling can occur which could potentially impact </a:t>
            </a:r>
            <a:r>
              <a:rPr lang="en-US" sz="2000" dirty="0" smtClean="0"/>
              <a:t>RENA.</a:t>
            </a:r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8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2" name="Straight Connector 151"/>
          <p:cNvCxnSpPr>
            <a:stCxn id="94" idx="0"/>
            <a:endCxn id="127" idx="0"/>
          </p:cNvCxnSpPr>
          <p:nvPr/>
        </p:nvCxnSpPr>
        <p:spPr>
          <a:xfrm>
            <a:off x="4663637" y="4874897"/>
            <a:ext cx="66" cy="384955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2592021" y="4371899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4136092" y="4366260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 flipV="1">
            <a:off x="2667409" y="4572008"/>
            <a:ext cx="1956151" cy="1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2b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Consider another example where </a:t>
            </a:r>
            <a:r>
              <a:rPr lang="en-US" sz="1500" dirty="0"/>
              <a:t>the POI is outside </a:t>
            </a:r>
            <a:r>
              <a:rPr lang="en-US" sz="1500" dirty="0" smtClean="0"/>
              <a:t>PUN </a:t>
            </a:r>
            <a:r>
              <a:rPr lang="en-US" sz="1500" dirty="0"/>
              <a:t>Station A.</a:t>
            </a:r>
          </a:p>
          <a:p>
            <a:r>
              <a:rPr lang="en-US" sz="1500" dirty="0" smtClean="0"/>
              <a:t>This time the PUN GRNs are placed inside PUN Station A, and the PUN Resource nodes are placed at the POI.</a:t>
            </a:r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845961" y="4152726"/>
            <a:ext cx="1512546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cxnSp>
        <p:nvCxnSpPr>
          <p:cNvPr id="68" name="Straight Arrow Connector 67"/>
          <p:cNvCxnSpPr>
            <a:stCxn id="140" idx="2"/>
          </p:cNvCxnSpPr>
          <p:nvPr/>
        </p:nvCxnSpPr>
        <p:spPr>
          <a:xfrm flipV="1">
            <a:off x="2642415" y="4126707"/>
            <a:ext cx="5" cy="608862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2577011" y="428386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Arrow Connector 69"/>
          <p:cNvCxnSpPr>
            <a:stCxn id="112" idx="2"/>
          </p:cNvCxnSpPr>
          <p:nvPr/>
        </p:nvCxnSpPr>
        <p:spPr>
          <a:xfrm flipH="1" flipV="1">
            <a:off x="4663023" y="4126706"/>
            <a:ext cx="614" cy="608863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4597055" y="4284731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2670729" y="27526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79" name="Oval 78"/>
          <p:cNvSpPr/>
          <p:nvPr/>
        </p:nvSpPr>
        <p:spPr>
          <a:xfrm flipV="1">
            <a:off x="4640104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038601" y="2742260"/>
            <a:ext cx="640080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A_PUN2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81" name="Oval 80"/>
          <p:cNvSpPr/>
          <p:nvPr/>
        </p:nvSpPr>
        <p:spPr>
          <a:xfrm flipV="1">
            <a:off x="2623740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84" name="Straight Arrow Connector 83"/>
          <p:cNvCxnSpPr>
            <a:stCxn id="125" idx="2"/>
          </p:cNvCxnSpPr>
          <p:nvPr/>
        </p:nvCxnSpPr>
        <p:spPr>
          <a:xfrm flipH="1">
            <a:off x="2641263" y="3280834"/>
            <a:ext cx="328" cy="74586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124" idx="2"/>
          </p:cNvCxnSpPr>
          <p:nvPr/>
        </p:nvCxnSpPr>
        <p:spPr>
          <a:xfrm flipH="1">
            <a:off x="4665610" y="3292268"/>
            <a:ext cx="202" cy="729075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4045645" y="2989878"/>
            <a:ext cx="694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7" name="Straight Arrow Connector 86"/>
          <p:cNvCxnSpPr>
            <a:stCxn id="124" idx="2"/>
            <a:endCxn id="124" idx="0"/>
          </p:cNvCxnSpPr>
          <p:nvPr/>
        </p:nvCxnSpPr>
        <p:spPr>
          <a:xfrm flipV="1">
            <a:off x="4665812" y="2994656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125" idx="2"/>
            <a:endCxn id="125" idx="0"/>
          </p:cNvCxnSpPr>
          <p:nvPr/>
        </p:nvCxnSpPr>
        <p:spPr>
          <a:xfrm flipV="1">
            <a:off x="2641591" y="2983222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2652760" y="2985254"/>
            <a:ext cx="6781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>
            <a:off x="2641734" y="3477413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3587933" y="3411099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Arc 91"/>
          <p:cNvSpPr/>
          <p:nvPr/>
        </p:nvSpPr>
        <p:spPr>
          <a:xfrm rot="16200000">
            <a:off x="4585980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Arc 92"/>
          <p:cNvSpPr/>
          <p:nvPr/>
        </p:nvSpPr>
        <p:spPr>
          <a:xfrm rot="16200000">
            <a:off x="4510704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Arc 93"/>
          <p:cNvSpPr/>
          <p:nvPr/>
        </p:nvSpPr>
        <p:spPr>
          <a:xfrm rot="16200000">
            <a:off x="4663637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Arc 94"/>
          <p:cNvSpPr/>
          <p:nvPr/>
        </p:nvSpPr>
        <p:spPr>
          <a:xfrm rot="16200000">
            <a:off x="4741565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>
            <a:off x="4817765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4510704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Arc 97"/>
          <p:cNvSpPr/>
          <p:nvPr/>
        </p:nvSpPr>
        <p:spPr>
          <a:xfrm rot="5400000">
            <a:off x="4585980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Arc 110"/>
          <p:cNvSpPr/>
          <p:nvPr/>
        </p:nvSpPr>
        <p:spPr>
          <a:xfrm rot="5400000">
            <a:off x="4510704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Arc 111"/>
          <p:cNvSpPr/>
          <p:nvPr/>
        </p:nvSpPr>
        <p:spPr>
          <a:xfrm rot="5400000">
            <a:off x="4663637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Arc 112"/>
          <p:cNvSpPr/>
          <p:nvPr/>
        </p:nvSpPr>
        <p:spPr>
          <a:xfrm rot="5400000">
            <a:off x="4741565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17885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4510704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20" idx="0"/>
            <a:endCxn id="130" idx="0"/>
          </p:cNvCxnSpPr>
          <p:nvPr/>
        </p:nvCxnSpPr>
        <p:spPr>
          <a:xfrm flipV="1">
            <a:off x="2639057" y="4874897"/>
            <a:ext cx="3356" cy="38495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2489479" y="5238472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18" name="Straight Arrow Connector 117"/>
          <p:cNvCxnSpPr>
            <a:stCxn id="124" idx="0"/>
          </p:cNvCxnSpPr>
          <p:nvPr/>
        </p:nvCxnSpPr>
        <p:spPr>
          <a:xfrm flipH="1" flipV="1">
            <a:off x="4665519" y="2389220"/>
            <a:ext cx="15" cy="60543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2467807" y="5530567"/>
            <a:ext cx="39077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2490644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4514916" y="522846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4488187" y="5529590"/>
            <a:ext cx="388613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4596401" y="2994656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2572180" y="2983222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6" name="Straight Arrow Connector 125"/>
          <p:cNvCxnSpPr>
            <a:stCxn id="125" idx="0"/>
          </p:cNvCxnSpPr>
          <p:nvPr/>
        </p:nvCxnSpPr>
        <p:spPr>
          <a:xfrm flipH="1" flipV="1">
            <a:off x="2641274" y="2389220"/>
            <a:ext cx="15" cy="5940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4515290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16200000">
            <a:off x="2564756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16200000">
            <a:off x="2489480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Arc 129"/>
          <p:cNvSpPr/>
          <p:nvPr/>
        </p:nvSpPr>
        <p:spPr>
          <a:xfrm rot="16200000">
            <a:off x="2642413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Arc 130"/>
          <p:cNvSpPr/>
          <p:nvPr/>
        </p:nvSpPr>
        <p:spPr>
          <a:xfrm rot="16200000">
            <a:off x="2720341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Straight Connector 132"/>
          <p:cNvCxnSpPr/>
          <p:nvPr/>
        </p:nvCxnSpPr>
        <p:spPr>
          <a:xfrm>
            <a:off x="2796541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2489480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Arc 137"/>
          <p:cNvSpPr/>
          <p:nvPr/>
        </p:nvSpPr>
        <p:spPr>
          <a:xfrm rot="5400000">
            <a:off x="2564756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Arc 138"/>
          <p:cNvSpPr/>
          <p:nvPr/>
        </p:nvSpPr>
        <p:spPr>
          <a:xfrm rot="5400000">
            <a:off x="2489480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Arc 139"/>
          <p:cNvSpPr/>
          <p:nvPr/>
        </p:nvSpPr>
        <p:spPr>
          <a:xfrm rot="5400000">
            <a:off x="2642413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Arc 140"/>
          <p:cNvSpPr/>
          <p:nvPr/>
        </p:nvSpPr>
        <p:spPr>
          <a:xfrm rot="5400000">
            <a:off x="2720341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2" name="Straight Connector 141"/>
          <p:cNvCxnSpPr/>
          <p:nvPr/>
        </p:nvCxnSpPr>
        <p:spPr>
          <a:xfrm>
            <a:off x="2796661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2489480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2573240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4591814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4597808" y="4981714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/>
        </p:nvSpPr>
        <p:spPr>
          <a:xfrm>
            <a:off x="2574314" y="498513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/>
        </p:nvSpPr>
        <p:spPr>
          <a:xfrm>
            <a:off x="4590544" y="2551608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2571770" y="2550737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3586484" y="4506256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 flipV="1">
            <a:off x="4634194" y="4537053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58" name="Oval 157"/>
          <p:cNvSpPr/>
          <p:nvPr/>
        </p:nvSpPr>
        <p:spPr>
          <a:xfrm flipV="1">
            <a:off x="2609061" y="4536603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400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0" name="Straight Connector 259"/>
          <p:cNvCxnSpPr>
            <a:stCxn id="210" idx="0"/>
            <a:endCxn id="233" idx="0"/>
          </p:cNvCxnSpPr>
          <p:nvPr/>
        </p:nvCxnSpPr>
        <p:spPr>
          <a:xfrm>
            <a:off x="4663637" y="4874897"/>
            <a:ext cx="66" cy="384955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2b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9475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Consider another example where </a:t>
            </a:r>
            <a:r>
              <a:rPr lang="en-US" sz="1500" dirty="0"/>
              <a:t>the POI is outside </a:t>
            </a:r>
            <a:r>
              <a:rPr lang="en-US" sz="1500" dirty="0" smtClean="0"/>
              <a:t>PUN </a:t>
            </a:r>
            <a:r>
              <a:rPr lang="en-US" sz="1500" dirty="0"/>
              <a:t>Station A.</a:t>
            </a:r>
          </a:p>
          <a:p>
            <a:r>
              <a:rPr lang="en-US" sz="1500" dirty="0" smtClean="0"/>
              <a:t>This time the PUN GRNs are placed inside PUN Station A, and </a:t>
            </a:r>
            <a:r>
              <a:rPr lang="en-US" sz="1500" dirty="0"/>
              <a:t>the PUN Resource nodes are placed at the POI.</a:t>
            </a:r>
          </a:p>
          <a:p>
            <a:r>
              <a:rPr lang="en-US" sz="1500" dirty="0" smtClean="0"/>
              <a:t>The </a:t>
            </a:r>
            <a:r>
              <a:rPr lang="en-US" sz="1500" dirty="0"/>
              <a:t>power flow buses </a:t>
            </a:r>
            <a:r>
              <a:rPr lang="en-US" sz="1500" dirty="0" smtClean="0"/>
              <a:t>separated by lines and transformers.</a:t>
            </a:r>
            <a:endParaRPr lang="en-US" sz="1500" dirty="0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126633" y="4318936"/>
            <a:ext cx="1284983" cy="58477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Power Flow Buses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29" name="Straight Arrow Connector 128"/>
          <p:cNvCxnSpPr/>
          <p:nvPr/>
        </p:nvCxnSpPr>
        <p:spPr>
          <a:xfrm flipH="1">
            <a:off x="2855681" y="4767260"/>
            <a:ext cx="2270952" cy="150027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128" idx="2"/>
          </p:cNvCxnSpPr>
          <p:nvPr/>
        </p:nvCxnSpPr>
        <p:spPr>
          <a:xfrm flipH="1">
            <a:off x="4883169" y="4903711"/>
            <a:ext cx="885956" cy="163663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ctangle 149"/>
          <p:cNvSpPr/>
          <p:nvPr/>
        </p:nvSpPr>
        <p:spPr>
          <a:xfrm>
            <a:off x="2438400" y="4917287"/>
            <a:ext cx="417281" cy="31118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/>
        </p:nvSpPr>
        <p:spPr>
          <a:xfrm>
            <a:off x="2438401" y="4233581"/>
            <a:ext cx="2438398" cy="434463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2450384" y="2491948"/>
            <a:ext cx="2387556" cy="1421523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Arrow Connector 157"/>
          <p:cNvCxnSpPr/>
          <p:nvPr/>
        </p:nvCxnSpPr>
        <p:spPr>
          <a:xfrm flipH="1" flipV="1">
            <a:off x="4837940" y="3762963"/>
            <a:ext cx="877060" cy="546443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845960" y="4152726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cxnSp>
        <p:nvCxnSpPr>
          <p:cNvPr id="162" name="Straight Arrow Connector 161"/>
          <p:cNvCxnSpPr>
            <a:stCxn id="128" idx="1"/>
            <a:endCxn id="154" idx="3"/>
          </p:cNvCxnSpPr>
          <p:nvPr/>
        </p:nvCxnSpPr>
        <p:spPr>
          <a:xfrm flipH="1" flipV="1">
            <a:off x="4876799" y="4450813"/>
            <a:ext cx="249834" cy="160511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>
            <a:stCxn id="246" idx="2"/>
          </p:cNvCxnSpPr>
          <p:nvPr/>
        </p:nvCxnSpPr>
        <p:spPr>
          <a:xfrm flipV="1">
            <a:off x="2642415" y="4126707"/>
            <a:ext cx="5" cy="608862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Rectangle 188"/>
          <p:cNvSpPr/>
          <p:nvPr/>
        </p:nvSpPr>
        <p:spPr>
          <a:xfrm>
            <a:off x="2577011" y="428386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0" name="Straight Arrow Connector 189"/>
          <p:cNvCxnSpPr>
            <a:stCxn id="216" idx="2"/>
          </p:cNvCxnSpPr>
          <p:nvPr/>
        </p:nvCxnSpPr>
        <p:spPr>
          <a:xfrm flipH="1" flipV="1">
            <a:off x="4663023" y="4126706"/>
            <a:ext cx="614" cy="608863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4597055" y="4284731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TextBox 191"/>
          <p:cNvSpPr txBox="1"/>
          <p:nvPr/>
        </p:nvSpPr>
        <p:spPr>
          <a:xfrm>
            <a:off x="4136093" y="4366260"/>
            <a:ext cx="583782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G2_RN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2592021" y="4371899"/>
            <a:ext cx="57942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</a:rPr>
              <a:t>G1_RN</a:t>
            </a:r>
            <a:endParaRPr lang="en-US" sz="900" i="1" dirty="0">
              <a:solidFill>
                <a:schemeClr val="tx2"/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2670729" y="27526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195" name="Oval 194"/>
          <p:cNvSpPr/>
          <p:nvPr/>
        </p:nvSpPr>
        <p:spPr>
          <a:xfrm flipV="1">
            <a:off x="4640104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4038601" y="2742260"/>
            <a:ext cx="640080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A_PUN2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197" name="Oval 196"/>
          <p:cNvSpPr/>
          <p:nvPr/>
        </p:nvSpPr>
        <p:spPr>
          <a:xfrm flipV="1">
            <a:off x="2623740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198" name="Straight Connector 197"/>
          <p:cNvCxnSpPr/>
          <p:nvPr/>
        </p:nvCxnSpPr>
        <p:spPr>
          <a:xfrm flipV="1">
            <a:off x="2667409" y="4572008"/>
            <a:ext cx="1956151" cy="1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9" name="Rectangle 198"/>
          <p:cNvSpPr/>
          <p:nvPr/>
        </p:nvSpPr>
        <p:spPr>
          <a:xfrm>
            <a:off x="3586484" y="4506256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0" name="Straight Arrow Connector 199"/>
          <p:cNvCxnSpPr>
            <a:stCxn id="230" idx="2"/>
          </p:cNvCxnSpPr>
          <p:nvPr/>
        </p:nvCxnSpPr>
        <p:spPr>
          <a:xfrm flipH="1">
            <a:off x="2641263" y="3280834"/>
            <a:ext cx="328" cy="74586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>
            <a:stCxn id="229" idx="2"/>
          </p:cNvCxnSpPr>
          <p:nvPr/>
        </p:nvCxnSpPr>
        <p:spPr>
          <a:xfrm flipH="1">
            <a:off x="4665610" y="3292268"/>
            <a:ext cx="202" cy="729075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4045645" y="2989878"/>
            <a:ext cx="694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03" name="Straight Arrow Connector 202"/>
          <p:cNvCxnSpPr>
            <a:stCxn id="229" idx="2"/>
            <a:endCxn id="229" idx="0"/>
          </p:cNvCxnSpPr>
          <p:nvPr/>
        </p:nvCxnSpPr>
        <p:spPr>
          <a:xfrm flipV="1">
            <a:off x="4665812" y="2994656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>
            <a:stCxn id="230" idx="2"/>
            <a:endCxn id="230" idx="0"/>
          </p:cNvCxnSpPr>
          <p:nvPr/>
        </p:nvCxnSpPr>
        <p:spPr>
          <a:xfrm flipV="1">
            <a:off x="2641591" y="2983222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/>
          <p:cNvSpPr txBox="1"/>
          <p:nvPr/>
        </p:nvSpPr>
        <p:spPr>
          <a:xfrm>
            <a:off x="2652760" y="2985254"/>
            <a:ext cx="6781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06" name="Straight Connector 205"/>
          <p:cNvCxnSpPr/>
          <p:nvPr/>
        </p:nvCxnSpPr>
        <p:spPr>
          <a:xfrm>
            <a:off x="2641734" y="3477413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7" name="Rectangle 206"/>
          <p:cNvSpPr/>
          <p:nvPr/>
        </p:nvSpPr>
        <p:spPr>
          <a:xfrm>
            <a:off x="3587933" y="3411099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Arc 207"/>
          <p:cNvSpPr/>
          <p:nvPr/>
        </p:nvSpPr>
        <p:spPr>
          <a:xfrm rot="16200000">
            <a:off x="4585980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Arc 208"/>
          <p:cNvSpPr/>
          <p:nvPr/>
        </p:nvSpPr>
        <p:spPr>
          <a:xfrm rot="16200000">
            <a:off x="4510704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Arc 209"/>
          <p:cNvSpPr/>
          <p:nvPr/>
        </p:nvSpPr>
        <p:spPr>
          <a:xfrm rot="16200000">
            <a:off x="4663637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Arc 210"/>
          <p:cNvSpPr/>
          <p:nvPr/>
        </p:nvSpPr>
        <p:spPr>
          <a:xfrm rot="16200000">
            <a:off x="4741565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2" name="Straight Connector 211"/>
          <p:cNvCxnSpPr/>
          <p:nvPr/>
        </p:nvCxnSpPr>
        <p:spPr>
          <a:xfrm>
            <a:off x="4817765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>
            <a:off x="4510704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Arc 213"/>
          <p:cNvSpPr/>
          <p:nvPr/>
        </p:nvSpPr>
        <p:spPr>
          <a:xfrm rot="5400000">
            <a:off x="4585980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Arc 214"/>
          <p:cNvSpPr/>
          <p:nvPr/>
        </p:nvSpPr>
        <p:spPr>
          <a:xfrm rot="5400000">
            <a:off x="4510704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Arc 215"/>
          <p:cNvSpPr/>
          <p:nvPr/>
        </p:nvSpPr>
        <p:spPr>
          <a:xfrm rot="5400000">
            <a:off x="4663637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Arc 216"/>
          <p:cNvSpPr/>
          <p:nvPr/>
        </p:nvSpPr>
        <p:spPr>
          <a:xfrm rot="5400000">
            <a:off x="4741565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8" name="Straight Connector 217"/>
          <p:cNvCxnSpPr/>
          <p:nvPr/>
        </p:nvCxnSpPr>
        <p:spPr>
          <a:xfrm>
            <a:off x="4817885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/>
          <p:nvPr/>
        </p:nvCxnSpPr>
        <p:spPr>
          <a:xfrm>
            <a:off x="4510704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225" idx="0"/>
            <a:endCxn id="237" idx="0"/>
          </p:cNvCxnSpPr>
          <p:nvPr/>
        </p:nvCxnSpPr>
        <p:spPr>
          <a:xfrm flipV="1">
            <a:off x="2639057" y="4874897"/>
            <a:ext cx="3356" cy="38495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TextBox 220"/>
          <p:cNvSpPr txBox="1"/>
          <p:nvPr/>
        </p:nvSpPr>
        <p:spPr>
          <a:xfrm>
            <a:off x="2489479" y="5238472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222" name="Straight Arrow Connector 221"/>
          <p:cNvCxnSpPr>
            <a:stCxn id="229" idx="0"/>
          </p:cNvCxnSpPr>
          <p:nvPr/>
        </p:nvCxnSpPr>
        <p:spPr>
          <a:xfrm flipH="1" flipV="1">
            <a:off x="4665519" y="2389220"/>
            <a:ext cx="15" cy="60543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TextBox 222"/>
          <p:cNvSpPr txBox="1"/>
          <p:nvPr/>
        </p:nvSpPr>
        <p:spPr>
          <a:xfrm>
            <a:off x="2467807" y="5530567"/>
            <a:ext cx="39077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2490644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TextBox 225"/>
          <p:cNvSpPr txBox="1"/>
          <p:nvPr/>
        </p:nvSpPr>
        <p:spPr>
          <a:xfrm>
            <a:off x="4514916" y="522846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4488187" y="5529590"/>
            <a:ext cx="388613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28" name="Oval 227"/>
          <p:cNvSpPr/>
          <p:nvPr/>
        </p:nvSpPr>
        <p:spPr>
          <a:xfrm flipV="1">
            <a:off x="4634194" y="4537053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/>
        </p:nvSpPr>
        <p:spPr>
          <a:xfrm>
            <a:off x="4596401" y="2994656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2572180" y="2983222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1" name="Straight Arrow Connector 230"/>
          <p:cNvCxnSpPr>
            <a:stCxn id="230" idx="0"/>
          </p:cNvCxnSpPr>
          <p:nvPr/>
        </p:nvCxnSpPr>
        <p:spPr>
          <a:xfrm flipH="1" flipV="1">
            <a:off x="2641274" y="2389220"/>
            <a:ext cx="15" cy="5940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Oval 232"/>
          <p:cNvSpPr/>
          <p:nvPr/>
        </p:nvSpPr>
        <p:spPr>
          <a:xfrm>
            <a:off x="4515290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Arc 234"/>
          <p:cNvSpPr/>
          <p:nvPr/>
        </p:nvSpPr>
        <p:spPr>
          <a:xfrm rot="16200000">
            <a:off x="2564756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Arc 235"/>
          <p:cNvSpPr/>
          <p:nvPr/>
        </p:nvSpPr>
        <p:spPr>
          <a:xfrm rot="16200000">
            <a:off x="2489480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Arc 236"/>
          <p:cNvSpPr/>
          <p:nvPr/>
        </p:nvSpPr>
        <p:spPr>
          <a:xfrm rot="16200000">
            <a:off x="2642413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Arc 237"/>
          <p:cNvSpPr/>
          <p:nvPr/>
        </p:nvSpPr>
        <p:spPr>
          <a:xfrm rot="16200000">
            <a:off x="2720341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9" name="Straight Connector 238"/>
          <p:cNvCxnSpPr/>
          <p:nvPr/>
        </p:nvCxnSpPr>
        <p:spPr>
          <a:xfrm>
            <a:off x="2796541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>
            <a:off x="2489480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Arc 240"/>
          <p:cNvSpPr/>
          <p:nvPr/>
        </p:nvSpPr>
        <p:spPr>
          <a:xfrm rot="5400000">
            <a:off x="2564756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Arc 244"/>
          <p:cNvSpPr/>
          <p:nvPr/>
        </p:nvSpPr>
        <p:spPr>
          <a:xfrm rot="5400000">
            <a:off x="2489480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Arc 245"/>
          <p:cNvSpPr/>
          <p:nvPr/>
        </p:nvSpPr>
        <p:spPr>
          <a:xfrm rot="5400000">
            <a:off x="2642413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Arc 246"/>
          <p:cNvSpPr/>
          <p:nvPr/>
        </p:nvSpPr>
        <p:spPr>
          <a:xfrm rot="5400000">
            <a:off x="2720341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8" name="Straight Connector 247"/>
          <p:cNvCxnSpPr/>
          <p:nvPr/>
        </p:nvCxnSpPr>
        <p:spPr>
          <a:xfrm>
            <a:off x="2796661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>
            <a:off x="2489480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Oval 249"/>
          <p:cNvSpPr/>
          <p:nvPr/>
        </p:nvSpPr>
        <p:spPr>
          <a:xfrm flipV="1">
            <a:off x="2609061" y="4536603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2573240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/>
        </p:nvSpPr>
        <p:spPr>
          <a:xfrm>
            <a:off x="4591814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4597808" y="4981714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/>
          <p:cNvSpPr/>
          <p:nvPr/>
        </p:nvSpPr>
        <p:spPr>
          <a:xfrm>
            <a:off x="2574314" y="498513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Rectangle 257"/>
          <p:cNvSpPr/>
          <p:nvPr/>
        </p:nvSpPr>
        <p:spPr>
          <a:xfrm>
            <a:off x="4590544" y="2551608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/>
        </p:nvSpPr>
        <p:spPr>
          <a:xfrm>
            <a:off x="2571770" y="2550737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/>
          <p:cNvSpPr/>
          <p:nvPr/>
        </p:nvSpPr>
        <p:spPr>
          <a:xfrm>
            <a:off x="4459518" y="4922267"/>
            <a:ext cx="417281" cy="31118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68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6" name="Straight Connector 165"/>
          <p:cNvCxnSpPr>
            <a:stCxn id="112" idx="0"/>
            <a:endCxn id="136" idx="0"/>
          </p:cNvCxnSpPr>
          <p:nvPr/>
        </p:nvCxnSpPr>
        <p:spPr>
          <a:xfrm>
            <a:off x="4663637" y="4874897"/>
            <a:ext cx="66" cy="384955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38200" y="4107673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2b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56751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The PUN GRNs are not in the same power flow bus as the EPS meters for this PUN site.</a:t>
            </a:r>
            <a:endParaRPr lang="en-US" sz="1500" dirty="0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845961" y="4152726"/>
            <a:ext cx="1508112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75" name="Rectangle 74"/>
          <p:cNvSpPr/>
          <p:nvPr/>
        </p:nvSpPr>
        <p:spPr>
          <a:xfrm>
            <a:off x="2438400" y="4917287"/>
            <a:ext cx="417281" cy="31118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2438401" y="4233581"/>
            <a:ext cx="2438398" cy="434463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2450384" y="2491948"/>
            <a:ext cx="2387556" cy="1421523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>
            <a:stCxn id="146" idx="2"/>
          </p:cNvCxnSpPr>
          <p:nvPr/>
        </p:nvCxnSpPr>
        <p:spPr>
          <a:xfrm flipV="1">
            <a:off x="2642415" y="4126707"/>
            <a:ext cx="5" cy="608862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2577011" y="428386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Arrow Connector 79"/>
          <p:cNvCxnSpPr>
            <a:stCxn id="118" idx="2"/>
          </p:cNvCxnSpPr>
          <p:nvPr/>
        </p:nvCxnSpPr>
        <p:spPr>
          <a:xfrm flipH="1" flipV="1">
            <a:off x="4663023" y="4126706"/>
            <a:ext cx="614" cy="608863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4597055" y="4284731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4136093" y="4366260"/>
            <a:ext cx="583782" cy="230832"/>
          </a:xfrm>
          <a:prstGeom prst="rect">
            <a:avLst/>
          </a:prstGeom>
          <a:noFill/>
          <a:ln>
            <a:noFill/>
          </a:ln>
          <a:effectLst>
            <a:glow rad="139700">
              <a:srgbClr val="FF000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592021" y="4371899"/>
            <a:ext cx="579429" cy="230832"/>
          </a:xfrm>
          <a:prstGeom prst="rect">
            <a:avLst/>
          </a:prstGeom>
          <a:noFill/>
          <a:ln>
            <a:noFill/>
          </a:ln>
          <a:effectLst>
            <a:glow rad="139700">
              <a:srgbClr val="FF000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670729" y="27526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85" name="Oval 84"/>
          <p:cNvSpPr/>
          <p:nvPr/>
        </p:nvSpPr>
        <p:spPr>
          <a:xfrm flipV="1">
            <a:off x="4640104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038601" y="2742260"/>
            <a:ext cx="640080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A_PUN2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87" name="Oval 86"/>
          <p:cNvSpPr/>
          <p:nvPr/>
        </p:nvSpPr>
        <p:spPr>
          <a:xfrm flipV="1">
            <a:off x="2623740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 flipV="1">
            <a:off x="2667409" y="4572008"/>
            <a:ext cx="1956151" cy="1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3586484" y="4506256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Arrow Connector 89"/>
          <p:cNvCxnSpPr>
            <a:stCxn id="131" idx="2"/>
          </p:cNvCxnSpPr>
          <p:nvPr/>
        </p:nvCxnSpPr>
        <p:spPr>
          <a:xfrm flipH="1">
            <a:off x="2641263" y="3280834"/>
            <a:ext cx="328" cy="74586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130" idx="2"/>
          </p:cNvCxnSpPr>
          <p:nvPr/>
        </p:nvCxnSpPr>
        <p:spPr>
          <a:xfrm flipH="1">
            <a:off x="4665610" y="3292268"/>
            <a:ext cx="202" cy="729075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4045645" y="2989878"/>
            <a:ext cx="694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93" name="Straight Arrow Connector 92"/>
          <p:cNvCxnSpPr>
            <a:stCxn id="130" idx="2"/>
            <a:endCxn id="130" idx="0"/>
          </p:cNvCxnSpPr>
          <p:nvPr/>
        </p:nvCxnSpPr>
        <p:spPr>
          <a:xfrm flipV="1">
            <a:off x="4665812" y="2994656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131" idx="2"/>
            <a:endCxn id="131" idx="0"/>
          </p:cNvCxnSpPr>
          <p:nvPr/>
        </p:nvCxnSpPr>
        <p:spPr>
          <a:xfrm flipV="1">
            <a:off x="2641591" y="2983222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2652760" y="2985254"/>
            <a:ext cx="6781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2641734" y="3477413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3587933" y="3411099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Arc 97"/>
          <p:cNvSpPr/>
          <p:nvPr/>
        </p:nvSpPr>
        <p:spPr>
          <a:xfrm rot="16200000">
            <a:off x="4585980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Arc 110"/>
          <p:cNvSpPr/>
          <p:nvPr/>
        </p:nvSpPr>
        <p:spPr>
          <a:xfrm rot="16200000">
            <a:off x="4510704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Arc 111"/>
          <p:cNvSpPr/>
          <p:nvPr/>
        </p:nvSpPr>
        <p:spPr>
          <a:xfrm rot="16200000">
            <a:off x="4663637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Arc 112"/>
          <p:cNvSpPr/>
          <p:nvPr/>
        </p:nvSpPr>
        <p:spPr>
          <a:xfrm rot="16200000">
            <a:off x="4741565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17765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4510704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 115"/>
          <p:cNvSpPr/>
          <p:nvPr/>
        </p:nvSpPr>
        <p:spPr>
          <a:xfrm rot="5400000">
            <a:off x="4585980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Arc 116"/>
          <p:cNvSpPr/>
          <p:nvPr/>
        </p:nvSpPr>
        <p:spPr>
          <a:xfrm rot="5400000">
            <a:off x="4510704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Arc 117"/>
          <p:cNvSpPr/>
          <p:nvPr/>
        </p:nvSpPr>
        <p:spPr>
          <a:xfrm rot="5400000">
            <a:off x="4663637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Arc 118"/>
          <p:cNvSpPr/>
          <p:nvPr/>
        </p:nvSpPr>
        <p:spPr>
          <a:xfrm rot="5400000">
            <a:off x="4741565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Straight Connector 119"/>
          <p:cNvCxnSpPr/>
          <p:nvPr/>
        </p:nvCxnSpPr>
        <p:spPr>
          <a:xfrm>
            <a:off x="4817885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4510704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126" idx="0"/>
            <a:endCxn id="140" idx="0"/>
          </p:cNvCxnSpPr>
          <p:nvPr/>
        </p:nvCxnSpPr>
        <p:spPr>
          <a:xfrm flipV="1">
            <a:off x="2639057" y="4874897"/>
            <a:ext cx="3356" cy="38495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2489479" y="5238472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24" name="Straight Arrow Connector 123"/>
          <p:cNvCxnSpPr>
            <a:stCxn id="130" idx="0"/>
          </p:cNvCxnSpPr>
          <p:nvPr/>
        </p:nvCxnSpPr>
        <p:spPr>
          <a:xfrm flipH="1" flipV="1">
            <a:off x="4665519" y="2389220"/>
            <a:ext cx="15" cy="60543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2467807" y="5530567"/>
            <a:ext cx="39077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2490644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/>
          <p:cNvSpPr txBox="1"/>
          <p:nvPr/>
        </p:nvSpPr>
        <p:spPr>
          <a:xfrm>
            <a:off x="4514916" y="522846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4488187" y="5529590"/>
            <a:ext cx="388613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29" name="Oval 128"/>
          <p:cNvSpPr/>
          <p:nvPr/>
        </p:nvSpPr>
        <p:spPr>
          <a:xfrm flipV="1">
            <a:off x="4634194" y="4537053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596401" y="2994656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2572180" y="2983222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Straight Arrow Connector 132"/>
          <p:cNvCxnSpPr>
            <a:stCxn id="131" idx="0"/>
          </p:cNvCxnSpPr>
          <p:nvPr/>
        </p:nvCxnSpPr>
        <p:spPr>
          <a:xfrm flipH="1" flipV="1">
            <a:off x="2641274" y="2389220"/>
            <a:ext cx="15" cy="5940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Oval 135"/>
          <p:cNvSpPr/>
          <p:nvPr/>
        </p:nvSpPr>
        <p:spPr>
          <a:xfrm>
            <a:off x="4515290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Arc 137"/>
          <p:cNvSpPr/>
          <p:nvPr/>
        </p:nvSpPr>
        <p:spPr>
          <a:xfrm rot="16200000">
            <a:off x="2564756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Arc 138"/>
          <p:cNvSpPr/>
          <p:nvPr/>
        </p:nvSpPr>
        <p:spPr>
          <a:xfrm rot="16200000">
            <a:off x="2489480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Arc 139"/>
          <p:cNvSpPr/>
          <p:nvPr/>
        </p:nvSpPr>
        <p:spPr>
          <a:xfrm rot="16200000">
            <a:off x="2642413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Arc 140"/>
          <p:cNvSpPr/>
          <p:nvPr/>
        </p:nvSpPr>
        <p:spPr>
          <a:xfrm rot="16200000">
            <a:off x="2720341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2" name="Straight Connector 141"/>
          <p:cNvCxnSpPr/>
          <p:nvPr/>
        </p:nvCxnSpPr>
        <p:spPr>
          <a:xfrm>
            <a:off x="2796541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2489480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Arc 143"/>
          <p:cNvSpPr/>
          <p:nvPr/>
        </p:nvSpPr>
        <p:spPr>
          <a:xfrm rot="5400000">
            <a:off x="2564756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Arc 144"/>
          <p:cNvSpPr/>
          <p:nvPr/>
        </p:nvSpPr>
        <p:spPr>
          <a:xfrm rot="5400000">
            <a:off x="2489480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Arc 145"/>
          <p:cNvSpPr/>
          <p:nvPr/>
        </p:nvSpPr>
        <p:spPr>
          <a:xfrm rot="5400000">
            <a:off x="2642413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Arc 146"/>
          <p:cNvSpPr/>
          <p:nvPr/>
        </p:nvSpPr>
        <p:spPr>
          <a:xfrm rot="5400000">
            <a:off x="2720341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8" name="Straight Connector 147"/>
          <p:cNvCxnSpPr/>
          <p:nvPr/>
        </p:nvCxnSpPr>
        <p:spPr>
          <a:xfrm>
            <a:off x="2796661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2489480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l 151"/>
          <p:cNvSpPr/>
          <p:nvPr/>
        </p:nvSpPr>
        <p:spPr>
          <a:xfrm flipV="1">
            <a:off x="2609061" y="4536603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2573240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4591814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4597808" y="4981714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2574314" y="498513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4590544" y="2551608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2571770" y="2550737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4459518" y="4922267"/>
            <a:ext cx="417281" cy="31118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3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4" name="Straight Connector 183"/>
          <p:cNvCxnSpPr>
            <a:stCxn id="119" idx="0"/>
            <a:endCxn id="146" idx="0"/>
          </p:cNvCxnSpPr>
          <p:nvPr/>
        </p:nvCxnSpPr>
        <p:spPr>
          <a:xfrm>
            <a:off x="4663637" y="4874897"/>
            <a:ext cx="66" cy="384955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2b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0"/>
            <a:ext cx="7897995" cy="155915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The PUN GRNs are not in the same power flow bus as the EPS meters for this PUN site.</a:t>
            </a:r>
          </a:p>
          <a:p>
            <a:r>
              <a:rPr lang="en-US" sz="1500" i="1" dirty="0" smtClean="0"/>
              <a:t>G1_RN </a:t>
            </a:r>
            <a:r>
              <a:rPr lang="en-US" sz="1500" dirty="0" smtClean="0"/>
              <a:t>and </a:t>
            </a:r>
            <a:r>
              <a:rPr lang="en-US" sz="1500" i="1" dirty="0" smtClean="0"/>
              <a:t>G2_RN </a:t>
            </a:r>
            <a:r>
              <a:rPr lang="en-US" sz="1500" dirty="0" smtClean="0"/>
              <a:t>are not biddable.</a:t>
            </a:r>
            <a:endParaRPr lang="en-US" sz="1500" dirty="0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H="1" flipV="1">
            <a:off x="2724481" y="4607675"/>
            <a:ext cx="658130" cy="272564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V="1">
            <a:off x="3887824" y="4594354"/>
            <a:ext cx="706333" cy="279092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845961" y="4152726"/>
            <a:ext cx="1483438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438400" y="4917287"/>
            <a:ext cx="417281" cy="31118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2438401" y="4233581"/>
            <a:ext cx="2438398" cy="434463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2450384" y="2491948"/>
            <a:ext cx="2387556" cy="1421523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Arrow Connector 84"/>
          <p:cNvCxnSpPr>
            <a:stCxn id="156" idx="2"/>
          </p:cNvCxnSpPr>
          <p:nvPr/>
        </p:nvCxnSpPr>
        <p:spPr>
          <a:xfrm flipV="1">
            <a:off x="2642415" y="4126707"/>
            <a:ext cx="5" cy="608862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2577011" y="428386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>
            <a:stCxn id="125" idx="2"/>
          </p:cNvCxnSpPr>
          <p:nvPr/>
        </p:nvCxnSpPr>
        <p:spPr>
          <a:xfrm flipH="1" flipV="1">
            <a:off x="4663023" y="4126706"/>
            <a:ext cx="614" cy="608863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4597055" y="4284731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4136093" y="4366260"/>
            <a:ext cx="583782" cy="230832"/>
          </a:xfrm>
          <a:prstGeom prst="rect">
            <a:avLst/>
          </a:prstGeom>
          <a:noFill/>
          <a:ln>
            <a:noFill/>
          </a:ln>
          <a:effectLst>
            <a:glow rad="139700">
              <a:srgbClr val="FF000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592021" y="4371899"/>
            <a:ext cx="579429" cy="230832"/>
          </a:xfrm>
          <a:prstGeom prst="rect">
            <a:avLst/>
          </a:prstGeom>
          <a:noFill/>
          <a:ln>
            <a:noFill/>
          </a:ln>
          <a:effectLst>
            <a:glow rad="139700">
              <a:srgbClr val="FF000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670729" y="27526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92" name="Oval 91"/>
          <p:cNvSpPr/>
          <p:nvPr/>
        </p:nvSpPr>
        <p:spPr>
          <a:xfrm flipV="1">
            <a:off x="4640104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038601" y="2742260"/>
            <a:ext cx="640080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A_PUN2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94" name="Oval 93"/>
          <p:cNvSpPr/>
          <p:nvPr/>
        </p:nvSpPr>
        <p:spPr>
          <a:xfrm flipV="1">
            <a:off x="2623740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 flipV="1">
            <a:off x="2667409" y="4572008"/>
            <a:ext cx="1956151" cy="1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3586484" y="4506256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Arrow Connector 96"/>
          <p:cNvCxnSpPr>
            <a:stCxn id="144" idx="2"/>
          </p:cNvCxnSpPr>
          <p:nvPr/>
        </p:nvCxnSpPr>
        <p:spPr>
          <a:xfrm flipH="1">
            <a:off x="2641263" y="3280834"/>
            <a:ext cx="328" cy="74586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143" idx="2"/>
          </p:cNvCxnSpPr>
          <p:nvPr/>
        </p:nvCxnSpPr>
        <p:spPr>
          <a:xfrm flipH="1">
            <a:off x="4665610" y="3292268"/>
            <a:ext cx="202" cy="729075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4045645" y="2989878"/>
            <a:ext cx="694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12" name="Straight Arrow Connector 111"/>
          <p:cNvCxnSpPr>
            <a:stCxn id="143" idx="2"/>
            <a:endCxn id="143" idx="0"/>
          </p:cNvCxnSpPr>
          <p:nvPr/>
        </p:nvCxnSpPr>
        <p:spPr>
          <a:xfrm flipV="1">
            <a:off x="4665812" y="2994656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44" idx="2"/>
            <a:endCxn id="144" idx="0"/>
          </p:cNvCxnSpPr>
          <p:nvPr/>
        </p:nvCxnSpPr>
        <p:spPr>
          <a:xfrm flipV="1">
            <a:off x="2641591" y="2983222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2652760" y="2985254"/>
            <a:ext cx="6781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15" name="Straight Connector 114"/>
          <p:cNvCxnSpPr/>
          <p:nvPr/>
        </p:nvCxnSpPr>
        <p:spPr>
          <a:xfrm>
            <a:off x="2641734" y="3477413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3587933" y="3411099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Arc 116"/>
          <p:cNvSpPr/>
          <p:nvPr/>
        </p:nvSpPr>
        <p:spPr>
          <a:xfrm rot="16200000">
            <a:off x="4585980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Arc 117"/>
          <p:cNvSpPr/>
          <p:nvPr/>
        </p:nvSpPr>
        <p:spPr>
          <a:xfrm rot="16200000">
            <a:off x="4510704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Arc 118"/>
          <p:cNvSpPr/>
          <p:nvPr/>
        </p:nvSpPr>
        <p:spPr>
          <a:xfrm rot="16200000">
            <a:off x="4663637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Arc 119"/>
          <p:cNvSpPr/>
          <p:nvPr/>
        </p:nvSpPr>
        <p:spPr>
          <a:xfrm rot="16200000">
            <a:off x="4741565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1" name="Straight Connector 120"/>
          <p:cNvCxnSpPr/>
          <p:nvPr/>
        </p:nvCxnSpPr>
        <p:spPr>
          <a:xfrm>
            <a:off x="4817765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4510704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Arc 122"/>
          <p:cNvSpPr/>
          <p:nvPr/>
        </p:nvSpPr>
        <p:spPr>
          <a:xfrm rot="5400000">
            <a:off x="4585980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Arc 123"/>
          <p:cNvSpPr/>
          <p:nvPr/>
        </p:nvSpPr>
        <p:spPr>
          <a:xfrm rot="5400000">
            <a:off x="4510704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Arc 124"/>
          <p:cNvSpPr/>
          <p:nvPr/>
        </p:nvSpPr>
        <p:spPr>
          <a:xfrm rot="5400000">
            <a:off x="4663637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Arc 125"/>
          <p:cNvSpPr/>
          <p:nvPr/>
        </p:nvSpPr>
        <p:spPr>
          <a:xfrm rot="5400000">
            <a:off x="4741565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8" name="Straight Connector 127"/>
          <p:cNvCxnSpPr/>
          <p:nvPr/>
        </p:nvCxnSpPr>
        <p:spPr>
          <a:xfrm>
            <a:off x="4817885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4510704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38" idx="0"/>
            <a:endCxn id="149" idx="0"/>
          </p:cNvCxnSpPr>
          <p:nvPr/>
        </p:nvCxnSpPr>
        <p:spPr>
          <a:xfrm flipV="1">
            <a:off x="2639057" y="4874897"/>
            <a:ext cx="3356" cy="38495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2489479" y="5238472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33" name="Straight Arrow Connector 132"/>
          <p:cNvCxnSpPr>
            <a:stCxn id="143" idx="0"/>
          </p:cNvCxnSpPr>
          <p:nvPr/>
        </p:nvCxnSpPr>
        <p:spPr>
          <a:xfrm flipH="1" flipV="1">
            <a:off x="4665519" y="2389220"/>
            <a:ext cx="15" cy="60543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2467807" y="5530567"/>
            <a:ext cx="39077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2490644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TextBox 138"/>
          <p:cNvSpPr txBox="1"/>
          <p:nvPr/>
        </p:nvSpPr>
        <p:spPr>
          <a:xfrm>
            <a:off x="4514916" y="522846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4488187" y="5529590"/>
            <a:ext cx="388613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42" name="Oval 141"/>
          <p:cNvSpPr/>
          <p:nvPr/>
        </p:nvSpPr>
        <p:spPr>
          <a:xfrm flipV="1">
            <a:off x="4634194" y="4537053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4596401" y="2994656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2572180" y="2983222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5" name="Straight Arrow Connector 144"/>
          <p:cNvCxnSpPr>
            <a:stCxn id="144" idx="0"/>
          </p:cNvCxnSpPr>
          <p:nvPr/>
        </p:nvCxnSpPr>
        <p:spPr>
          <a:xfrm flipH="1" flipV="1">
            <a:off x="2641274" y="2389220"/>
            <a:ext cx="15" cy="5940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Oval 145"/>
          <p:cNvSpPr/>
          <p:nvPr/>
        </p:nvSpPr>
        <p:spPr>
          <a:xfrm>
            <a:off x="4515290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Arc 146"/>
          <p:cNvSpPr/>
          <p:nvPr/>
        </p:nvSpPr>
        <p:spPr>
          <a:xfrm rot="16200000">
            <a:off x="2564756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Arc 147"/>
          <p:cNvSpPr/>
          <p:nvPr/>
        </p:nvSpPr>
        <p:spPr>
          <a:xfrm rot="16200000">
            <a:off x="2489480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Arc 148"/>
          <p:cNvSpPr/>
          <p:nvPr/>
        </p:nvSpPr>
        <p:spPr>
          <a:xfrm rot="16200000">
            <a:off x="2642413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Arc 149"/>
          <p:cNvSpPr/>
          <p:nvPr/>
        </p:nvSpPr>
        <p:spPr>
          <a:xfrm rot="16200000">
            <a:off x="2720341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" name="Straight Connector 151"/>
          <p:cNvCxnSpPr/>
          <p:nvPr/>
        </p:nvCxnSpPr>
        <p:spPr>
          <a:xfrm>
            <a:off x="2796541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2489480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Arc 153"/>
          <p:cNvSpPr/>
          <p:nvPr/>
        </p:nvSpPr>
        <p:spPr>
          <a:xfrm rot="5400000">
            <a:off x="2564756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Arc 154"/>
          <p:cNvSpPr/>
          <p:nvPr/>
        </p:nvSpPr>
        <p:spPr>
          <a:xfrm rot="5400000">
            <a:off x="2489480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Arc 155"/>
          <p:cNvSpPr/>
          <p:nvPr/>
        </p:nvSpPr>
        <p:spPr>
          <a:xfrm rot="5400000">
            <a:off x="2642413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Arc 156"/>
          <p:cNvSpPr/>
          <p:nvPr/>
        </p:nvSpPr>
        <p:spPr>
          <a:xfrm rot="5400000">
            <a:off x="2720341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>
            <a:off x="2796661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2489480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 flipV="1">
            <a:off x="2609061" y="4536603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2573240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4591814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4597808" y="4981714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2574314" y="498513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4590544" y="2551608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2571770" y="2550737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/>
        </p:nvSpPr>
        <p:spPr>
          <a:xfrm>
            <a:off x="4459518" y="4922267"/>
            <a:ext cx="417281" cy="31118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TextBox 186"/>
          <p:cNvSpPr txBox="1"/>
          <p:nvPr/>
        </p:nvSpPr>
        <p:spPr>
          <a:xfrm>
            <a:off x="2934262" y="4805629"/>
            <a:ext cx="1505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Not Biddable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35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1" name="Straight Connector 190"/>
          <p:cNvCxnSpPr>
            <a:stCxn id="125" idx="0"/>
            <a:endCxn id="153" idx="0"/>
          </p:cNvCxnSpPr>
          <p:nvPr/>
        </p:nvCxnSpPr>
        <p:spPr>
          <a:xfrm>
            <a:off x="4663637" y="4874897"/>
            <a:ext cx="66" cy="384955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838200" y="2361040"/>
            <a:ext cx="5638800" cy="1677560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7" name="TextBox 96"/>
          <p:cNvSpPr txBox="1"/>
          <p:nvPr/>
        </p:nvSpPr>
        <p:spPr>
          <a:xfrm>
            <a:off x="2670729" y="27526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122382" y="2465630"/>
            <a:ext cx="1128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Biddable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4045645" y="2989878"/>
            <a:ext cx="694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652760" y="2985254"/>
            <a:ext cx="6781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110736"/>
            <a:ext cx="5638800" cy="1733847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2b – EPS Meter Outside PUN Station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0"/>
            <a:ext cx="7897995" cy="155915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smtClean="0"/>
              <a:t>The PUN GRNs are not in the same power flow bus as the EPS meters for this PUN site. </a:t>
            </a:r>
          </a:p>
          <a:p>
            <a:r>
              <a:rPr lang="en-US" sz="1500" i="1" dirty="0" smtClean="0"/>
              <a:t>G1_RN </a:t>
            </a:r>
            <a:r>
              <a:rPr lang="en-US" sz="1500" dirty="0" smtClean="0"/>
              <a:t>and </a:t>
            </a:r>
            <a:r>
              <a:rPr lang="en-US" sz="1500" i="1" dirty="0" smtClean="0"/>
              <a:t>G2_RN </a:t>
            </a:r>
            <a:r>
              <a:rPr lang="en-US" sz="1500" dirty="0" smtClean="0"/>
              <a:t>are not biddable. </a:t>
            </a:r>
          </a:p>
          <a:p>
            <a:r>
              <a:rPr lang="en-US" sz="1500" dirty="0" smtClean="0"/>
              <a:t>The PUN Resource Nodes are biddable.</a:t>
            </a:r>
            <a:endParaRPr lang="en-US" sz="1500" dirty="0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837893" y="2389220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Station B</a:t>
            </a:r>
            <a:endParaRPr lang="en-US" sz="1350" dirty="0">
              <a:ln w="0"/>
              <a:solidFill>
                <a:schemeClr val="tx2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845961" y="4152726"/>
            <a:ext cx="1483438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cxnSp>
        <p:nvCxnSpPr>
          <p:cNvPr id="79" name="Straight Arrow Connector 78"/>
          <p:cNvCxnSpPr/>
          <p:nvPr/>
        </p:nvCxnSpPr>
        <p:spPr>
          <a:xfrm flipH="1">
            <a:off x="2810608" y="2644782"/>
            <a:ext cx="352691" cy="154962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4131437" y="2633695"/>
            <a:ext cx="400331" cy="155496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934262" y="4805629"/>
            <a:ext cx="1505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Not Biddable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 flipH="1" flipV="1">
            <a:off x="2724481" y="4607675"/>
            <a:ext cx="658130" cy="272564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3887824" y="4594354"/>
            <a:ext cx="706333" cy="279092"/>
          </a:xfrm>
          <a:prstGeom prst="straightConnector1">
            <a:avLst/>
          </a:prstGeom>
          <a:ln w="9525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2438400" y="4917287"/>
            <a:ext cx="417281" cy="31118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2438401" y="4233581"/>
            <a:ext cx="2438398" cy="434463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2450384" y="2491948"/>
            <a:ext cx="2387556" cy="1421523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Arrow Connector 90"/>
          <p:cNvCxnSpPr>
            <a:stCxn id="166" idx="2"/>
          </p:cNvCxnSpPr>
          <p:nvPr/>
        </p:nvCxnSpPr>
        <p:spPr>
          <a:xfrm flipV="1">
            <a:off x="2642415" y="4126707"/>
            <a:ext cx="5" cy="608862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2577011" y="428386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Arrow Connector 92"/>
          <p:cNvCxnSpPr>
            <a:stCxn id="133" idx="2"/>
          </p:cNvCxnSpPr>
          <p:nvPr/>
        </p:nvCxnSpPr>
        <p:spPr>
          <a:xfrm flipH="1" flipV="1">
            <a:off x="4663023" y="4126706"/>
            <a:ext cx="614" cy="608863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4597055" y="4284731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4136093" y="4366260"/>
            <a:ext cx="583782" cy="230832"/>
          </a:xfrm>
          <a:prstGeom prst="rect">
            <a:avLst/>
          </a:prstGeom>
          <a:noFill/>
          <a:ln>
            <a:noFill/>
          </a:ln>
          <a:effectLst>
            <a:glow rad="139700">
              <a:srgbClr val="FF000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592021" y="4371899"/>
            <a:ext cx="579429" cy="230832"/>
          </a:xfrm>
          <a:prstGeom prst="rect">
            <a:avLst/>
          </a:prstGeom>
          <a:noFill/>
          <a:ln>
            <a:noFill/>
          </a:ln>
          <a:effectLst>
            <a:glow rad="139700">
              <a:srgbClr val="FF000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rgbClr val="FF0000">
                      <a:alpha val="40000"/>
                    </a:srgb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98" name="Oval 97"/>
          <p:cNvSpPr/>
          <p:nvPr/>
        </p:nvSpPr>
        <p:spPr>
          <a:xfrm flipV="1">
            <a:off x="4640104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038601" y="2742260"/>
            <a:ext cx="640080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A_PUN2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112" name="Oval 111"/>
          <p:cNvSpPr/>
          <p:nvPr/>
        </p:nvSpPr>
        <p:spPr>
          <a:xfrm flipV="1">
            <a:off x="2623740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113" name="Straight Connector 112"/>
          <p:cNvCxnSpPr/>
          <p:nvPr/>
        </p:nvCxnSpPr>
        <p:spPr>
          <a:xfrm flipV="1">
            <a:off x="2667409" y="4572008"/>
            <a:ext cx="1956151" cy="1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3586484" y="4506256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Arrow Connector 114"/>
          <p:cNvCxnSpPr>
            <a:stCxn id="150" idx="2"/>
          </p:cNvCxnSpPr>
          <p:nvPr/>
        </p:nvCxnSpPr>
        <p:spPr>
          <a:xfrm flipH="1">
            <a:off x="2641263" y="3280834"/>
            <a:ext cx="328" cy="74586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49" idx="2"/>
          </p:cNvCxnSpPr>
          <p:nvPr/>
        </p:nvCxnSpPr>
        <p:spPr>
          <a:xfrm flipH="1">
            <a:off x="4665610" y="3292268"/>
            <a:ext cx="202" cy="729075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49" idx="2"/>
            <a:endCxn id="149" idx="0"/>
          </p:cNvCxnSpPr>
          <p:nvPr/>
        </p:nvCxnSpPr>
        <p:spPr>
          <a:xfrm flipV="1">
            <a:off x="4665812" y="2994656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50" idx="2"/>
            <a:endCxn id="150" idx="0"/>
          </p:cNvCxnSpPr>
          <p:nvPr/>
        </p:nvCxnSpPr>
        <p:spPr>
          <a:xfrm flipV="1">
            <a:off x="2641591" y="2983222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2641734" y="3477413"/>
            <a:ext cx="2024076" cy="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3587933" y="3411099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4585980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Arc 123"/>
          <p:cNvSpPr/>
          <p:nvPr/>
        </p:nvSpPr>
        <p:spPr>
          <a:xfrm rot="16200000">
            <a:off x="4510704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Arc 124"/>
          <p:cNvSpPr/>
          <p:nvPr/>
        </p:nvSpPr>
        <p:spPr>
          <a:xfrm rot="16200000">
            <a:off x="4663637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Arc 125"/>
          <p:cNvSpPr/>
          <p:nvPr/>
        </p:nvSpPr>
        <p:spPr>
          <a:xfrm rot="16200000">
            <a:off x="4741565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8" name="Straight Connector 127"/>
          <p:cNvCxnSpPr/>
          <p:nvPr/>
        </p:nvCxnSpPr>
        <p:spPr>
          <a:xfrm>
            <a:off x="4817765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4510704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Arc 129"/>
          <p:cNvSpPr/>
          <p:nvPr/>
        </p:nvSpPr>
        <p:spPr>
          <a:xfrm rot="5400000">
            <a:off x="4585980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Arc 130"/>
          <p:cNvSpPr/>
          <p:nvPr/>
        </p:nvSpPr>
        <p:spPr>
          <a:xfrm rot="5400000">
            <a:off x="4510704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Arc 132"/>
          <p:cNvSpPr/>
          <p:nvPr/>
        </p:nvSpPr>
        <p:spPr>
          <a:xfrm rot="5400000">
            <a:off x="4663637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Arc 135"/>
          <p:cNvSpPr/>
          <p:nvPr/>
        </p:nvSpPr>
        <p:spPr>
          <a:xfrm rot="5400000">
            <a:off x="4741565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8" name="Straight Connector 137"/>
          <p:cNvCxnSpPr/>
          <p:nvPr/>
        </p:nvCxnSpPr>
        <p:spPr>
          <a:xfrm>
            <a:off x="4817885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4510704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145" idx="0"/>
            <a:endCxn id="156" idx="0"/>
          </p:cNvCxnSpPr>
          <p:nvPr/>
        </p:nvCxnSpPr>
        <p:spPr>
          <a:xfrm flipV="1">
            <a:off x="2639057" y="4874897"/>
            <a:ext cx="3356" cy="384955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2489479" y="5238472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3" name="Straight Arrow Connector 142"/>
          <p:cNvCxnSpPr>
            <a:stCxn id="149" idx="0"/>
          </p:cNvCxnSpPr>
          <p:nvPr/>
        </p:nvCxnSpPr>
        <p:spPr>
          <a:xfrm flipH="1" flipV="1">
            <a:off x="4665519" y="2389220"/>
            <a:ext cx="15" cy="60543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2467807" y="5530567"/>
            <a:ext cx="39077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2490644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TextBox 145"/>
          <p:cNvSpPr txBox="1"/>
          <p:nvPr/>
        </p:nvSpPr>
        <p:spPr>
          <a:xfrm>
            <a:off x="4514916" y="522846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4488187" y="5529590"/>
            <a:ext cx="388613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48" name="Oval 147"/>
          <p:cNvSpPr/>
          <p:nvPr/>
        </p:nvSpPr>
        <p:spPr>
          <a:xfrm flipV="1">
            <a:off x="4634194" y="4537053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4596401" y="2994656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2572180" y="2983222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" name="Straight Arrow Connector 151"/>
          <p:cNvCxnSpPr>
            <a:stCxn id="150" idx="0"/>
          </p:cNvCxnSpPr>
          <p:nvPr/>
        </p:nvCxnSpPr>
        <p:spPr>
          <a:xfrm flipH="1" flipV="1">
            <a:off x="2641274" y="2389220"/>
            <a:ext cx="15" cy="5940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4515290" y="525985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Arc 153"/>
          <p:cNvSpPr/>
          <p:nvPr/>
        </p:nvSpPr>
        <p:spPr>
          <a:xfrm rot="16200000">
            <a:off x="2564756" y="483679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Arc 154"/>
          <p:cNvSpPr/>
          <p:nvPr/>
        </p:nvSpPr>
        <p:spPr>
          <a:xfrm rot="16200000">
            <a:off x="2489480" y="48368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Arc 155"/>
          <p:cNvSpPr/>
          <p:nvPr/>
        </p:nvSpPr>
        <p:spPr>
          <a:xfrm rot="16200000">
            <a:off x="2642413" y="483679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Arc 156"/>
          <p:cNvSpPr/>
          <p:nvPr/>
        </p:nvSpPr>
        <p:spPr>
          <a:xfrm rot="16200000">
            <a:off x="2720341" y="483679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>
            <a:off x="2796541" y="4870142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2489480" y="4872519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Arc 161"/>
          <p:cNvSpPr/>
          <p:nvPr/>
        </p:nvSpPr>
        <p:spPr>
          <a:xfrm rot="5400000">
            <a:off x="2564756" y="4697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Arc 164"/>
          <p:cNvSpPr/>
          <p:nvPr/>
        </p:nvSpPr>
        <p:spPr>
          <a:xfrm rot="5400000">
            <a:off x="2489480" y="46974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Arc 165"/>
          <p:cNvSpPr/>
          <p:nvPr/>
        </p:nvSpPr>
        <p:spPr>
          <a:xfrm rot="5400000">
            <a:off x="2642413" y="469746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Arc 166"/>
          <p:cNvSpPr/>
          <p:nvPr/>
        </p:nvSpPr>
        <p:spPr>
          <a:xfrm rot="5400000">
            <a:off x="2720341" y="469746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8" name="Straight Connector 167"/>
          <p:cNvCxnSpPr/>
          <p:nvPr/>
        </p:nvCxnSpPr>
        <p:spPr>
          <a:xfrm>
            <a:off x="2796661" y="4699744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2489480" y="4699744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Oval 171"/>
          <p:cNvSpPr/>
          <p:nvPr/>
        </p:nvSpPr>
        <p:spPr>
          <a:xfrm flipV="1">
            <a:off x="2609061" y="4536603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glow rad="1397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2573240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/>
        </p:nvSpPr>
        <p:spPr>
          <a:xfrm>
            <a:off x="4591814" y="3739720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4597808" y="4981714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2574314" y="4985133"/>
            <a:ext cx="134575" cy="134575"/>
          </a:xfrm>
          <a:prstGeom prst="rect">
            <a:avLst/>
          </a:prstGeom>
          <a:solidFill>
            <a:schemeClr val="tx2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4590544" y="2551608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/>
        </p:nvSpPr>
        <p:spPr>
          <a:xfrm>
            <a:off x="2571770" y="2550737"/>
            <a:ext cx="134575" cy="134575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4459518" y="4922267"/>
            <a:ext cx="417281" cy="31118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3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/>
            <a:r>
              <a:rPr lang="en-US" sz="2000" dirty="0" smtClean="0"/>
              <a:t>OBDRR003 contains some redlines that would be implemented immediately and some </a:t>
            </a:r>
            <a:r>
              <a:rPr lang="en-US" sz="2000" dirty="0" err="1" smtClean="0"/>
              <a:t>greyboxed</a:t>
            </a:r>
            <a:r>
              <a:rPr lang="en-US" sz="2000" dirty="0" smtClean="0"/>
              <a:t> for SCR796 system implementation. </a:t>
            </a:r>
          </a:p>
          <a:p>
            <a:pPr marL="800100" lvl="1"/>
            <a:r>
              <a:rPr lang="en-US" sz="1800" dirty="0" smtClean="0"/>
              <a:t>In the interim between approval of OBDRR003 and implementation of SCR796, ERCOT will have the ability to secured PUN equipment in </a:t>
            </a:r>
            <a:r>
              <a:rPr lang="en-US" sz="1800" dirty="0"/>
              <a:t>DAM </a:t>
            </a:r>
            <a:r>
              <a:rPr lang="en-US" sz="1800" dirty="0" smtClean="0"/>
              <a:t>“only when </a:t>
            </a:r>
            <a:r>
              <a:rPr lang="en-US" sz="1800" dirty="0"/>
              <a:t>it is necessary for DAM to reach a </a:t>
            </a:r>
            <a:r>
              <a:rPr lang="en-US" sz="1800" dirty="0" smtClean="0"/>
              <a:t>solution.” </a:t>
            </a:r>
          </a:p>
          <a:p>
            <a:pPr marL="1200150" lvl="2"/>
            <a:r>
              <a:rPr lang="en-US" sz="1600" dirty="0" smtClean="0"/>
              <a:t>Once SCR796 is implemented, that language will be replaced by language stating that ERCOT will not secure PUN equipment.</a:t>
            </a:r>
          </a:p>
          <a:p>
            <a:pPr marL="400050"/>
            <a:r>
              <a:rPr lang="en-US" sz="2000" dirty="0" smtClean="0"/>
              <a:t>Request that WMS approve OBDRR003 once SCR796 is approved by the Board, since it contains </a:t>
            </a:r>
            <a:r>
              <a:rPr lang="en-US" sz="2000" dirty="0" err="1" smtClean="0"/>
              <a:t>greyboxed</a:t>
            </a:r>
            <a:r>
              <a:rPr lang="en-US" sz="2000" dirty="0" smtClean="0"/>
              <a:t> language that is </a:t>
            </a:r>
            <a:r>
              <a:rPr lang="en-US" sz="2000" dirty="0" smtClean="0"/>
              <a:t>implicitly dependent </a:t>
            </a:r>
            <a:r>
              <a:rPr lang="en-US" sz="2000" dirty="0" smtClean="0"/>
              <a:t>on that approval.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Modify </a:t>
            </a:r>
            <a:r>
              <a:rPr lang="en-US" sz="2000" dirty="0"/>
              <a:t>where financial/virtual transactions </a:t>
            </a:r>
            <a:r>
              <a:rPr lang="en-US" sz="2000" dirty="0" smtClean="0"/>
              <a:t>(Energy Bids, Energy Only Offers, PTP Obligation bids, and CRRs) can occur (see next slide for details).</a:t>
            </a:r>
          </a:p>
          <a:p>
            <a:r>
              <a:rPr lang="en-US" sz="2000" dirty="0" smtClean="0"/>
              <a:t>Because only physical flows would be occurring within the PUN site, </a:t>
            </a:r>
            <a:r>
              <a:rPr lang="en-US" sz="2000" u="sng" dirty="0" smtClean="0"/>
              <a:t>the PUN transmission equipment can remain unsecured</a:t>
            </a:r>
            <a:r>
              <a:rPr lang="en-US" sz="2000" dirty="0" smtClean="0"/>
              <a:t>. The approach of having certain nodes biddable and others not is analogous to how Logical Combined Cycle Resource Nodes are handled.</a:t>
            </a:r>
          </a:p>
          <a:p>
            <a:r>
              <a:rPr lang="en-US" sz="2000" dirty="0" smtClean="0"/>
              <a:t>Note that there are NO changes to real-time in OBDRR003/SCR796.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5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Resolution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800" dirty="0" smtClean="0"/>
              <a:t>Continue to allow virtual transactions at PUN Resource Nodes (XXXXXX_PUN1).</a:t>
            </a:r>
          </a:p>
          <a:p>
            <a:pPr lvl="1"/>
            <a:r>
              <a:rPr lang="en-US" sz="1800" dirty="0" smtClean="0"/>
              <a:t>Continue to allow virtual transactions at generator Resource Nodes in PUN stations where there are no constrainable elements between the Generation Resource Node (GRN) and the meter.</a:t>
            </a:r>
          </a:p>
          <a:p>
            <a:pPr lvl="1"/>
            <a:r>
              <a:rPr lang="en-US" sz="1800" dirty="0" smtClean="0"/>
              <a:t>Disallow virtual transactions at generator Resource Nodes in PUN stations where there ARE constrainable elements between the GRN and the meter.</a:t>
            </a:r>
          </a:p>
          <a:p>
            <a:pPr lvl="2"/>
            <a:r>
              <a:rPr lang="en-US" sz="1600" dirty="0" smtClean="0"/>
              <a:t>Based on the current model, there are 82 generator Resource Nodes in PUNs.</a:t>
            </a:r>
          </a:p>
          <a:p>
            <a:pPr lvl="3"/>
            <a:r>
              <a:rPr lang="en-US" sz="1500" dirty="0" smtClean="0"/>
              <a:t>Of those, </a:t>
            </a:r>
            <a:r>
              <a:rPr lang="en-US" sz="1500" dirty="0" smtClean="0">
                <a:solidFill>
                  <a:srgbClr val="FF0000"/>
                </a:solidFill>
              </a:rPr>
              <a:t>37 would remain biddable and 45 would be non-biddable.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When is a PUN GRN biddable?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r>
              <a:rPr lang="en-US" sz="2000" dirty="0" smtClean="0"/>
              <a:t>According to the rules proposed in </a:t>
            </a:r>
            <a:r>
              <a:rPr lang="en-US" sz="2000" dirty="0" smtClean="0">
                <a:hlinkClick r:id="rId3"/>
              </a:rPr>
              <a:t>OBDRR003</a:t>
            </a:r>
            <a:r>
              <a:rPr lang="en-US" sz="2000" dirty="0" smtClean="0"/>
              <a:t>, PUN </a:t>
            </a:r>
            <a:r>
              <a:rPr lang="en-US" sz="2000" dirty="0"/>
              <a:t>GRNs </a:t>
            </a:r>
            <a:r>
              <a:rPr lang="en-US" sz="2000" dirty="0" smtClean="0"/>
              <a:t>would be considered </a:t>
            </a:r>
            <a:r>
              <a:rPr lang="en-US" sz="2000" dirty="0"/>
              <a:t>biddable if they are located in the same power flow bus as one or more of the EPS meters designated for that PUN site.</a:t>
            </a:r>
          </a:p>
          <a:p>
            <a:r>
              <a:rPr lang="en-US" sz="2000" dirty="0"/>
              <a:t>If there is at least one constrainable transmission </a:t>
            </a:r>
            <a:r>
              <a:rPr lang="en-US" sz="2000" dirty="0" smtClean="0"/>
              <a:t>element (</a:t>
            </a:r>
            <a:r>
              <a:rPr lang="en-US" sz="2000" dirty="0"/>
              <a:t>transformer/line/series device) between </a:t>
            </a:r>
            <a:r>
              <a:rPr lang="en-US" sz="2000" dirty="0" smtClean="0"/>
              <a:t>a </a:t>
            </a:r>
            <a:r>
              <a:rPr lang="en-US" sz="2000" dirty="0"/>
              <a:t>PUN GRN and each </a:t>
            </a:r>
            <a:r>
              <a:rPr lang="en-US" sz="2000" dirty="0" smtClean="0"/>
              <a:t>of the EPS meters </a:t>
            </a:r>
            <a:r>
              <a:rPr lang="en-US" sz="2000" dirty="0"/>
              <a:t>for that PUN site, the </a:t>
            </a:r>
            <a:r>
              <a:rPr lang="en-US" sz="2000" dirty="0" smtClean="0"/>
              <a:t>PUN GRN </a:t>
            </a:r>
            <a:r>
              <a:rPr lang="en-US" sz="2000" dirty="0"/>
              <a:t>will be precluded from virtual </a:t>
            </a:r>
            <a:r>
              <a:rPr lang="en-US" sz="2000" dirty="0" smtClean="0"/>
              <a:t>transactions (EOOs/EBs/PTPs/CRRs).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362200"/>
            <a:ext cx="5638800" cy="3482384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356459" y="3946158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/>
              </a:rPr>
              <a:t>G1_RN</a:t>
            </a:r>
            <a:endParaRPr lang="en-US" sz="900" i="1" dirty="0">
              <a:solidFill>
                <a:schemeClr val="tx2"/>
              </a:solidFill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1 – PUN GRN behind a Transformer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5464011" y="464810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5388735" y="46481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5541668" y="464810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5619596" y="46481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695796" y="4681448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88735" y="4683825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5464011" y="450877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5388735" y="450877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5541668" y="450877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5619596" y="45087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5695916" y="4511050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88735" y="451105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Consider PUN Station A below</a:t>
            </a:r>
            <a:r>
              <a:rPr lang="en-US" sz="1500" dirty="0" smtClean="0"/>
              <a:t>.</a:t>
            </a:r>
            <a:endParaRPr lang="en-US" sz="1500" i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83622" y="3910048"/>
            <a:ext cx="2330923" cy="0"/>
          </a:xfrm>
          <a:prstGeom prst="line">
            <a:avLst/>
          </a:prstGeom>
          <a:ln w="28575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28" idx="2"/>
          </p:cNvCxnSpPr>
          <p:nvPr/>
        </p:nvCxnSpPr>
        <p:spPr>
          <a:xfrm flipV="1">
            <a:off x="3708470" y="3914803"/>
            <a:ext cx="1195" cy="627437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1579354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9045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5541464" y="2421029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6304" y="2418511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7350" y="5324380"/>
            <a:ext cx="5704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30941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2" name="Elbow Connector 171"/>
          <p:cNvCxnSpPr>
            <a:stCxn id="275" idx="0"/>
            <a:endCxn id="122" idx="0"/>
          </p:cNvCxnSpPr>
          <p:nvPr/>
        </p:nvCxnSpPr>
        <p:spPr>
          <a:xfrm rot="16200000" flipV="1">
            <a:off x="3982002" y="4408036"/>
            <a:ext cx="401024" cy="948088"/>
          </a:xfrm>
          <a:prstGeom prst="bentConnector3">
            <a:avLst>
              <a:gd name="adj1" fmla="val 47031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5400000" flipH="1" flipV="1">
            <a:off x="4900919" y="4441843"/>
            <a:ext cx="396389" cy="885110"/>
          </a:xfrm>
          <a:prstGeom prst="bentConnector3">
            <a:avLst>
              <a:gd name="adj1" fmla="val 48198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07" idx="2"/>
          </p:cNvCxnSpPr>
          <p:nvPr/>
        </p:nvCxnSpPr>
        <p:spPr>
          <a:xfrm flipH="1" flipV="1">
            <a:off x="5541633" y="3544083"/>
            <a:ext cx="7" cy="100279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80" idx="2"/>
          </p:cNvCxnSpPr>
          <p:nvPr/>
        </p:nvCxnSpPr>
        <p:spPr>
          <a:xfrm flipV="1">
            <a:off x="1580854" y="3910048"/>
            <a:ext cx="1483" cy="629214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5536" y="4860794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8" name="Straight Connector 227"/>
          <p:cNvCxnSpPr>
            <a:stCxn id="185" idx="4"/>
            <a:endCxn id="243" idx="2"/>
          </p:cNvCxnSpPr>
          <p:nvPr/>
        </p:nvCxnSpPr>
        <p:spPr>
          <a:xfrm flipV="1">
            <a:off x="2641591" y="3544083"/>
            <a:ext cx="0" cy="333126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5472053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5541464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4390079" y="46660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/>
              </a:rPr>
              <a:t>G2_RN</a:t>
            </a:r>
            <a:endParaRPr lang="en-US" sz="900" i="1" dirty="0">
              <a:solidFill>
                <a:schemeClr val="tx2"/>
              </a:solidFill>
              <a:effectLst/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 119"/>
          <p:cNvSpPr/>
          <p:nvPr/>
        </p:nvSpPr>
        <p:spPr>
          <a:xfrm rot="16200000">
            <a:off x="3630813" y="464347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3555537" y="4643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3708470" y="464346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3786398" y="46434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62598" y="4676813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555537" y="467919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 rot="5400000">
            <a:off x="3630813" y="450414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5400000">
            <a:off x="3555537" y="450414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5400000">
            <a:off x="3708470" y="45041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3786398" y="45041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3862718" y="450641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55537" y="4508796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1503197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1427921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1580854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1658782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734982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427921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1505578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1430302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1580854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1658782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1735102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430302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10567" y="3877209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 flipV="1">
            <a:off x="5517565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933012" y="3256128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643952" y="3270119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657769" y="2742260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79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362200"/>
            <a:ext cx="5638800" cy="3482384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356459" y="3946158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/>
              </a:rPr>
              <a:t>G1_RN</a:t>
            </a:r>
            <a:endParaRPr lang="en-US" sz="900" i="1" dirty="0">
              <a:solidFill>
                <a:schemeClr val="tx2"/>
              </a:solidFill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1 – PUN GRN behind a Transformer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5464011" y="464810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5388735" y="46481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5541668" y="464810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5619596" y="46481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695796" y="4681448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88735" y="4683825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5464011" y="450877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5388735" y="450877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5541668" y="450877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5619596" y="45087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5695916" y="4511050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88735" y="451105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Consider PUN Station A below. There are </a:t>
            </a:r>
            <a:r>
              <a:rPr lang="en-US" sz="1500" dirty="0">
                <a:effectLst/>
              </a:rPr>
              <a:t>two</a:t>
            </a:r>
            <a:r>
              <a:rPr lang="en-US" sz="1500" dirty="0">
                <a:effectLst>
                  <a:glow rad="127000">
                    <a:schemeClr val="accent1">
                      <a:lumMod val="40000"/>
                      <a:lumOff val="60000"/>
                    </a:schemeClr>
                  </a:glow>
                </a:effectLst>
              </a:rPr>
              <a:t> </a:t>
            </a:r>
            <a:r>
              <a:rPr lang="en-US" sz="1500" dirty="0" smtClean="0">
                <a:effectLst/>
              </a:rPr>
              <a:t>generators and two </a:t>
            </a:r>
            <a:r>
              <a:rPr lang="en-US" sz="1500" dirty="0">
                <a:effectLst/>
              </a:rPr>
              <a:t>Points of Interconnection(POI</a:t>
            </a:r>
            <a:r>
              <a:rPr lang="en-US" sz="1500" dirty="0" smtClean="0">
                <a:effectLst/>
              </a:rPr>
              <a:t>)</a:t>
            </a:r>
            <a:r>
              <a:rPr lang="en-US" sz="1500" dirty="0">
                <a:effectLst/>
              </a:rPr>
              <a:t>.</a:t>
            </a:r>
            <a:endParaRPr lang="en-US" sz="1500" i="1" dirty="0">
              <a:effectLst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483622" y="3910048"/>
            <a:ext cx="2330923" cy="0"/>
          </a:xfrm>
          <a:prstGeom prst="line">
            <a:avLst/>
          </a:prstGeom>
          <a:ln w="28575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28" idx="2"/>
          </p:cNvCxnSpPr>
          <p:nvPr/>
        </p:nvCxnSpPr>
        <p:spPr>
          <a:xfrm flipV="1">
            <a:off x="3708470" y="3914803"/>
            <a:ext cx="1195" cy="627437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1579354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9045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5541464" y="2421029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6304" y="2418511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7350" y="5324380"/>
            <a:ext cx="5704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G1</a:t>
            </a:r>
            <a:endParaRPr lang="en-US" sz="1100" dirty="0">
              <a:solidFill>
                <a:schemeClr val="tx2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30941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G2</a:t>
            </a:r>
            <a:endParaRPr lang="en-US" sz="1100" dirty="0">
              <a:solidFill>
                <a:schemeClr val="tx2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172" name="Elbow Connector 171"/>
          <p:cNvCxnSpPr>
            <a:stCxn id="275" idx="0"/>
            <a:endCxn id="122" idx="0"/>
          </p:cNvCxnSpPr>
          <p:nvPr/>
        </p:nvCxnSpPr>
        <p:spPr>
          <a:xfrm rot="16200000" flipV="1">
            <a:off x="3982002" y="4408036"/>
            <a:ext cx="401024" cy="948088"/>
          </a:xfrm>
          <a:prstGeom prst="bentConnector3">
            <a:avLst>
              <a:gd name="adj1" fmla="val 47031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5400000" flipH="1" flipV="1">
            <a:off x="4900919" y="4441843"/>
            <a:ext cx="396389" cy="885110"/>
          </a:xfrm>
          <a:prstGeom prst="bentConnector3">
            <a:avLst>
              <a:gd name="adj1" fmla="val 48198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07" idx="2"/>
          </p:cNvCxnSpPr>
          <p:nvPr/>
        </p:nvCxnSpPr>
        <p:spPr>
          <a:xfrm flipH="1" flipV="1">
            <a:off x="5541633" y="3544083"/>
            <a:ext cx="7" cy="100279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80" idx="2"/>
          </p:cNvCxnSpPr>
          <p:nvPr/>
        </p:nvCxnSpPr>
        <p:spPr>
          <a:xfrm flipV="1">
            <a:off x="1580854" y="3910048"/>
            <a:ext cx="1483" cy="629214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5536" y="4860794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8" name="Straight Connector 227"/>
          <p:cNvCxnSpPr>
            <a:stCxn id="185" idx="4"/>
            <a:endCxn id="243" idx="2"/>
          </p:cNvCxnSpPr>
          <p:nvPr/>
        </p:nvCxnSpPr>
        <p:spPr>
          <a:xfrm flipV="1">
            <a:off x="2641591" y="3544083"/>
            <a:ext cx="0" cy="333126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5472053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5541464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 119"/>
          <p:cNvSpPr/>
          <p:nvPr/>
        </p:nvSpPr>
        <p:spPr>
          <a:xfrm rot="16200000">
            <a:off x="3630813" y="464347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3555537" y="4643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3708470" y="464346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3786398" y="46434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62598" y="4676813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555537" y="467919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 rot="5400000">
            <a:off x="3630813" y="450414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5400000">
            <a:off x="3555537" y="450414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5400000">
            <a:off x="3708470" y="45041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3786398" y="45041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3862718" y="450641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55537" y="4508796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1503197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1427921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1580854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1658782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734982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427921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1505578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1430302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1580854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1658782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1735102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430302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10567" y="3877209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2955843" y="2723611"/>
            <a:ext cx="2271369" cy="27699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Point of Interconnection(POI)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672614" y="3000610"/>
            <a:ext cx="451586" cy="19979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prstDash val="sysDash"/>
            <a:tailEnd type="triangle"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cxnSpLocks/>
          </p:cNvCxnSpPr>
          <p:nvPr/>
        </p:nvCxnSpPr>
        <p:spPr>
          <a:xfrm>
            <a:off x="5041801" y="3000610"/>
            <a:ext cx="451586" cy="19979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prstDash val="sysDash"/>
            <a:tailEnd type="triangle"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 flipV="1">
            <a:off x="5517565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390079" y="46660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/>
              </a:rPr>
              <a:t>G2_RN</a:t>
            </a:r>
            <a:endParaRPr lang="en-US" sz="900" i="1" dirty="0">
              <a:solidFill>
                <a:schemeClr val="tx2"/>
              </a:solidFill>
              <a:effectLst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657769" y="2742260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933012" y="3256128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643952" y="3270119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15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362200"/>
            <a:ext cx="5638800" cy="3482384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356459" y="3946158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G1_RN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1 – PUN GRN behind a Transformer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5464011" y="464810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5388735" y="46481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5541668" y="464810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5619596" y="46481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695796" y="4681448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88735" y="4683825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5464011" y="450877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5388735" y="450877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5541668" y="450877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5619596" y="45087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5695916" y="4511050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88735" y="451105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Consider PUN Station A below. There are two generators and two Points of Interconnection(POI). </a:t>
            </a:r>
          </a:p>
          <a:p>
            <a:r>
              <a:rPr lang="en-US" sz="1500" dirty="0"/>
              <a:t>PUN GRN, </a:t>
            </a:r>
            <a:r>
              <a:rPr lang="en-US" sz="1500" i="1" dirty="0"/>
              <a:t>G1_RN, </a:t>
            </a:r>
            <a:r>
              <a:rPr lang="en-US" sz="1500" dirty="0"/>
              <a:t>is adjacent to the POI at EPS meter, EPS_G1</a:t>
            </a:r>
            <a:r>
              <a:rPr lang="en-US" sz="1500" dirty="0" smtClean="0"/>
              <a:t>.</a:t>
            </a:r>
            <a:endParaRPr lang="en-US" sz="15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83622" y="3910048"/>
            <a:ext cx="2330923" cy="0"/>
          </a:xfrm>
          <a:prstGeom prst="line">
            <a:avLst/>
          </a:prstGeom>
          <a:ln w="28575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28" idx="2"/>
          </p:cNvCxnSpPr>
          <p:nvPr/>
        </p:nvCxnSpPr>
        <p:spPr>
          <a:xfrm flipV="1">
            <a:off x="3708470" y="3914803"/>
            <a:ext cx="1195" cy="627437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1579354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9045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5541464" y="2421029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6304" y="2418511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7350" y="5324380"/>
            <a:ext cx="5704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30941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2" name="Elbow Connector 171"/>
          <p:cNvCxnSpPr>
            <a:stCxn id="275" idx="0"/>
            <a:endCxn id="122" idx="0"/>
          </p:cNvCxnSpPr>
          <p:nvPr/>
        </p:nvCxnSpPr>
        <p:spPr>
          <a:xfrm rot="16200000" flipV="1">
            <a:off x="3982002" y="4408036"/>
            <a:ext cx="401024" cy="948088"/>
          </a:xfrm>
          <a:prstGeom prst="bentConnector3">
            <a:avLst>
              <a:gd name="adj1" fmla="val 47031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5400000" flipH="1" flipV="1">
            <a:off x="4900919" y="4441843"/>
            <a:ext cx="396389" cy="885110"/>
          </a:xfrm>
          <a:prstGeom prst="bentConnector3">
            <a:avLst>
              <a:gd name="adj1" fmla="val 48198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07" idx="2"/>
          </p:cNvCxnSpPr>
          <p:nvPr/>
        </p:nvCxnSpPr>
        <p:spPr>
          <a:xfrm flipH="1" flipV="1">
            <a:off x="5541633" y="3544083"/>
            <a:ext cx="7" cy="100279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80" idx="2"/>
          </p:cNvCxnSpPr>
          <p:nvPr/>
        </p:nvCxnSpPr>
        <p:spPr>
          <a:xfrm flipV="1">
            <a:off x="1580854" y="3910048"/>
            <a:ext cx="1483" cy="629214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5536" y="4860794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8" name="Straight Connector 227"/>
          <p:cNvCxnSpPr>
            <a:stCxn id="185" idx="4"/>
            <a:endCxn id="243" idx="2"/>
          </p:cNvCxnSpPr>
          <p:nvPr/>
        </p:nvCxnSpPr>
        <p:spPr>
          <a:xfrm flipV="1">
            <a:off x="2641591" y="3544083"/>
            <a:ext cx="0" cy="333126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5472053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5541464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4390079" y="46660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/>
              </a:rPr>
              <a:t>G2_RN</a:t>
            </a:r>
            <a:endParaRPr lang="en-US" sz="900" i="1" dirty="0">
              <a:solidFill>
                <a:schemeClr val="tx2"/>
              </a:solidFill>
              <a:effectLst/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 119"/>
          <p:cNvSpPr/>
          <p:nvPr/>
        </p:nvSpPr>
        <p:spPr>
          <a:xfrm rot="16200000">
            <a:off x="3630813" y="464347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3555537" y="4643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3708470" y="464346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3786398" y="46434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62598" y="4676813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555537" y="467919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 rot="5400000">
            <a:off x="3630813" y="450414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5400000">
            <a:off x="3555537" y="450414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5400000">
            <a:off x="3708470" y="45041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3786398" y="45041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3862718" y="450641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55537" y="4508796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1503197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1427921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1580854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1658782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734982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427921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1505578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1430302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1580854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1658782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1735102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430302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10567" y="3877209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 flipV="1">
            <a:off x="5517565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933012" y="3256128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643952" y="3270119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657769" y="2742260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3110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2362200"/>
            <a:ext cx="5638800" cy="3482384"/>
          </a:xfrm>
          <a:prstGeom prst="rect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4" name="TextBox 253"/>
          <p:cNvSpPr txBox="1"/>
          <p:nvPr/>
        </p:nvSpPr>
        <p:spPr>
          <a:xfrm>
            <a:off x="2356459" y="3946158"/>
            <a:ext cx="1129159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/>
              </a:rPr>
              <a:t>G1_RN</a:t>
            </a:r>
            <a:endParaRPr lang="en-US" sz="900" i="1" dirty="0">
              <a:solidFill>
                <a:schemeClr val="tx2"/>
              </a:solidFill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 1 – PUN GRN behind a Transformer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9" name="Arc 98"/>
          <p:cNvSpPr/>
          <p:nvPr/>
        </p:nvSpPr>
        <p:spPr>
          <a:xfrm rot="16200000">
            <a:off x="5464011" y="464810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Arc 99"/>
          <p:cNvSpPr/>
          <p:nvPr/>
        </p:nvSpPr>
        <p:spPr>
          <a:xfrm rot="16200000">
            <a:off x="5388735" y="4648106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c 100"/>
          <p:cNvSpPr/>
          <p:nvPr/>
        </p:nvSpPr>
        <p:spPr>
          <a:xfrm rot="16200000">
            <a:off x="5541668" y="464810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Arc 101"/>
          <p:cNvSpPr/>
          <p:nvPr/>
        </p:nvSpPr>
        <p:spPr>
          <a:xfrm rot="16200000">
            <a:off x="5619596" y="464810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695796" y="4681448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88735" y="4683825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5400000">
            <a:off x="5464011" y="450877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/>
          <p:cNvSpPr/>
          <p:nvPr/>
        </p:nvSpPr>
        <p:spPr>
          <a:xfrm rot="5400000">
            <a:off x="5388735" y="450877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Arc 106"/>
          <p:cNvSpPr/>
          <p:nvPr/>
        </p:nvSpPr>
        <p:spPr>
          <a:xfrm rot="5400000">
            <a:off x="5541668" y="450877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Arc 107"/>
          <p:cNvSpPr/>
          <p:nvPr/>
        </p:nvSpPr>
        <p:spPr>
          <a:xfrm rot="5400000">
            <a:off x="5619596" y="450877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5695916" y="4511050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88735" y="451105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 txBox="1">
            <a:spLocks/>
          </p:cNvSpPr>
          <p:nvPr/>
        </p:nvSpPr>
        <p:spPr>
          <a:xfrm>
            <a:off x="484005" y="920121"/>
            <a:ext cx="7897995" cy="13139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/>
              <a:t>Consider PUN Station A below. There are two generators and two Points of Interconnection(POI). </a:t>
            </a:r>
          </a:p>
          <a:p>
            <a:r>
              <a:rPr lang="en-US" sz="1500" dirty="0"/>
              <a:t>PUN GRN, </a:t>
            </a:r>
            <a:r>
              <a:rPr lang="en-US" sz="1500" i="1" dirty="0"/>
              <a:t>G1_RN, </a:t>
            </a:r>
            <a:r>
              <a:rPr lang="en-US" sz="1500" dirty="0"/>
              <a:t>is adjacent to the POI at EPS meter, EPS_G1.</a:t>
            </a:r>
          </a:p>
          <a:p>
            <a:r>
              <a:rPr lang="en-US" sz="1500" dirty="0"/>
              <a:t>PUN GRN, </a:t>
            </a:r>
            <a:r>
              <a:rPr lang="en-US" sz="1500" i="1" dirty="0"/>
              <a:t>G2_RN,</a:t>
            </a:r>
            <a:r>
              <a:rPr lang="en-US" sz="1500" dirty="0"/>
              <a:t> is placed on the low side </a:t>
            </a:r>
            <a:r>
              <a:rPr lang="en-US" sz="1500" dirty="0" smtClean="0"/>
              <a:t>of its generator’s </a:t>
            </a:r>
            <a:r>
              <a:rPr lang="en-US" sz="1500" dirty="0"/>
              <a:t>step up transformers.</a:t>
            </a:r>
            <a:endParaRPr lang="en-US" sz="1500" i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83622" y="3910048"/>
            <a:ext cx="2330923" cy="0"/>
          </a:xfrm>
          <a:prstGeom prst="line">
            <a:avLst/>
          </a:prstGeom>
          <a:ln w="28575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28" idx="2"/>
          </p:cNvCxnSpPr>
          <p:nvPr/>
        </p:nvCxnSpPr>
        <p:spPr>
          <a:xfrm flipV="1">
            <a:off x="3708470" y="3914803"/>
            <a:ext cx="1195" cy="627437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1" idx="0"/>
            <a:endCxn id="173" idx="0"/>
          </p:cNvCxnSpPr>
          <p:nvPr/>
        </p:nvCxnSpPr>
        <p:spPr>
          <a:xfrm flipV="1">
            <a:off x="1579354" y="4678590"/>
            <a:ext cx="1500" cy="371328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19045" y="5021468"/>
            <a:ext cx="321129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cxnSp>
        <p:nvCxnSpPr>
          <p:cNvPr id="14" name="Straight Arrow Connector 13"/>
          <p:cNvCxnSpPr>
            <a:stCxn id="232" idx="0"/>
          </p:cNvCxnSpPr>
          <p:nvPr/>
        </p:nvCxnSpPr>
        <p:spPr>
          <a:xfrm flipV="1">
            <a:off x="5541464" y="2421029"/>
            <a:ext cx="0" cy="82544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6304" y="2418511"/>
            <a:ext cx="1923867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n w="0"/>
                <a:solidFill>
                  <a:schemeClr val="tx2"/>
                </a:solidFill>
              </a:rPr>
              <a:t>PUN Station </a:t>
            </a:r>
            <a:r>
              <a:rPr lang="en-US" sz="1350" dirty="0">
                <a:ln w="0"/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97350" y="5324380"/>
            <a:ext cx="5704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30941" y="5049918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507771" y="5051208"/>
            <a:ext cx="2167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~</a:t>
            </a:r>
            <a:endParaRPr lang="en-US" sz="900" dirty="0">
              <a:solidFill>
                <a:schemeClr val="tx2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81042" y="5352330"/>
            <a:ext cx="1129159" cy="2616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G2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172" name="Elbow Connector 171"/>
          <p:cNvCxnSpPr>
            <a:stCxn id="275" idx="0"/>
            <a:endCxn id="122" idx="0"/>
          </p:cNvCxnSpPr>
          <p:nvPr/>
        </p:nvCxnSpPr>
        <p:spPr>
          <a:xfrm rot="16200000" flipV="1">
            <a:off x="3982002" y="4408036"/>
            <a:ext cx="401024" cy="948088"/>
          </a:xfrm>
          <a:prstGeom prst="bentConnector3">
            <a:avLst>
              <a:gd name="adj1" fmla="val 47031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>
            <a:stCxn id="275" idx="0"/>
            <a:endCxn id="101" idx="0"/>
          </p:cNvCxnSpPr>
          <p:nvPr/>
        </p:nvCxnSpPr>
        <p:spPr>
          <a:xfrm rot="5400000" flipH="1" flipV="1">
            <a:off x="4900919" y="4441843"/>
            <a:ext cx="396389" cy="885110"/>
          </a:xfrm>
          <a:prstGeom prst="bentConnector3">
            <a:avLst>
              <a:gd name="adj1" fmla="val 48198"/>
            </a:avLst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07" idx="2"/>
          </p:cNvCxnSpPr>
          <p:nvPr/>
        </p:nvCxnSpPr>
        <p:spPr>
          <a:xfrm flipH="1" flipV="1">
            <a:off x="5541633" y="3544083"/>
            <a:ext cx="7" cy="1002792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180" idx="2"/>
          </p:cNvCxnSpPr>
          <p:nvPr/>
        </p:nvCxnSpPr>
        <p:spPr>
          <a:xfrm flipV="1">
            <a:off x="1580854" y="3910048"/>
            <a:ext cx="1483" cy="629214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val 223"/>
          <p:cNvSpPr/>
          <p:nvPr/>
        </p:nvSpPr>
        <p:spPr>
          <a:xfrm flipV="1">
            <a:off x="4625536" y="4860794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8" name="Straight Connector 227"/>
          <p:cNvCxnSpPr>
            <a:stCxn id="185" idx="4"/>
            <a:endCxn id="243" idx="2"/>
          </p:cNvCxnSpPr>
          <p:nvPr/>
        </p:nvCxnSpPr>
        <p:spPr>
          <a:xfrm flipV="1">
            <a:off x="2641591" y="3544083"/>
            <a:ext cx="0" cy="333126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231"/>
          <p:cNvSpPr/>
          <p:nvPr/>
        </p:nvSpPr>
        <p:spPr>
          <a:xfrm>
            <a:off x="5472053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Arrow Connector 233"/>
          <p:cNvCxnSpPr>
            <a:stCxn id="232" idx="2"/>
            <a:endCxn id="232" idx="0"/>
          </p:cNvCxnSpPr>
          <p:nvPr/>
        </p:nvCxnSpPr>
        <p:spPr>
          <a:xfrm flipV="1">
            <a:off x="5541464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2572180" y="3246471"/>
            <a:ext cx="138822" cy="297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Arrow Connector 243"/>
          <p:cNvCxnSpPr>
            <a:stCxn id="243" idx="2"/>
            <a:endCxn id="243" idx="0"/>
          </p:cNvCxnSpPr>
          <p:nvPr/>
        </p:nvCxnSpPr>
        <p:spPr>
          <a:xfrm flipV="1">
            <a:off x="2641591" y="3246471"/>
            <a:ext cx="0" cy="29761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>
            <a:stCxn id="243" idx="0"/>
          </p:cNvCxnSpPr>
          <p:nvPr/>
        </p:nvCxnSpPr>
        <p:spPr>
          <a:xfrm flipV="1">
            <a:off x="2641591" y="2431256"/>
            <a:ext cx="0" cy="8152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4390079" y="4666054"/>
            <a:ext cx="796371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tx2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G2_RN</a:t>
            </a:r>
            <a:endParaRPr lang="en-US" sz="900" i="1" dirty="0">
              <a:solidFill>
                <a:schemeClr val="tx2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4508145" y="5082592"/>
            <a:ext cx="296825" cy="314195"/>
          </a:xfrm>
          <a:prstGeom prst="ellipse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6432301" y="3626338"/>
            <a:ext cx="1797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ERCOT Equipment</a:t>
            </a:r>
          </a:p>
          <a:p>
            <a:pPr algn="r"/>
            <a:endParaRPr lang="en-US" sz="1400" dirty="0">
              <a:solidFill>
                <a:schemeClr val="tx2"/>
              </a:solidFill>
            </a:endParaRPr>
          </a:p>
          <a:p>
            <a:pPr algn="r"/>
            <a:r>
              <a:rPr lang="en-US" sz="1400" dirty="0" smtClean="0">
                <a:solidFill>
                  <a:schemeClr val="tx2"/>
                </a:solidFill>
              </a:rPr>
              <a:t>PUN Equipment</a:t>
            </a:r>
          </a:p>
          <a:p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>
          <a:xfrm>
            <a:off x="8285513" y="3810000"/>
            <a:ext cx="55368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8285513" y="4212395"/>
            <a:ext cx="553687" cy="0"/>
          </a:xfrm>
          <a:prstGeom prst="line">
            <a:avLst/>
          </a:prstGeom>
          <a:ln w="12700">
            <a:solidFill>
              <a:schemeClr val="tx2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rc 119"/>
          <p:cNvSpPr/>
          <p:nvPr/>
        </p:nvSpPr>
        <p:spPr>
          <a:xfrm rot="16200000">
            <a:off x="3630813" y="464347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/>
        </p:nvSpPr>
        <p:spPr>
          <a:xfrm rot="16200000">
            <a:off x="3555537" y="4643471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Arc 121"/>
          <p:cNvSpPr/>
          <p:nvPr/>
        </p:nvSpPr>
        <p:spPr>
          <a:xfrm rot="16200000">
            <a:off x="3708470" y="4643468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/>
        </p:nvSpPr>
        <p:spPr>
          <a:xfrm rot="16200000">
            <a:off x="3786398" y="46434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3862598" y="4676813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555537" y="4679190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 rot="5400000">
            <a:off x="3630813" y="450414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/>
          <p:cNvSpPr/>
          <p:nvPr/>
        </p:nvSpPr>
        <p:spPr>
          <a:xfrm rot="5400000">
            <a:off x="3555537" y="450414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Arc 127"/>
          <p:cNvSpPr/>
          <p:nvPr/>
        </p:nvSpPr>
        <p:spPr>
          <a:xfrm rot="5400000">
            <a:off x="3708470" y="450414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Arc 128"/>
          <p:cNvSpPr/>
          <p:nvPr/>
        </p:nvSpPr>
        <p:spPr>
          <a:xfrm rot="5400000">
            <a:off x="3786398" y="450413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3862718" y="450641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555537" y="4508796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 169"/>
          <p:cNvSpPr/>
          <p:nvPr/>
        </p:nvSpPr>
        <p:spPr>
          <a:xfrm rot="16200000">
            <a:off x="1503197" y="464049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Arc 170"/>
          <p:cNvSpPr/>
          <p:nvPr/>
        </p:nvSpPr>
        <p:spPr>
          <a:xfrm rot="16200000">
            <a:off x="1427921" y="4640493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Arc 172"/>
          <p:cNvSpPr/>
          <p:nvPr/>
        </p:nvSpPr>
        <p:spPr>
          <a:xfrm rot="16200000">
            <a:off x="1580854" y="4640490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Arc 173"/>
          <p:cNvSpPr/>
          <p:nvPr/>
        </p:nvSpPr>
        <p:spPr>
          <a:xfrm rot="16200000">
            <a:off x="1658782" y="4640487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734982" y="4673835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427921" y="4676212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 177"/>
          <p:cNvSpPr/>
          <p:nvPr/>
        </p:nvSpPr>
        <p:spPr>
          <a:xfrm rot="5400000">
            <a:off x="1505578" y="4501164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Arc 178"/>
          <p:cNvSpPr/>
          <p:nvPr/>
        </p:nvSpPr>
        <p:spPr>
          <a:xfrm rot="5400000">
            <a:off x="1430302" y="4501165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Arc 179"/>
          <p:cNvSpPr/>
          <p:nvPr/>
        </p:nvSpPr>
        <p:spPr>
          <a:xfrm rot="5400000">
            <a:off x="1580854" y="4501162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Arc 180"/>
          <p:cNvSpPr/>
          <p:nvPr/>
        </p:nvSpPr>
        <p:spPr>
          <a:xfrm rot="5400000">
            <a:off x="1658782" y="4501159"/>
            <a:ext cx="76200" cy="76200"/>
          </a:xfrm>
          <a:prstGeom prst="arc">
            <a:avLst>
              <a:gd name="adj1" fmla="val 16200000"/>
              <a:gd name="adj2" fmla="val 540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/>
          <p:nvPr/>
        </p:nvCxnSpPr>
        <p:spPr>
          <a:xfrm>
            <a:off x="1735102" y="4503437"/>
            <a:ext cx="120" cy="4047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430302" y="4503437"/>
            <a:ext cx="0" cy="38094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Oval 184"/>
          <p:cNvSpPr/>
          <p:nvPr/>
        </p:nvSpPr>
        <p:spPr>
          <a:xfrm flipV="1">
            <a:off x="2610567" y="3877209"/>
            <a:ext cx="62047" cy="6567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 flipV="1">
            <a:off x="5517565" y="2840355"/>
            <a:ext cx="45719" cy="45719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933012" y="3256128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EPS_G1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643952" y="3270119"/>
            <a:ext cx="1107368" cy="33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EPS_G2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657769" y="2742260"/>
            <a:ext cx="796371" cy="23083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chemeClr val="accent1"/>
                </a:solidFill>
                <a:effectLst/>
              </a:rPr>
              <a:t>A_PUN1</a:t>
            </a:r>
            <a:endParaRPr lang="en-US" sz="900" i="1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6228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5613</TotalTime>
  <Words>1526</Words>
  <Application>Microsoft Office PowerPoint</Application>
  <PresentationFormat>On-screen Show (4:3)</PresentationFormat>
  <Paragraphs>426</Paragraphs>
  <Slides>25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1_Custom Design</vt:lpstr>
      <vt:lpstr>Office Theme</vt:lpstr>
      <vt:lpstr>PowerPoint Presentation</vt:lpstr>
      <vt:lpstr>Problem statement</vt:lpstr>
      <vt:lpstr>Proposed Resolution</vt:lpstr>
      <vt:lpstr>Proposed Resolution (cont’d)</vt:lpstr>
      <vt:lpstr>When is a PUN GRN biddable?</vt:lpstr>
      <vt:lpstr>Example 1 – PUN GRN behind a Transformer</vt:lpstr>
      <vt:lpstr>Example 1 – PUN GRN behind a Transformer</vt:lpstr>
      <vt:lpstr>Example 1 – PUN GRN behind a Transformer</vt:lpstr>
      <vt:lpstr>Example 1 – PUN GRN behind a Transformer</vt:lpstr>
      <vt:lpstr>Example 1 – PUN GRN behind a Transformer</vt:lpstr>
      <vt:lpstr>Example 1 – PUN GRN behind a Transformer</vt:lpstr>
      <vt:lpstr>Example 1 – PUN GRN behind a Transformer</vt:lpstr>
      <vt:lpstr>Example 1 – PUN GRN behind a Transformer</vt:lpstr>
      <vt:lpstr>Example 2a – EPS Meter Outside PUN Station</vt:lpstr>
      <vt:lpstr>Example 2a – EPS Meter Outside PUN Station</vt:lpstr>
      <vt:lpstr>Example 2a – EPS Meter Outside PUN Station</vt:lpstr>
      <vt:lpstr>Example 2a – EPS Meter Outside PUN Station</vt:lpstr>
      <vt:lpstr>Example 2a – EPS Meter Outside PUN Station</vt:lpstr>
      <vt:lpstr>Example 2b – EPS Meter Outside PUN Station</vt:lpstr>
      <vt:lpstr>Example 2b – EPS Meter Outside PUN Station</vt:lpstr>
      <vt:lpstr>Example 2b – EPS Meter Outside PUN Station</vt:lpstr>
      <vt:lpstr>Example 2b – EPS Meter Outside PUN Station</vt:lpstr>
      <vt:lpstr>Example 2b – EPS Meter Outside PUN Station</vt:lpstr>
      <vt:lpstr>Example 2b – EPS Meter Outside PUN Station</vt:lpstr>
      <vt:lpstr>Process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Bivens, Carrie</cp:lastModifiedBy>
  <cp:revision>137</cp:revision>
  <cp:lastPrinted>2016-01-21T20:53:15Z</cp:lastPrinted>
  <dcterms:created xsi:type="dcterms:W3CDTF">2016-01-21T15:20:31Z</dcterms:created>
  <dcterms:modified xsi:type="dcterms:W3CDTF">2018-04-30T20:46:33Z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