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1"/>
  </p:notesMasterIdLst>
  <p:handoutMasterIdLst>
    <p:handoutMasterId r:id="rId32"/>
  </p:handoutMasterIdLst>
  <p:sldIdLst>
    <p:sldId id="260" r:id="rId6"/>
    <p:sldId id="298" r:id="rId7"/>
    <p:sldId id="299" r:id="rId8"/>
    <p:sldId id="302" r:id="rId9"/>
    <p:sldId id="267" r:id="rId10"/>
    <p:sldId id="269" r:id="rId11"/>
    <p:sldId id="296" r:id="rId12"/>
    <p:sldId id="278" r:id="rId13"/>
    <p:sldId id="277" r:id="rId14"/>
    <p:sldId id="273" r:id="rId15"/>
    <p:sldId id="281" r:id="rId16"/>
    <p:sldId id="280" r:id="rId17"/>
    <p:sldId id="300" r:id="rId18"/>
    <p:sldId id="271" r:id="rId19"/>
    <p:sldId id="285" r:id="rId20"/>
    <p:sldId id="294" r:id="rId21"/>
    <p:sldId id="288" r:id="rId22"/>
    <p:sldId id="292" r:id="rId23"/>
    <p:sldId id="289" r:id="rId24"/>
    <p:sldId id="295" r:id="rId25"/>
    <p:sldId id="293" r:id="rId26"/>
    <p:sldId id="291" r:id="rId27"/>
    <p:sldId id="290" r:id="rId28"/>
    <p:sldId id="301" r:id="rId29"/>
    <p:sldId id="30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6" autoAdjust="0"/>
    <p:restoredTop sz="91148" autoAdjust="0"/>
  </p:normalViewPr>
  <p:slideViewPr>
    <p:cSldViewPr showGuides="1">
      <p:cViewPr varScale="1">
        <p:scale>
          <a:sx n="76" d="100"/>
          <a:sy n="76" d="100"/>
        </p:scale>
        <p:origin x="168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03" d="100"/>
          <a:sy n="103" d="100"/>
        </p:scale>
        <p:origin x="345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67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3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58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68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8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97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4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1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5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0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86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06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02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6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06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6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OBDRR003#keydoc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82340" y="2057400"/>
            <a:ext cx="5715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Virtual Transactions at Certain Generation Resource Nodes within PUN sites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SCR796/OBDRR003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2,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power flow buses are split by lines and transformers.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3150291" y="2532761"/>
            <a:ext cx="1878910" cy="33855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Power Flow Buses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>
            <a:off x="2484757" y="2539929"/>
            <a:ext cx="4913" cy="1179779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484757" y="2539929"/>
            <a:ext cx="319403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2804160" y="2532761"/>
            <a:ext cx="5023" cy="1191311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2804159" y="3711199"/>
            <a:ext cx="1188970" cy="2423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3993129" y="3710646"/>
            <a:ext cx="0" cy="773633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>
          <a:xfrm rot="10800000">
            <a:off x="2489670" y="3712717"/>
            <a:ext cx="1503464" cy="773319"/>
          </a:xfrm>
          <a:prstGeom prst="bentConnector3">
            <a:avLst>
              <a:gd name="adj1" fmla="val 174648"/>
            </a:avLst>
          </a:prstGeom>
          <a:ln w="158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555537" y="4726555"/>
            <a:ext cx="2203628" cy="887385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241" idx="2"/>
          </p:cNvCxnSpPr>
          <p:nvPr/>
        </p:nvCxnSpPr>
        <p:spPr>
          <a:xfrm flipH="1">
            <a:off x="2921038" y="2871315"/>
            <a:ext cx="1168708" cy="39880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>
            <a:stCxn id="241" idx="2"/>
            <a:endCxn id="43" idx="0"/>
          </p:cNvCxnSpPr>
          <p:nvPr/>
        </p:nvCxnSpPr>
        <p:spPr>
          <a:xfrm>
            <a:off x="4089746" y="2871315"/>
            <a:ext cx="567605" cy="1855240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5379324" y="2532761"/>
            <a:ext cx="316791" cy="1963150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Arrow Connector 289"/>
          <p:cNvCxnSpPr/>
          <p:nvPr/>
        </p:nvCxnSpPr>
        <p:spPr>
          <a:xfrm>
            <a:off x="4089292" y="2871314"/>
            <a:ext cx="1229791" cy="269738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1823537" y="2879751"/>
            <a:ext cx="2266210" cy="217016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1366324" y="4732499"/>
            <a:ext cx="416385" cy="88144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Straight Arrow Connector 292"/>
          <p:cNvCxnSpPr>
            <a:endCxn id="43" idx="0"/>
          </p:cNvCxnSpPr>
          <p:nvPr/>
        </p:nvCxnSpPr>
        <p:spPr>
          <a:xfrm>
            <a:off x="4545357" y="4346321"/>
            <a:ext cx="111994" cy="38023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55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0" name="TextBox 229"/>
          <p:cNvSpPr txBox="1"/>
          <p:nvPr/>
        </p:nvSpPr>
        <p:spPr>
          <a:xfrm>
            <a:off x="3136478" y="3295842"/>
            <a:ext cx="171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The power flow buses are split by lines and transformers.</a:t>
            </a:r>
          </a:p>
          <a:p>
            <a:r>
              <a:rPr lang="en-US" sz="1500" dirty="0" smtClean="0"/>
              <a:t>In this example, </a:t>
            </a:r>
            <a:r>
              <a:rPr lang="en-US" sz="1500" i="1" dirty="0" smtClean="0"/>
              <a:t>G1_RN</a:t>
            </a:r>
            <a:r>
              <a:rPr lang="en-US" sz="1500" dirty="0" smtClean="0"/>
              <a:t> is biddable because it is in the same power flow bus as an EPS meter for the PUN site.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Arrow Connector 237"/>
          <p:cNvCxnSpPr/>
          <p:nvPr/>
        </p:nvCxnSpPr>
        <p:spPr>
          <a:xfrm flipH="1">
            <a:off x="2703382" y="3528843"/>
            <a:ext cx="494886" cy="333126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3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0" name="TextBox 229"/>
          <p:cNvSpPr txBox="1"/>
          <p:nvPr/>
        </p:nvSpPr>
        <p:spPr>
          <a:xfrm>
            <a:off x="3136478" y="3295842"/>
            <a:ext cx="171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463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The power flow buses are split by lines and transformers.</a:t>
            </a:r>
          </a:p>
          <a:p>
            <a:r>
              <a:rPr lang="en-US" sz="1500" dirty="0" smtClean="0"/>
              <a:t>In this example, </a:t>
            </a:r>
            <a:r>
              <a:rPr lang="en-US" sz="1500" i="1" dirty="0" smtClean="0"/>
              <a:t>G1_RN</a:t>
            </a:r>
            <a:r>
              <a:rPr lang="en-US" sz="1500" dirty="0" smtClean="0"/>
              <a:t> is biddable because it is in the same power flow bus as an EPS meter for the PUN site.</a:t>
            </a:r>
          </a:p>
          <a:p>
            <a:r>
              <a:rPr lang="en-US" sz="1500" i="1" dirty="0" smtClean="0"/>
              <a:t>G2_RN</a:t>
            </a:r>
            <a:r>
              <a:rPr lang="en-US" sz="1500" dirty="0" smtClean="0"/>
              <a:t> is </a:t>
            </a:r>
            <a:r>
              <a:rPr lang="en-US" sz="1500" b="1" dirty="0" smtClean="0"/>
              <a:t>not</a:t>
            </a:r>
            <a:r>
              <a:rPr lang="en-US" sz="1500" dirty="0" smtClean="0"/>
              <a:t> biddable because there exists constrainable equipment between it and the EPS meters for the PUN site.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Arrow Connector 237"/>
          <p:cNvCxnSpPr/>
          <p:nvPr/>
        </p:nvCxnSpPr>
        <p:spPr>
          <a:xfrm flipH="1">
            <a:off x="2703382" y="3528843"/>
            <a:ext cx="494886" cy="333126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/>
          <p:cNvSpPr txBox="1"/>
          <p:nvPr/>
        </p:nvSpPr>
        <p:spPr>
          <a:xfrm>
            <a:off x="3917276" y="4047286"/>
            <a:ext cx="1628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93" name="Straight Arrow Connector 292"/>
          <p:cNvCxnSpPr/>
          <p:nvPr/>
        </p:nvCxnSpPr>
        <p:spPr>
          <a:xfrm>
            <a:off x="4545357" y="4346321"/>
            <a:ext cx="111994" cy="38023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81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0255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463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PUN Resource Nodes will always remain biddable.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118" y="3544083"/>
            <a:ext cx="550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H="1" flipV="1">
            <a:off x="1580102" y="3910048"/>
            <a:ext cx="752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extBox 291"/>
          <p:cNvSpPr txBox="1"/>
          <p:nvPr/>
        </p:nvSpPr>
        <p:spPr>
          <a:xfrm>
            <a:off x="3917276" y="4047286"/>
            <a:ext cx="1628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93" name="Straight Arrow Connector 292"/>
          <p:cNvCxnSpPr/>
          <p:nvPr/>
        </p:nvCxnSpPr>
        <p:spPr>
          <a:xfrm>
            <a:off x="4545357" y="4346321"/>
            <a:ext cx="111994" cy="38023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74730" y="2678548"/>
            <a:ext cx="108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84" name="Straight Arrow Connector 83"/>
          <p:cNvCxnSpPr>
            <a:stCxn id="82" idx="3"/>
          </p:cNvCxnSpPr>
          <p:nvPr/>
        </p:nvCxnSpPr>
        <p:spPr>
          <a:xfrm>
            <a:off x="4656558" y="2863214"/>
            <a:ext cx="791597" cy="0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73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133" name="Straight Arrow Connector 132"/>
          <p:cNvCxnSpPr>
            <a:stCxn id="243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232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TextBox 254"/>
          <p:cNvSpPr txBox="1"/>
          <p:nvPr/>
        </p:nvSpPr>
        <p:spPr>
          <a:xfrm>
            <a:off x="4144346" y="3269899"/>
            <a:ext cx="595492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2600274" y="3275538"/>
            <a:ext cx="56986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the example below where the POIs are outside PUN Station A.</a:t>
            </a:r>
          </a:p>
          <a:p>
            <a:pPr marL="0" indent="0">
              <a:buNone/>
            </a:pPr>
            <a:endParaRPr lang="en-US" sz="1500" dirty="0"/>
          </a:p>
        </p:txBody>
      </p: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 flipV="1">
            <a:off x="4634194" y="344189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09061" y="344144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180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07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Connector 229"/>
          <p:cNvCxnSpPr>
            <a:stCxn id="101" idx="0"/>
            <a:endCxn id="275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7" name="Straight Connector 276"/>
          <p:cNvCxnSpPr>
            <a:stCxn id="225" idx="0"/>
            <a:endCxn id="250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the example below where the </a:t>
            </a:r>
            <a:r>
              <a:rPr lang="en-US" sz="1500" dirty="0" smtClean="0"/>
              <a:t>POIs are </a:t>
            </a:r>
            <a:r>
              <a:rPr lang="en-US" sz="1500" dirty="0"/>
              <a:t>outside </a:t>
            </a:r>
            <a:r>
              <a:rPr lang="en-US" sz="1500" dirty="0" smtClean="0"/>
              <a:t>PUN </a:t>
            </a:r>
            <a:r>
              <a:rPr lang="en-US" sz="1500" dirty="0"/>
              <a:t>Station A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sz="1500" dirty="0" smtClean="0"/>
              <a:t>The PUN GRNs are outside the PUN station as well.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4345" y="3269899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00274" y="327553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3" name="Oval 92"/>
          <p:cNvSpPr/>
          <p:nvPr/>
        </p:nvSpPr>
        <p:spPr>
          <a:xfrm flipV="1">
            <a:off x="4634194" y="344189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flipV="1">
            <a:off x="2609061" y="344144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 flipV="1">
            <a:off x="4634194" y="344189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 flipV="1">
            <a:off x="2609061" y="344144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Arrow Connector 213"/>
          <p:cNvCxnSpPr>
            <a:stCxn id="248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247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7" name="Straight Arrow Connector 216"/>
          <p:cNvCxnSpPr>
            <a:stCxn id="247" idx="2"/>
            <a:endCxn id="247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248" idx="2"/>
            <a:endCxn id="248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20" name="Straight Connector 219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1" name="Rectangle 220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Arc 221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Arc 222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Arc 224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Arc 225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7" name="Straight Connector 226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Arc 228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Arc 229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Arc 230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Arc 232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Straight Connector 234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241" idx="0"/>
            <a:endCxn id="256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239" name="Straight Arrow Connector 238"/>
          <p:cNvCxnSpPr>
            <a:stCxn id="247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TextBox 244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Arrow Connector 248"/>
          <p:cNvCxnSpPr>
            <a:stCxn id="248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Oval 249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Arc 251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Arc 252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Arc 255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Arc 256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Arc 259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Arc 260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Arc 261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Arc 262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>
            <a:stCxn id="262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>
            <a:stCxn id="231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1" name="Straight Connector 300"/>
          <p:cNvCxnSpPr>
            <a:stCxn id="248" idx="0"/>
            <a:endCxn id="271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the example below where the </a:t>
            </a:r>
            <a:r>
              <a:rPr lang="en-US" sz="1500" dirty="0" smtClean="0"/>
              <a:t>POIs are </a:t>
            </a:r>
            <a:r>
              <a:rPr lang="en-US" sz="1500" dirty="0"/>
              <a:t>outside </a:t>
            </a:r>
            <a:r>
              <a:rPr lang="en-US" sz="1500" dirty="0" smtClean="0"/>
              <a:t>PUN </a:t>
            </a:r>
            <a:r>
              <a:rPr lang="en-US" sz="1500" dirty="0"/>
              <a:t>Station A</a:t>
            </a:r>
            <a:r>
              <a:rPr lang="en-US" sz="1500" dirty="0" smtClean="0"/>
              <a:t>.</a:t>
            </a:r>
            <a:endParaRPr lang="en-US" sz="1500" dirty="0"/>
          </a:p>
          <a:p>
            <a:r>
              <a:rPr lang="en-US" sz="1500" dirty="0" smtClean="0"/>
              <a:t>The PUN GRNs are outside the PUN station as well.</a:t>
            </a:r>
          </a:p>
          <a:p>
            <a:r>
              <a:rPr lang="en-US" sz="1500" dirty="0" smtClean="0"/>
              <a:t>The power flow buses are split by lines and transformers.</a:t>
            </a: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3011022" y="4500463"/>
            <a:ext cx="128741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Power Flow Buses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>
            <a:stCxn id="241" idx="3"/>
          </p:cNvCxnSpPr>
          <p:nvPr/>
        </p:nvCxnSpPr>
        <p:spPr>
          <a:xfrm>
            <a:off x="4298438" y="4792851"/>
            <a:ext cx="143375" cy="132520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>
            <a:stCxn id="241" idx="1"/>
          </p:cNvCxnSpPr>
          <p:nvPr/>
        </p:nvCxnSpPr>
        <p:spPr>
          <a:xfrm flipH="1">
            <a:off x="2866960" y="4792851"/>
            <a:ext cx="144062" cy="132520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41" idx="0"/>
            <a:endCxn id="189" idx="2"/>
          </p:cNvCxnSpPr>
          <p:nvPr/>
        </p:nvCxnSpPr>
        <p:spPr>
          <a:xfrm flipH="1" flipV="1">
            <a:off x="3644162" y="3917335"/>
            <a:ext cx="10568" cy="583128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241" idx="1"/>
          </p:cNvCxnSpPr>
          <p:nvPr/>
        </p:nvCxnSpPr>
        <p:spPr>
          <a:xfrm flipH="1" flipV="1">
            <a:off x="2871545" y="4670007"/>
            <a:ext cx="139477" cy="12284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4447023" y="4926590"/>
            <a:ext cx="429776" cy="30187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Arrow Connector 151"/>
          <p:cNvCxnSpPr>
            <a:stCxn id="241" idx="3"/>
          </p:cNvCxnSpPr>
          <p:nvPr/>
        </p:nvCxnSpPr>
        <p:spPr>
          <a:xfrm flipV="1">
            <a:off x="4298438" y="4670007"/>
            <a:ext cx="139595" cy="12284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450385" y="4233581"/>
            <a:ext cx="408196" cy="439476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2450384" y="2503824"/>
            <a:ext cx="2387556" cy="141351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438876" y="4233580"/>
            <a:ext cx="437924" cy="436427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4144346" y="3269899"/>
            <a:ext cx="595492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600274" y="3275538"/>
            <a:ext cx="56986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 flipV="1">
            <a:off x="4634194" y="344189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 flipV="1">
            <a:off x="2609061" y="344144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2427724" y="4925371"/>
            <a:ext cx="429776" cy="300724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3" name="Straight Arrow Connector 232"/>
          <p:cNvCxnSpPr>
            <a:stCxn id="269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268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7" name="Straight Arrow Connector 236"/>
          <p:cNvCxnSpPr>
            <a:stCxn id="268" idx="2"/>
            <a:endCxn id="268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269" idx="2"/>
            <a:endCxn id="269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Arc 245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Arc 246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Arc 247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Arc 248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Arc 252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Arc 255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Arc 256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Arc 257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Straight Connector 258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265" idx="0"/>
            <a:endCxn id="274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263" name="Straight Arrow Connector 262"/>
          <p:cNvCxnSpPr>
            <a:stCxn id="268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extBox 265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0" name="Straight Arrow Connector 269"/>
          <p:cNvCxnSpPr>
            <a:stCxn id="269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Arc 271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Arc 272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Arc 273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Arc 275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Arc 278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Arc 279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Arc 280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Arc 282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5" name="Straight Connector 284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>
            <a:stCxn id="281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>
            <a:stCxn id="257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Rectangle 291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>
            <a:stCxn id="89" idx="0"/>
            <a:endCxn id="121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18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19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In this example, </a:t>
            </a:r>
            <a:r>
              <a:rPr lang="en-US" sz="1500" i="1" dirty="0"/>
              <a:t>G1_RN</a:t>
            </a:r>
            <a:r>
              <a:rPr lang="en-US" sz="1500" dirty="0"/>
              <a:t> </a:t>
            </a:r>
            <a:r>
              <a:rPr lang="en-US" sz="1500" dirty="0" smtClean="0"/>
              <a:t> and </a:t>
            </a:r>
            <a:r>
              <a:rPr lang="en-US" sz="1500" i="1" dirty="0" smtClean="0"/>
              <a:t>G2_RN</a:t>
            </a:r>
            <a:r>
              <a:rPr lang="en-US" sz="1500" dirty="0" smtClean="0"/>
              <a:t> are in </a:t>
            </a:r>
            <a:r>
              <a:rPr lang="en-US" sz="1500" dirty="0"/>
              <a:t>the same power flow bus as an EPS meter for the PUN </a:t>
            </a:r>
            <a:r>
              <a:rPr lang="en-US" sz="1500" dirty="0" smtClean="0"/>
              <a:t>site.</a:t>
            </a:r>
            <a:endParaRPr lang="en-US" sz="1500" dirty="0"/>
          </a:p>
          <a:p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450385" y="4233581"/>
            <a:ext cx="408196" cy="439476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450384" y="2503824"/>
            <a:ext cx="2387556" cy="141351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438876" y="4233580"/>
            <a:ext cx="437924" cy="436427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4144346" y="3269899"/>
            <a:ext cx="595492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00274" y="3275538"/>
            <a:ext cx="569869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6" name="Oval 75"/>
          <p:cNvSpPr/>
          <p:nvPr/>
        </p:nvSpPr>
        <p:spPr>
          <a:xfrm flipV="1">
            <a:off x="4634194" y="344189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flipV="1">
            <a:off x="2609061" y="344144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2" name="Straight Arrow Connector 81"/>
          <p:cNvCxnSpPr>
            <a:stCxn id="118" idx="2"/>
            <a:endCxn id="118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19" idx="2"/>
            <a:endCxn id="119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Arc 86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c 87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c 88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c 89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 92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c 93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Arc 94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c 95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15" idx="0"/>
            <a:endCxn id="124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13" name="Straight Arrow Connector 112"/>
          <p:cNvCxnSpPr>
            <a:stCxn id="118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/>
          <p:cNvCxnSpPr>
            <a:stCxn id="119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Arc 124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Straight Connector 125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rc 127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Arc 129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Arc 130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Straight Connector 135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0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95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4447023" y="4926590"/>
            <a:ext cx="429776" cy="30187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427724" y="4925371"/>
            <a:ext cx="429776" cy="300724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Straight Connector 152"/>
          <p:cNvCxnSpPr>
            <a:stCxn id="91" idx="0"/>
            <a:endCxn id="123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144346" y="3269899"/>
            <a:ext cx="595492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0" name="TextBox 229"/>
          <p:cNvSpPr txBox="1"/>
          <p:nvPr/>
        </p:nvSpPr>
        <p:spPr>
          <a:xfrm>
            <a:off x="3123380" y="3509295"/>
            <a:ext cx="108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2a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In this example, </a:t>
            </a:r>
            <a:r>
              <a:rPr lang="en-US" sz="1500" i="1" dirty="0" smtClean="0"/>
              <a:t>G1_RN</a:t>
            </a:r>
            <a:r>
              <a:rPr lang="en-US" sz="1500" dirty="0" smtClean="0"/>
              <a:t>  and </a:t>
            </a:r>
            <a:r>
              <a:rPr lang="en-US" sz="1500" i="1" dirty="0" smtClean="0"/>
              <a:t>G2_RN</a:t>
            </a:r>
            <a:r>
              <a:rPr lang="en-US" sz="1500" dirty="0" smtClean="0"/>
              <a:t> are in </a:t>
            </a:r>
            <a:r>
              <a:rPr lang="en-US" sz="1500" dirty="0"/>
              <a:t>the same power flow bus as an EPS meter for the PUN </a:t>
            </a:r>
            <a:r>
              <a:rPr lang="en-US" sz="1500" dirty="0" smtClean="0"/>
              <a:t>site.</a:t>
            </a:r>
            <a:endParaRPr lang="en-US" sz="1500" dirty="0"/>
          </a:p>
          <a:p>
            <a:r>
              <a:rPr lang="en-US" sz="1500" i="1" dirty="0"/>
              <a:t>G1_RN</a:t>
            </a:r>
            <a:r>
              <a:rPr lang="en-US" sz="1500" dirty="0"/>
              <a:t>  and </a:t>
            </a:r>
            <a:r>
              <a:rPr lang="en-US" sz="1500" i="1" dirty="0"/>
              <a:t>G2_RN</a:t>
            </a:r>
            <a:r>
              <a:rPr lang="en-US" sz="1500" dirty="0"/>
              <a:t> are </a:t>
            </a:r>
            <a:r>
              <a:rPr lang="en-US" sz="1500" dirty="0" smtClean="0"/>
              <a:t>biddable.</a:t>
            </a: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cxnSp>
        <p:nvCxnSpPr>
          <p:cNvPr id="70" name="Straight Arrow Connector 69"/>
          <p:cNvCxnSpPr>
            <a:stCxn id="120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21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450385" y="4233581"/>
            <a:ext cx="408196" cy="439476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50384" y="2503824"/>
            <a:ext cx="2387556" cy="141351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438876" y="4233580"/>
            <a:ext cx="437924" cy="436427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600274" y="3275538"/>
            <a:ext cx="569869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1" name="Oval 80"/>
          <p:cNvSpPr/>
          <p:nvPr/>
        </p:nvSpPr>
        <p:spPr>
          <a:xfrm flipV="1">
            <a:off x="4634194" y="344189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 flipV="1">
            <a:off x="2609061" y="3441442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5" name="Straight Arrow Connector 84"/>
          <p:cNvCxnSpPr>
            <a:stCxn id="120" idx="2"/>
            <a:endCxn id="120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21" idx="2"/>
            <a:endCxn id="121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c 88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c 89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Arc 90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c 91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c 95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c 97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17" idx="0"/>
            <a:endCxn id="126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15" name="Straight Arrow Connector 114"/>
          <p:cNvCxnSpPr>
            <a:stCxn id="120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>
            <a:stCxn id="121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Arc 124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Arc 125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Arc 129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Arc 130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Arc 135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Arc 137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36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97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Arrow Connector 237"/>
          <p:cNvCxnSpPr>
            <a:stCxn id="230" idx="1"/>
          </p:cNvCxnSpPr>
          <p:nvPr/>
        </p:nvCxnSpPr>
        <p:spPr>
          <a:xfrm flipH="1" flipV="1">
            <a:off x="2706345" y="3507120"/>
            <a:ext cx="417035" cy="186841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30" idx="3"/>
          </p:cNvCxnSpPr>
          <p:nvPr/>
        </p:nvCxnSpPr>
        <p:spPr>
          <a:xfrm flipV="1">
            <a:off x="4205523" y="3507120"/>
            <a:ext cx="398242" cy="186841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4447023" y="4926590"/>
            <a:ext cx="429776" cy="301872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427724" y="4925371"/>
            <a:ext cx="429776" cy="300724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traight Connector 142"/>
          <p:cNvCxnSpPr>
            <a:stCxn id="82" idx="0"/>
            <a:endCxn id="115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4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Arrow Connector 129"/>
          <p:cNvCxnSpPr>
            <a:stCxn id="88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5" name="TextBox 254"/>
          <p:cNvSpPr txBox="1"/>
          <p:nvPr/>
        </p:nvSpPr>
        <p:spPr>
          <a:xfrm>
            <a:off x="4136092" y="4366260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2592021" y="4371899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another example where </a:t>
            </a:r>
            <a:r>
              <a:rPr lang="en-US" sz="1500" dirty="0"/>
              <a:t>the POI is outside </a:t>
            </a:r>
            <a:r>
              <a:rPr lang="en-US" sz="1500" dirty="0" smtClean="0"/>
              <a:t>PUN </a:t>
            </a:r>
            <a:r>
              <a:rPr lang="en-US" sz="1500" dirty="0"/>
              <a:t>Station A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64" name="Oval 63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66" name="Oval 65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667409" y="4572008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3586484" y="4506256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stCxn id="113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12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1" name="Straight Arrow Connector 70"/>
          <p:cNvCxnSpPr>
            <a:stCxn id="112" idx="2"/>
            <a:endCxn id="112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13" idx="2"/>
            <a:endCxn id="113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Arc 79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 85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Arc 86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c 87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c 88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6" idx="0"/>
            <a:endCxn id="118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94" name="Straight Arrow Connector 93"/>
          <p:cNvCxnSpPr>
            <a:stCxn id="112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 flipV="1">
            <a:off x="4634194" y="453705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>
            <a:stCxn id="113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Arc 115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Arc 116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Arc 118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rc 121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Arc 124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Straight Connector 125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 flipV="1">
            <a:off x="2609061" y="453660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Based </a:t>
            </a:r>
            <a:r>
              <a:rPr lang="en-US" sz="2000" dirty="0"/>
              <a:t>on current practice of both allowing virtual transactions within some PUN sites and also not securing </a:t>
            </a:r>
            <a:r>
              <a:rPr lang="en-US" sz="2000" dirty="0" smtClean="0"/>
              <a:t>transmission </a:t>
            </a:r>
            <a:r>
              <a:rPr lang="en-US" sz="2000" dirty="0"/>
              <a:t>equipment within PUN sites (i.e., enforcing limits</a:t>
            </a:r>
            <a:r>
              <a:rPr lang="en-US" sz="2000" dirty="0" smtClean="0"/>
              <a:t>):</a:t>
            </a:r>
            <a:endParaRPr lang="en-US" sz="2000" dirty="0"/>
          </a:p>
          <a:p>
            <a:pPr marL="457200" indent="-457200">
              <a:buAutoNum type="arabicParenR"/>
            </a:pPr>
            <a:r>
              <a:rPr lang="en-US" sz="2000" dirty="0" smtClean="0"/>
              <a:t>Power </a:t>
            </a:r>
            <a:r>
              <a:rPr lang="en-US" sz="2000" dirty="0"/>
              <a:t>flow divergence can occur in DAM on unsecured equipment, leading to issues solving in a timely manner</a:t>
            </a:r>
            <a:r>
              <a:rPr lang="en-US" sz="2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Overselling can occur which could potentially impact </a:t>
            </a:r>
            <a:r>
              <a:rPr lang="en-US" sz="2000" dirty="0" smtClean="0"/>
              <a:t>RENA.</a:t>
            </a: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Straight Connector 151"/>
          <p:cNvCxnSpPr>
            <a:stCxn id="94" idx="0"/>
            <a:endCxn id="127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2592021" y="4371899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136092" y="4366260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2667409" y="4572008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another example where </a:t>
            </a:r>
            <a:r>
              <a:rPr lang="en-US" sz="1500" dirty="0"/>
              <a:t>the POI is outside </a:t>
            </a:r>
            <a:r>
              <a:rPr lang="en-US" sz="1500" dirty="0" smtClean="0"/>
              <a:t>PUN </a:t>
            </a:r>
            <a:r>
              <a:rPr lang="en-US" sz="1500" dirty="0"/>
              <a:t>Station A.</a:t>
            </a:r>
          </a:p>
          <a:p>
            <a:r>
              <a:rPr lang="en-US" sz="1500" dirty="0" smtClean="0"/>
              <a:t>This time the PUN GRNs are placed inside PUN Station A, and the PUN Resource nodes are placed at the POI.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512546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cxnSp>
        <p:nvCxnSpPr>
          <p:cNvPr id="68" name="Straight Arrow Connector 67"/>
          <p:cNvCxnSpPr>
            <a:stCxn id="140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>
            <a:stCxn id="112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9" name="Oval 78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81" name="Oval 80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84" name="Straight Arrow Connector 83"/>
          <p:cNvCxnSpPr>
            <a:stCxn id="125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24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7" name="Straight Arrow Connector 86"/>
          <p:cNvCxnSpPr>
            <a:stCxn id="124" idx="2"/>
            <a:endCxn id="124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25" idx="2"/>
            <a:endCxn id="125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c 91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Arc 92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c 93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Arc 94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Arc 111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Arc 112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0" idx="0"/>
            <a:endCxn id="130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18" name="Straight Arrow Connector 117"/>
          <p:cNvCxnSpPr>
            <a:stCxn id="124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Straight Arrow Connector 125"/>
          <p:cNvCxnSpPr>
            <a:stCxn id="125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Arc 129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Arc 130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rc 137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Arc 138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Arc 139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Arc 140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586484" y="4506256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 flipV="1">
            <a:off x="4634194" y="453705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58" name="Oval 157"/>
          <p:cNvSpPr/>
          <p:nvPr/>
        </p:nvSpPr>
        <p:spPr>
          <a:xfrm flipV="1">
            <a:off x="2609061" y="453660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400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0" name="Straight Connector 259"/>
          <p:cNvCxnSpPr>
            <a:stCxn id="210" idx="0"/>
            <a:endCxn id="233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947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Consider another example where </a:t>
            </a:r>
            <a:r>
              <a:rPr lang="en-US" sz="1500" dirty="0"/>
              <a:t>the POI is outside </a:t>
            </a:r>
            <a:r>
              <a:rPr lang="en-US" sz="1500" dirty="0" smtClean="0"/>
              <a:t>PUN </a:t>
            </a:r>
            <a:r>
              <a:rPr lang="en-US" sz="1500" dirty="0"/>
              <a:t>Station A.</a:t>
            </a:r>
          </a:p>
          <a:p>
            <a:r>
              <a:rPr lang="en-US" sz="1500" dirty="0" smtClean="0"/>
              <a:t>This time the PUN GRNs are placed inside PUN Station A, and </a:t>
            </a:r>
            <a:r>
              <a:rPr lang="en-US" sz="1500" dirty="0"/>
              <a:t>the PUN Resource nodes are placed at the POI.</a:t>
            </a:r>
          </a:p>
          <a:p>
            <a:r>
              <a:rPr lang="en-US" sz="1500" dirty="0" smtClean="0"/>
              <a:t>The </a:t>
            </a:r>
            <a:r>
              <a:rPr lang="en-US" sz="1500" dirty="0"/>
              <a:t>power flow buses </a:t>
            </a:r>
            <a:r>
              <a:rPr lang="en-US" sz="1500" dirty="0" smtClean="0"/>
              <a:t>separated by lines and transformers.</a:t>
            </a:r>
            <a:endParaRPr lang="en-US" sz="1500" dirty="0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126633" y="4318936"/>
            <a:ext cx="1284983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Power Flow Buses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9" name="Straight Arrow Connector 128"/>
          <p:cNvCxnSpPr/>
          <p:nvPr/>
        </p:nvCxnSpPr>
        <p:spPr>
          <a:xfrm flipH="1">
            <a:off x="2855681" y="4767260"/>
            <a:ext cx="2270952" cy="150027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8" idx="2"/>
          </p:cNvCxnSpPr>
          <p:nvPr/>
        </p:nvCxnSpPr>
        <p:spPr>
          <a:xfrm flipH="1">
            <a:off x="4883169" y="4903711"/>
            <a:ext cx="885956" cy="163663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2438400" y="491728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438401" y="4233581"/>
            <a:ext cx="2438398" cy="43446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450384" y="2491948"/>
            <a:ext cx="2387556" cy="142152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/>
          <p:nvPr/>
        </p:nvCxnSpPr>
        <p:spPr>
          <a:xfrm flipH="1" flipV="1">
            <a:off x="4837940" y="3762963"/>
            <a:ext cx="877060" cy="546443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0" y="4152726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cxnSp>
        <p:nvCxnSpPr>
          <p:cNvPr id="162" name="Straight Arrow Connector 161"/>
          <p:cNvCxnSpPr>
            <a:stCxn id="128" idx="1"/>
            <a:endCxn id="154" idx="3"/>
          </p:cNvCxnSpPr>
          <p:nvPr/>
        </p:nvCxnSpPr>
        <p:spPr>
          <a:xfrm flipH="1" flipV="1">
            <a:off x="4876799" y="4450813"/>
            <a:ext cx="249834" cy="160511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stCxn id="246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Arrow Connector 189"/>
          <p:cNvCxnSpPr>
            <a:stCxn id="216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TextBox 191"/>
          <p:cNvSpPr txBox="1"/>
          <p:nvPr/>
        </p:nvSpPr>
        <p:spPr>
          <a:xfrm>
            <a:off x="4136093" y="4366260"/>
            <a:ext cx="583782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G2_RN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592021" y="4371899"/>
            <a:ext cx="57942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</a:rPr>
              <a:t>G1_RN</a:t>
            </a:r>
            <a:endParaRPr lang="en-US" sz="900" i="1" dirty="0">
              <a:solidFill>
                <a:schemeClr val="tx2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195" name="Oval 194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197" name="Oval 196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98" name="Straight Connector 197"/>
          <p:cNvCxnSpPr/>
          <p:nvPr/>
        </p:nvCxnSpPr>
        <p:spPr>
          <a:xfrm flipV="1">
            <a:off x="2667409" y="4572008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3586484" y="4506256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0" name="Straight Arrow Connector 199"/>
          <p:cNvCxnSpPr>
            <a:stCxn id="230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229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3" name="Straight Arrow Connector 202"/>
          <p:cNvCxnSpPr>
            <a:stCxn id="229" idx="2"/>
            <a:endCxn id="229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stCxn id="230" idx="2"/>
            <a:endCxn id="230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Arc 207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Arc 208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Arc 209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Arc 210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2" name="Straight Connector 211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Arc 213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Arc 214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Arc 215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Arc 216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8" name="Straight Connector 217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25" idx="0"/>
            <a:endCxn id="237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222" name="Straight Arrow Connector 221"/>
          <p:cNvCxnSpPr>
            <a:stCxn id="229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TextBox 225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28" name="Oval 227"/>
          <p:cNvSpPr/>
          <p:nvPr/>
        </p:nvSpPr>
        <p:spPr>
          <a:xfrm flipV="1">
            <a:off x="4634194" y="453705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1" name="Straight Arrow Connector 230"/>
          <p:cNvCxnSpPr>
            <a:stCxn id="230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Arc 234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Arc 235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Arc 236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Arc 237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Straight Connector 238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Arc 240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Arc 244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Arc 245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Arc 246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8" name="Straight Connector 247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Oval 249"/>
          <p:cNvSpPr/>
          <p:nvPr/>
        </p:nvSpPr>
        <p:spPr>
          <a:xfrm flipV="1">
            <a:off x="2609061" y="453660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4459518" y="492226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6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>
            <a:stCxn id="112" idx="0"/>
            <a:endCxn id="136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4107673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5675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PUN GRNs are not in the same power flow bus as the EPS meters for this PUN site.</a:t>
            </a:r>
            <a:endParaRPr lang="en-US" sz="1500" dirty="0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508112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438400" y="491728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438401" y="4233581"/>
            <a:ext cx="2438398" cy="43446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50384" y="2491948"/>
            <a:ext cx="2387556" cy="142152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146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>
            <a:stCxn id="118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136093" y="4366260"/>
            <a:ext cx="583782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92021" y="4371899"/>
            <a:ext cx="579429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85" name="Oval 84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87" name="Oval 86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2667409" y="4572008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586484" y="4506256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>
            <a:stCxn id="131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0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3" name="Straight Arrow Connector 92"/>
          <p:cNvCxnSpPr>
            <a:stCxn id="130" idx="2"/>
            <a:endCxn id="130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31" idx="2"/>
            <a:endCxn id="131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c 97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Arc 111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Arc 112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Arc 116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Arc 118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26" idx="0"/>
            <a:endCxn id="140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24" name="Straight Arrow Connector 123"/>
          <p:cNvCxnSpPr>
            <a:stCxn id="130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 flipV="1">
            <a:off x="4634194" y="453705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Arrow Connector 132"/>
          <p:cNvCxnSpPr>
            <a:stCxn id="131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Arc 137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Arc 138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Arc 139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Arc 140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rc 143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Arc 144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Arc 145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Arc 146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 flipV="1">
            <a:off x="2609061" y="453660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459518" y="492226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3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Straight Connector 183"/>
          <p:cNvCxnSpPr>
            <a:stCxn id="119" idx="0"/>
            <a:endCxn id="146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0"/>
            <a:ext cx="7897995" cy="15591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PUN GRNs are not in the same power flow bus as the EPS meters for this PUN site.</a:t>
            </a:r>
          </a:p>
          <a:p>
            <a:r>
              <a:rPr lang="en-US" sz="1500" i="1" dirty="0" smtClean="0"/>
              <a:t>G1_RN </a:t>
            </a:r>
            <a:r>
              <a:rPr lang="en-US" sz="1500" dirty="0" smtClean="0"/>
              <a:t>and </a:t>
            </a:r>
            <a:r>
              <a:rPr lang="en-US" sz="1500" i="1" dirty="0" smtClean="0"/>
              <a:t>G2_RN </a:t>
            </a:r>
            <a:r>
              <a:rPr lang="en-US" sz="1500" dirty="0" smtClean="0"/>
              <a:t>are not biddable.</a:t>
            </a:r>
            <a:endParaRPr lang="en-US" sz="1500" dirty="0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 flipV="1">
            <a:off x="2724481" y="4607675"/>
            <a:ext cx="658130" cy="27256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3887824" y="4594354"/>
            <a:ext cx="706333" cy="279092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483438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438400" y="491728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438401" y="4233581"/>
            <a:ext cx="2438398" cy="43446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450384" y="2491948"/>
            <a:ext cx="2387556" cy="142152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>
            <a:stCxn id="156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125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136093" y="4366260"/>
            <a:ext cx="583782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92021" y="4371899"/>
            <a:ext cx="579429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92" name="Oval 91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94" name="Oval 93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2667409" y="4572008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3586484" y="4506256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Arrow Connector 96"/>
          <p:cNvCxnSpPr>
            <a:stCxn id="144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43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2" name="Straight Arrow Connector 111"/>
          <p:cNvCxnSpPr>
            <a:stCxn id="143" idx="2"/>
            <a:endCxn id="143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44" idx="2"/>
            <a:endCxn id="144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Arc 116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Arc 118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Arc 122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Arc 124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Arc 125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38" idx="0"/>
            <a:endCxn id="149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33" name="Straight Arrow Connector 132"/>
          <p:cNvCxnSpPr>
            <a:stCxn id="143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 flipV="1">
            <a:off x="4634194" y="453705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Arrow Connector 144"/>
          <p:cNvCxnSpPr>
            <a:stCxn id="144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Arc 146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Arc 147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Arc 148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Arc 149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Arc 153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rc 154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Arc 155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Arc 156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 flipV="1">
            <a:off x="2609061" y="453660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4459518" y="492226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2934262" y="4805629"/>
            <a:ext cx="150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5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Straight Connector 190"/>
          <p:cNvCxnSpPr>
            <a:stCxn id="125" idx="0"/>
            <a:endCxn id="153" idx="0"/>
          </p:cNvCxnSpPr>
          <p:nvPr/>
        </p:nvCxnSpPr>
        <p:spPr>
          <a:xfrm>
            <a:off x="4663637" y="4874897"/>
            <a:ext cx="66" cy="384955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838200" y="2361040"/>
            <a:ext cx="5638800" cy="1677560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7" name="TextBox 96"/>
          <p:cNvSpPr txBox="1"/>
          <p:nvPr/>
        </p:nvSpPr>
        <p:spPr>
          <a:xfrm>
            <a:off x="2670729" y="27526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22382" y="2465630"/>
            <a:ext cx="112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Biddable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045645" y="2989878"/>
            <a:ext cx="694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652760" y="2985254"/>
            <a:ext cx="6781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10736"/>
            <a:ext cx="5638800" cy="1733847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2b – EPS Meter Outside PUN Station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0"/>
            <a:ext cx="7897995" cy="15591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The PUN GRNs are not in the same power flow bus as the EPS meters for this PUN site. </a:t>
            </a:r>
          </a:p>
          <a:p>
            <a:r>
              <a:rPr lang="en-US" sz="1500" i="1" dirty="0" smtClean="0"/>
              <a:t>G1_RN </a:t>
            </a:r>
            <a:r>
              <a:rPr lang="en-US" sz="1500" dirty="0" smtClean="0"/>
              <a:t>and </a:t>
            </a:r>
            <a:r>
              <a:rPr lang="en-US" sz="1500" i="1" dirty="0" smtClean="0"/>
              <a:t>G2_RN </a:t>
            </a:r>
            <a:r>
              <a:rPr lang="en-US" sz="1500" dirty="0" smtClean="0"/>
              <a:t>are not biddable. </a:t>
            </a:r>
          </a:p>
          <a:p>
            <a:r>
              <a:rPr lang="en-US" sz="1500" dirty="0" smtClean="0"/>
              <a:t>The PUN Resource Nodes are biddable.</a:t>
            </a:r>
            <a:endParaRPr lang="en-US" sz="1500" dirty="0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37893" y="2389220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Station B</a:t>
            </a:r>
            <a:endParaRPr lang="en-US" sz="1350" dirty="0">
              <a:ln w="0"/>
              <a:solidFill>
                <a:schemeClr val="tx2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45961" y="4152726"/>
            <a:ext cx="1483438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2810608" y="2644782"/>
            <a:ext cx="352691" cy="154962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131437" y="2633695"/>
            <a:ext cx="400331" cy="155496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934262" y="4805629"/>
            <a:ext cx="150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 Biddable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H="1" flipV="1">
            <a:off x="2724481" y="4607675"/>
            <a:ext cx="658130" cy="272564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3887824" y="4594354"/>
            <a:ext cx="706333" cy="279092"/>
          </a:xfrm>
          <a:prstGeom prst="straightConnector1">
            <a:avLst/>
          </a:prstGeom>
          <a:ln w="9525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438400" y="491728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438401" y="4233581"/>
            <a:ext cx="2438398" cy="43446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450384" y="2491948"/>
            <a:ext cx="2387556" cy="142152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>
            <a:stCxn id="166" idx="2"/>
          </p:cNvCxnSpPr>
          <p:nvPr/>
        </p:nvCxnSpPr>
        <p:spPr>
          <a:xfrm flipV="1">
            <a:off x="2642415" y="4126707"/>
            <a:ext cx="5" cy="608862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2577011" y="428386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stCxn id="133" idx="2"/>
          </p:cNvCxnSpPr>
          <p:nvPr/>
        </p:nvCxnSpPr>
        <p:spPr>
          <a:xfrm flipH="1" flipV="1">
            <a:off x="4663023" y="4126706"/>
            <a:ext cx="614" cy="608863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597055" y="4284731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136093" y="4366260"/>
            <a:ext cx="583782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92021" y="4371899"/>
            <a:ext cx="579429" cy="230832"/>
          </a:xfrm>
          <a:prstGeom prst="rect">
            <a:avLst/>
          </a:prstGeom>
          <a:noFill/>
          <a:ln>
            <a:noFill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98" name="Oval 97"/>
          <p:cNvSpPr/>
          <p:nvPr/>
        </p:nvSpPr>
        <p:spPr>
          <a:xfrm flipV="1">
            <a:off x="4640104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38601" y="2742260"/>
            <a:ext cx="640080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A_PUN2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>
          <a:xfrm flipV="1">
            <a:off x="2623740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2667409" y="4572008"/>
            <a:ext cx="1956151" cy="1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3586484" y="4506256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>
            <a:stCxn id="150" idx="2"/>
          </p:cNvCxnSpPr>
          <p:nvPr/>
        </p:nvCxnSpPr>
        <p:spPr>
          <a:xfrm flipH="1">
            <a:off x="2641263" y="3280834"/>
            <a:ext cx="328" cy="745861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49" idx="2"/>
          </p:cNvCxnSpPr>
          <p:nvPr/>
        </p:nvCxnSpPr>
        <p:spPr>
          <a:xfrm flipH="1">
            <a:off x="4665610" y="3292268"/>
            <a:ext cx="202" cy="729075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49" idx="2"/>
            <a:endCxn id="149" idx="0"/>
          </p:cNvCxnSpPr>
          <p:nvPr/>
        </p:nvCxnSpPr>
        <p:spPr>
          <a:xfrm flipV="1">
            <a:off x="4665812" y="2994656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50" idx="2"/>
            <a:endCxn id="150" idx="0"/>
          </p:cNvCxnSpPr>
          <p:nvPr/>
        </p:nvCxnSpPr>
        <p:spPr>
          <a:xfrm flipV="1">
            <a:off x="2641591" y="2983222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641734" y="3477413"/>
            <a:ext cx="2024076" cy="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3587933" y="3411099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4585980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Arc 123"/>
          <p:cNvSpPr/>
          <p:nvPr/>
        </p:nvSpPr>
        <p:spPr>
          <a:xfrm rot="16200000">
            <a:off x="4510704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Arc 124"/>
          <p:cNvSpPr/>
          <p:nvPr/>
        </p:nvSpPr>
        <p:spPr>
          <a:xfrm rot="16200000">
            <a:off x="4663637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Arc 125"/>
          <p:cNvSpPr/>
          <p:nvPr/>
        </p:nvSpPr>
        <p:spPr>
          <a:xfrm rot="16200000">
            <a:off x="4741565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4817765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510704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Arc 129"/>
          <p:cNvSpPr/>
          <p:nvPr/>
        </p:nvSpPr>
        <p:spPr>
          <a:xfrm rot="5400000">
            <a:off x="4585980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Arc 130"/>
          <p:cNvSpPr/>
          <p:nvPr/>
        </p:nvSpPr>
        <p:spPr>
          <a:xfrm rot="5400000">
            <a:off x="4510704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Arc 132"/>
          <p:cNvSpPr/>
          <p:nvPr/>
        </p:nvSpPr>
        <p:spPr>
          <a:xfrm rot="5400000">
            <a:off x="4663637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Arc 135"/>
          <p:cNvSpPr/>
          <p:nvPr/>
        </p:nvSpPr>
        <p:spPr>
          <a:xfrm rot="5400000">
            <a:off x="4741565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/>
        </p:nvCxnSpPr>
        <p:spPr>
          <a:xfrm>
            <a:off x="4817885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4510704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45" idx="0"/>
            <a:endCxn id="156" idx="0"/>
          </p:cNvCxnSpPr>
          <p:nvPr/>
        </p:nvCxnSpPr>
        <p:spPr>
          <a:xfrm flipV="1">
            <a:off x="2639057" y="4874897"/>
            <a:ext cx="3356" cy="384955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489479" y="5238472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3" name="Straight Arrow Connector 142"/>
          <p:cNvCxnSpPr>
            <a:stCxn id="149" idx="0"/>
          </p:cNvCxnSpPr>
          <p:nvPr/>
        </p:nvCxnSpPr>
        <p:spPr>
          <a:xfrm flipH="1" flipV="1">
            <a:off x="4665519" y="2389220"/>
            <a:ext cx="15" cy="6054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2467807" y="5530567"/>
            <a:ext cx="39077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490644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4514916" y="522846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488187" y="5529590"/>
            <a:ext cx="388613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 flipV="1">
            <a:off x="4634194" y="453705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596401" y="2994656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72180" y="2983222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Arrow Connector 151"/>
          <p:cNvCxnSpPr>
            <a:stCxn id="150" idx="0"/>
          </p:cNvCxnSpPr>
          <p:nvPr/>
        </p:nvCxnSpPr>
        <p:spPr>
          <a:xfrm flipH="1" flipV="1">
            <a:off x="2641274" y="2389220"/>
            <a:ext cx="15" cy="5940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4515290" y="525985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Arc 153"/>
          <p:cNvSpPr/>
          <p:nvPr/>
        </p:nvSpPr>
        <p:spPr>
          <a:xfrm rot="16200000">
            <a:off x="2564756" y="483679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rc 154"/>
          <p:cNvSpPr/>
          <p:nvPr/>
        </p:nvSpPr>
        <p:spPr>
          <a:xfrm rot="16200000">
            <a:off x="2489480" y="48368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Arc 155"/>
          <p:cNvSpPr/>
          <p:nvPr/>
        </p:nvSpPr>
        <p:spPr>
          <a:xfrm rot="16200000">
            <a:off x="2642413" y="483679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Arc 156"/>
          <p:cNvSpPr/>
          <p:nvPr/>
        </p:nvSpPr>
        <p:spPr>
          <a:xfrm rot="16200000">
            <a:off x="2720341" y="483679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>
            <a:off x="2796541" y="4870142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489480" y="4872519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Arc 161"/>
          <p:cNvSpPr/>
          <p:nvPr/>
        </p:nvSpPr>
        <p:spPr>
          <a:xfrm rot="5400000">
            <a:off x="2564756" y="4697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Arc 164"/>
          <p:cNvSpPr/>
          <p:nvPr/>
        </p:nvSpPr>
        <p:spPr>
          <a:xfrm rot="5400000">
            <a:off x="2489480" y="46974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Arc 165"/>
          <p:cNvSpPr/>
          <p:nvPr/>
        </p:nvSpPr>
        <p:spPr>
          <a:xfrm rot="5400000">
            <a:off x="2642413" y="469746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Arc 166"/>
          <p:cNvSpPr/>
          <p:nvPr/>
        </p:nvSpPr>
        <p:spPr>
          <a:xfrm rot="5400000">
            <a:off x="2720341" y="469746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2796661" y="4699744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489480" y="4699744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/>
          <p:cNvSpPr/>
          <p:nvPr/>
        </p:nvSpPr>
        <p:spPr>
          <a:xfrm flipV="1">
            <a:off x="2609061" y="4536603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glow rad="1397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573240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4591814" y="3739720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4597808" y="4981714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2574314" y="4985133"/>
            <a:ext cx="134575" cy="134575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4590544" y="2551608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2571770" y="2550737"/>
            <a:ext cx="134575" cy="13457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459518" y="4922267"/>
            <a:ext cx="417281" cy="3111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en-US" sz="2000" dirty="0" smtClean="0"/>
              <a:t>OBDRR003 contains some redlines that would be implemented immediately and some </a:t>
            </a:r>
            <a:r>
              <a:rPr lang="en-US" sz="2000" dirty="0" err="1" smtClean="0"/>
              <a:t>greyboxed</a:t>
            </a:r>
            <a:r>
              <a:rPr lang="en-US" sz="2000" dirty="0" smtClean="0"/>
              <a:t> for SCR796 system implementation. </a:t>
            </a:r>
          </a:p>
          <a:p>
            <a:pPr marL="800100" lvl="1"/>
            <a:r>
              <a:rPr lang="en-US" sz="1800" dirty="0" smtClean="0"/>
              <a:t>In the interim between approval of OBDRR003 and implementation of SCR796, ERCOT will have the ability to secured PUN equipment in </a:t>
            </a:r>
            <a:r>
              <a:rPr lang="en-US" sz="1800" dirty="0"/>
              <a:t>DAM </a:t>
            </a:r>
            <a:r>
              <a:rPr lang="en-US" sz="1800" dirty="0" smtClean="0"/>
              <a:t>“only when </a:t>
            </a:r>
            <a:r>
              <a:rPr lang="en-US" sz="1800" dirty="0"/>
              <a:t>it is necessary for DAM to reach a </a:t>
            </a:r>
            <a:r>
              <a:rPr lang="en-US" sz="1800" dirty="0" smtClean="0"/>
              <a:t>solution.” </a:t>
            </a:r>
          </a:p>
          <a:p>
            <a:pPr marL="1200150" lvl="2"/>
            <a:r>
              <a:rPr lang="en-US" sz="1600" dirty="0" smtClean="0"/>
              <a:t>Once SCR796 is implemented, that language will be replaced by language stating that ERCOT will not secure PUN equipment.</a:t>
            </a:r>
          </a:p>
          <a:p>
            <a:pPr marL="400050"/>
            <a:r>
              <a:rPr lang="en-US" sz="2000" dirty="0" smtClean="0"/>
              <a:t>Request that WMS approve OBDRR003 once SCR796 is approved by the Board, since it contains </a:t>
            </a:r>
            <a:r>
              <a:rPr lang="en-US" sz="2000" dirty="0" err="1" smtClean="0"/>
              <a:t>greyboxed</a:t>
            </a:r>
            <a:r>
              <a:rPr lang="en-US" sz="2000" dirty="0" smtClean="0"/>
              <a:t> language that is </a:t>
            </a:r>
            <a:r>
              <a:rPr lang="en-US" sz="2000" dirty="0" smtClean="0"/>
              <a:t>implicitly dependent </a:t>
            </a:r>
            <a:r>
              <a:rPr lang="en-US" sz="2000" dirty="0" smtClean="0"/>
              <a:t>on that approval.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Modify </a:t>
            </a:r>
            <a:r>
              <a:rPr lang="en-US" sz="2000" dirty="0"/>
              <a:t>where financial/virtual transactions </a:t>
            </a:r>
            <a:r>
              <a:rPr lang="en-US" sz="2000" dirty="0" smtClean="0"/>
              <a:t>(Energy Bids, Energy Only Offers, PTP Obligation bids, and CRRs) can occur (see next slide for details).</a:t>
            </a:r>
          </a:p>
          <a:p>
            <a:r>
              <a:rPr lang="en-US" sz="2000" dirty="0" smtClean="0"/>
              <a:t>Because only physical flows would be occurring within the PUN site, </a:t>
            </a:r>
            <a:r>
              <a:rPr lang="en-US" sz="2000" u="sng" dirty="0" smtClean="0"/>
              <a:t>the PUN transmission equipment can remain unsecured</a:t>
            </a:r>
            <a:r>
              <a:rPr lang="en-US" sz="2000" dirty="0" smtClean="0"/>
              <a:t>. The approach of having certain nodes biddable and others not is analogous to how Logical Combined Cycle Resource Nodes are handled.</a:t>
            </a:r>
          </a:p>
          <a:p>
            <a:r>
              <a:rPr lang="en-US" sz="2000" dirty="0" smtClean="0"/>
              <a:t>Note that there are NO changes to real-time in OBDRR003/SCR796.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Continue to allow virtual transactions at PUN Resource Nodes (XXXXXX_PUN1).</a:t>
            </a:r>
          </a:p>
          <a:p>
            <a:pPr lvl="1"/>
            <a:r>
              <a:rPr lang="en-US" sz="1800" dirty="0" smtClean="0"/>
              <a:t>Continue to allow virtual transactions at generator Resource Nodes in PUN stations where there are no constrainable elements between the Generation Resource Node (GRN) and the meter.</a:t>
            </a:r>
          </a:p>
          <a:p>
            <a:pPr lvl="1"/>
            <a:r>
              <a:rPr lang="en-US" sz="1800" dirty="0" smtClean="0"/>
              <a:t>Disallow virtual transactions at generator Resource Nodes in PUN stations where there ARE constrainable elements between the GRN and the meter.</a:t>
            </a:r>
          </a:p>
          <a:p>
            <a:pPr lvl="2"/>
            <a:r>
              <a:rPr lang="en-US" sz="1600" dirty="0" smtClean="0"/>
              <a:t>Based on the current model, there are 82 generator Resource Nodes in PUNs.</a:t>
            </a:r>
          </a:p>
          <a:p>
            <a:pPr lvl="3"/>
            <a:r>
              <a:rPr lang="en-US" sz="1500" dirty="0" smtClean="0"/>
              <a:t>Of those, </a:t>
            </a:r>
            <a:r>
              <a:rPr lang="en-US" sz="1500" dirty="0" smtClean="0">
                <a:solidFill>
                  <a:srgbClr val="FF0000"/>
                </a:solidFill>
              </a:rPr>
              <a:t>37 would remain biddable and 45 would be non-biddable.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When is a PUN GRN biddable?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 smtClean="0"/>
              <a:t>According to the rules proposed in </a:t>
            </a:r>
            <a:r>
              <a:rPr lang="en-US" sz="2000" dirty="0" smtClean="0">
                <a:hlinkClick r:id="rId3"/>
              </a:rPr>
              <a:t>OBDRR003</a:t>
            </a:r>
            <a:r>
              <a:rPr lang="en-US" sz="2000" dirty="0" smtClean="0"/>
              <a:t>, PUN </a:t>
            </a:r>
            <a:r>
              <a:rPr lang="en-US" sz="2000" dirty="0"/>
              <a:t>GRNs </a:t>
            </a:r>
            <a:r>
              <a:rPr lang="en-US" sz="2000" dirty="0" smtClean="0"/>
              <a:t>would be considered </a:t>
            </a:r>
            <a:r>
              <a:rPr lang="en-US" sz="2000" dirty="0"/>
              <a:t>biddable if they are located in the same power flow bus as one or more of the EPS meters designated for that PUN site.</a:t>
            </a:r>
          </a:p>
          <a:p>
            <a:r>
              <a:rPr lang="en-US" sz="2000" dirty="0"/>
              <a:t>If there is at least one constrainable transmission </a:t>
            </a:r>
            <a:r>
              <a:rPr lang="en-US" sz="2000" dirty="0" smtClean="0"/>
              <a:t>element (</a:t>
            </a:r>
            <a:r>
              <a:rPr lang="en-US" sz="2000" dirty="0"/>
              <a:t>transformer/line/series device) between </a:t>
            </a:r>
            <a:r>
              <a:rPr lang="en-US" sz="2000" dirty="0" smtClean="0"/>
              <a:t>a </a:t>
            </a:r>
            <a:r>
              <a:rPr lang="en-US" sz="2000" dirty="0"/>
              <a:t>PUN GRN and each </a:t>
            </a:r>
            <a:r>
              <a:rPr lang="en-US" sz="2000" dirty="0" smtClean="0"/>
              <a:t>of the EPS meters </a:t>
            </a:r>
            <a:r>
              <a:rPr lang="en-US" sz="2000" dirty="0"/>
              <a:t>for that PUN site, the </a:t>
            </a:r>
            <a:r>
              <a:rPr lang="en-US" sz="2000" dirty="0" smtClean="0"/>
              <a:t>PUN GRN </a:t>
            </a:r>
            <a:r>
              <a:rPr lang="en-US" sz="2000" dirty="0"/>
              <a:t>will be precluded from virtual </a:t>
            </a:r>
            <a:r>
              <a:rPr lang="en-US" sz="2000" dirty="0" smtClean="0"/>
              <a:t>transactions (EOOs/EBs/PTPs/CRRs).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G1_RN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</a:t>
            </a:r>
            <a:r>
              <a:rPr lang="en-US" sz="1500" dirty="0" smtClean="0"/>
              <a:t>.</a:t>
            </a:r>
            <a:endParaRPr lang="en-US" sz="15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G2_RN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7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G1_RN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below. There are </a:t>
            </a:r>
            <a:r>
              <a:rPr lang="en-US" sz="1500" dirty="0">
                <a:effectLst/>
              </a:rPr>
              <a:t>two</a:t>
            </a:r>
            <a:r>
              <a:rPr lang="en-US" sz="1500" dirty="0">
                <a:effectLst>
                  <a:glow rad="127000">
                    <a:schemeClr val="accent1">
                      <a:lumMod val="40000"/>
                      <a:lumOff val="60000"/>
                    </a:schemeClr>
                  </a:glow>
                </a:effectLst>
              </a:rPr>
              <a:t> </a:t>
            </a:r>
            <a:r>
              <a:rPr lang="en-US" sz="1500" dirty="0" smtClean="0">
                <a:effectLst/>
              </a:rPr>
              <a:t>generators and two </a:t>
            </a:r>
            <a:r>
              <a:rPr lang="en-US" sz="1500" dirty="0">
                <a:effectLst/>
              </a:rPr>
              <a:t>Points of Interconnection(POI</a:t>
            </a:r>
            <a:r>
              <a:rPr lang="en-US" sz="1500" dirty="0" smtClean="0">
                <a:effectLst/>
              </a:rPr>
              <a:t>)</a:t>
            </a:r>
            <a:r>
              <a:rPr lang="en-US" sz="1500" dirty="0">
                <a:effectLst/>
              </a:rPr>
              <a:t>.</a:t>
            </a:r>
            <a:endParaRPr lang="en-US" sz="1500" i="1" dirty="0"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</a:t>
            </a:r>
            <a:endParaRPr lang="en-US" sz="1100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</a:t>
            </a:r>
            <a:endParaRPr lang="en-US" sz="1100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955843" y="2723611"/>
            <a:ext cx="2271369" cy="27699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Point of Interconnection(POI)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72614" y="3000610"/>
            <a:ext cx="451586" cy="19979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prstDash val="sysDash"/>
            <a:tailEnd type="triangle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5041801" y="3000610"/>
            <a:ext cx="451586" cy="19979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prstDash val="sysDash"/>
            <a:tailEnd type="triangle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G2_RN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G1_RN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below. There are two generators and two Points of Interconnection(POI). </a:t>
            </a:r>
          </a:p>
          <a:p>
            <a:r>
              <a:rPr lang="en-US" sz="1500" dirty="0"/>
              <a:t>PUN GRN, </a:t>
            </a:r>
            <a:r>
              <a:rPr lang="en-US" sz="1500" i="1" dirty="0"/>
              <a:t>G1_RN, </a:t>
            </a:r>
            <a:r>
              <a:rPr lang="en-US" sz="1500" dirty="0"/>
              <a:t>is adjacent to the POI at EPS meter, EPS_G1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G2_RN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11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362200"/>
            <a:ext cx="5638800" cy="3482384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4" name="TextBox 253"/>
          <p:cNvSpPr txBox="1"/>
          <p:nvPr/>
        </p:nvSpPr>
        <p:spPr>
          <a:xfrm>
            <a:off x="2356459" y="3946158"/>
            <a:ext cx="1129159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/>
              </a:rPr>
              <a:t>G1_RN</a:t>
            </a:r>
            <a:endParaRPr lang="en-US" sz="900" i="1" dirty="0">
              <a:solidFill>
                <a:schemeClr val="tx2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Example 1 – PUN GRN behind a Transformer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9" name="Arc 98"/>
          <p:cNvSpPr/>
          <p:nvPr/>
        </p:nvSpPr>
        <p:spPr>
          <a:xfrm rot="16200000">
            <a:off x="5464011" y="464810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rc 99"/>
          <p:cNvSpPr/>
          <p:nvPr/>
        </p:nvSpPr>
        <p:spPr>
          <a:xfrm rot="16200000">
            <a:off x="5388735" y="4648106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c 100"/>
          <p:cNvSpPr/>
          <p:nvPr/>
        </p:nvSpPr>
        <p:spPr>
          <a:xfrm rot="16200000">
            <a:off x="5541668" y="464810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rc 101"/>
          <p:cNvSpPr/>
          <p:nvPr/>
        </p:nvSpPr>
        <p:spPr>
          <a:xfrm rot="16200000">
            <a:off x="5619596" y="464810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5695796" y="4681448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88735" y="4683825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rc 104"/>
          <p:cNvSpPr/>
          <p:nvPr/>
        </p:nvSpPr>
        <p:spPr>
          <a:xfrm rot="5400000">
            <a:off x="5464011" y="450877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c 105"/>
          <p:cNvSpPr/>
          <p:nvPr/>
        </p:nvSpPr>
        <p:spPr>
          <a:xfrm rot="5400000">
            <a:off x="5388735" y="450877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 rot="5400000">
            <a:off x="5541668" y="450877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/>
          <p:cNvSpPr/>
          <p:nvPr/>
        </p:nvSpPr>
        <p:spPr>
          <a:xfrm rot="5400000">
            <a:off x="5619596" y="450877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5695916" y="4511050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88735" y="451105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 txBox="1">
            <a:spLocks/>
          </p:cNvSpPr>
          <p:nvPr/>
        </p:nvSpPr>
        <p:spPr>
          <a:xfrm>
            <a:off x="484005" y="920121"/>
            <a:ext cx="7897995" cy="131396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Consider PUN Station A below. There are two generators and two Points of Interconnection(POI). </a:t>
            </a:r>
          </a:p>
          <a:p>
            <a:r>
              <a:rPr lang="en-US" sz="1500" dirty="0"/>
              <a:t>PUN GRN, </a:t>
            </a:r>
            <a:r>
              <a:rPr lang="en-US" sz="1500" i="1" dirty="0"/>
              <a:t>G1_RN, </a:t>
            </a:r>
            <a:r>
              <a:rPr lang="en-US" sz="1500" dirty="0"/>
              <a:t>is adjacent to the POI at EPS meter, EPS_G1.</a:t>
            </a:r>
          </a:p>
          <a:p>
            <a:r>
              <a:rPr lang="en-US" sz="1500" dirty="0"/>
              <a:t>PUN GRN, </a:t>
            </a:r>
            <a:r>
              <a:rPr lang="en-US" sz="1500" i="1" dirty="0"/>
              <a:t>G2_RN,</a:t>
            </a:r>
            <a:r>
              <a:rPr lang="en-US" sz="1500" dirty="0"/>
              <a:t> is placed on the low side </a:t>
            </a:r>
            <a:r>
              <a:rPr lang="en-US" sz="1500" dirty="0" smtClean="0"/>
              <a:t>of its generator’s </a:t>
            </a:r>
            <a:r>
              <a:rPr lang="en-US" sz="1500" dirty="0"/>
              <a:t>step up transformers.</a:t>
            </a:r>
            <a:endParaRPr lang="en-US" sz="15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3622" y="3910048"/>
            <a:ext cx="2330923" cy="0"/>
          </a:xfrm>
          <a:prstGeom prst="line">
            <a:avLst/>
          </a:prstGeom>
          <a:ln w="28575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8" idx="2"/>
          </p:cNvCxnSpPr>
          <p:nvPr/>
        </p:nvCxnSpPr>
        <p:spPr>
          <a:xfrm flipV="1">
            <a:off x="3708470" y="3914803"/>
            <a:ext cx="1195" cy="627437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1" idx="0"/>
            <a:endCxn id="173" idx="0"/>
          </p:cNvCxnSpPr>
          <p:nvPr/>
        </p:nvCxnSpPr>
        <p:spPr>
          <a:xfrm flipV="1">
            <a:off x="1579354" y="4678590"/>
            <a:ext cx="1500" cy="371328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19045" y="5021468"/>
            <a:ext cx="32112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stCxn id="232" idx="0"/>
          </p:cNvCxnSpPr>
          <p:nvPr/>
        </p:nvCxnSpPr>
        <p:spPr>
          <a:xfrm flipV="1">
            <a:off x="5541464" y="2421029"/>
            <a:ext cx="0" cy="82544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6304" y="2418511"/>
            <a:ext cx="1923867" cy="3000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n w="0"/>
                <a:solidFill>
                  <a:schemeClr val="tx2"/>
                </a:solidFill>
              </a:rPr>
              <a:t>PUN Station </a:t>
            </a:r>
            <a:r>
              <a:rPr lang="en-US" sz="1350" dirty="0">
                <a:ln w="0"/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97350" y="5324380"/>
            <a:ext cx="570487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G1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30941" y="5049918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4507771" y="5051208"/>
            <a:ext cx="2167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~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481042" y="5352330"/>
            <a:ext cx="1129159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</a:rPr>
              <a:t>G2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72" name="Elbow Connector 171"/>
          <p:cNvCxnSpPr>
            <a:stCxn id="275" idx="0"/>
            <a:endCxn id="122" idx="0"/>
          </p:cNvCxnSpPr>
          <p:nvPr/>
        </p:nvCxnSpPr>
        <p:spPr>
          <a:xfrm rot="16200000" flipV="1">
            <a:off x="3982002" y="4408036"/>
            <a:ext cx="401024" cy="948088"/>
          </a:xfrm>
          <a:prstGeom prst="bentConnector3">
            <a:avLst>
              <a:gd name="adj1" fmla="val 47031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74"/>
          <p:cNvCxnSpPr>
            <a:stCxn id="275" idx="0"/>
            <a:endCxn id="101" idx="0"/>
          </p:cNvCxnSpPr>
          <p:nvPr/>
        </p:nvCxnSpPr>
        <p:spPr>
          <a:xfrm rot="5400000" flipH="1" flipV="1">
            <a:off x="4900919" y="4441843"/>
            <a:ext cx="396389" cy="885110"/>
          </a:xfrm>
          <a:prstGeom prst="bentConnector3">
            <a:avLst>
              <a:gd name="adj1" fmla="val 48198"/>
            </a:avLst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07" idx="2"/>
          </p:cNvCxnSpPr>
          <p:nvPr/>
        </p:nvCxnSpPr>
        <p:spPr>
          <a:xfrm flipH="1" flipV="1">
            <a:off x="5541633" y="3544083"/>
            <a:ext cx="7" cy="1002792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80" idx="2"/>
          </p:cNvCxnSpPr>
          <p:nvPr/>
        </p:nvCxnSpPr>
        <p:spPr>
          <a:xfrm flipV="1">
            <a:off x="1580854" y="3910048"/>
            <a:ext cx="1483" cy="629214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 223"/>
          <p:cNvSpPr/>
          <p:nvPr/>
        </p:nvSpPr>
        <p:spPr>
          <a:xfrm flipV="1">
            <a:off x="4625536" y="4860794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Connector 227"/>
          <p:cNvCxnSpPr>
            <a:stCxn id="185" idx="4"/>
            <a:endCxn id="243" idx="2"/>
          </p:cNvCxnSpPr>
          <p:nvPr/>
        </p:nvCxnSpPr>
        <p:spPr>
          <a:xfrm flipV="1">
            <a:off x="2641591" y="3544083"/>
            <a:ext cx="0" cy="333126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5472053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4" name="Straight Arrow Connector 233"/>
          <p:cNvCxnSpPr>
            <a:stCxn id="232" idx="2"/>
            <a:endCxn id="232" idx="0"/>
          </p:cNvCxnSpPr>
          <p:nvPr/>
        </p:nvCxnSpPr>
        <p:spPr>
          <a:xfrm flipV="1">
            <a:off x="5541464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2572180" y="3246471"/>
            <a:ext cx="138822" cy="297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Arrow Connector 243"/>
          <p:cNvCxnSpPr>
            <a:stCxn id="243" idx="2"/>
            <a:endCxn id="243" idx="0"/>
          </p:cNvCxnSpPr>
          <p:nvPr/>
        </p:nvCxnSpPr>
        <p:spPr>
          <a:xfrm flipV="1">
            <a:off x="2641591" y="3246471"/>
            <a:ext cx="0" cy="29761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3" idx="0"/>
          </p:cNvCxnSpPr>
          <p:nvPr/>
        </p:nvCxnSpPr>
        <p:spPr>
          <a:xfrm flipV="1">
            <a:off x="2641591" y="2431256"/>
            <a:ext cx="0" cy="81521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4390079" y="4666054"/>
            <a:ext cx="796371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2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G2_RN</a:t>
            </a:r>
            <a:endParaRPr lang="en-US" sz="900" i="1" dirty="0">
              <a:solidFill>
                <a:schemeClr val="tx2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4508145" y="5082592"/>
            <a:ext cx="296825" cy="314195"/>
          </a:xfrm>
          <a:prstGeom prst="ellipse">
            <a:avLst/>
          </a:prstGeom>
          <a:noFill/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TextBox 281"/>
          <p:cNvSpPr txBox="1"/>
          <p:nvPr/>
        </p:nvSpPr>
        <p:spPr>
          <a:xfrm>
            <a:off x="6432301" y="3626338"/>
            <a:ext cx="179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ERCOT Equipment</a:t>
            </a:r>
          </a:p>
          <a:p>
            <a:pPr algn="r"/>
            <a:endParaRPr lang="en-US" sz="1400" dirty="0">
              <a:solidFill>
                <a:schemeClr val="tx2"/>
              </a:solidFill>
            </a:endParaRPr>
          </a:p>
          <a:p>
            <a:pPr algn="r"/>
            <a:r>
              <a:rPr lang="en-US" sz="1400" dirty="0" smtClean="0">
                <a:solidFill>
                  <a:schemeClr val="tx2"/>
                </a:solidFill>
              </a:rPr>
              <a:t>PUN Equipment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8285513" y="3810000"/>
            <a:ext cx="553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8285513" y="4212395"/>
            <a:ext cx="553687" cy="0"/>
          </a:xfrm>
          <a:prstGeom prst="line">
            <a:avLst/>
          </a:prstGeom>
          <a:ln w="12700">
            <a:solidFill>
              <a:schemeClr val="tx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rc 119"/>
          <p:cNvSpPr/>
          <p:nvPr/>
        </p:nvSpPr>
        <p:spPr>
          <a:xfrm rot="16200000">
            <a:off x="3630813" y="464347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3555537" y="4643471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Arc 121"/>
          <p:cNvSpPr/>
          <p:nvPr/>
        </p:nvSpPr>
        <p:spPr>
          <a:xfrm rot="16200000">
            <a:off x="3708470" y="4643468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/>
        </p:nvSpPr>
        <p:spPr>
          <a:xfrm rot="16200000">
            <a:off x="3786398" y="46434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3862598" y="4676813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555537" y="4679190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Arc 125"/>
          <p:cNvSpPr/>
          <p:nvPr/>
        </p:nvSpPr>
        <p:spPr>
          <a:xfrm rot="5400000">
            <a:off x="3630813" y="450414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Arc 126"/>
          <p:cNvSpPr/>
          <p:nvPr/>
        </p:nvSpPr>
        <p:spPr>
          <a:xfrm rot="5400000">
            <a:off x="3555537" y="450414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Arc 127"/>
          <p:cNvSpPr/>
          <p:nvPr/>
        </p:nvSpPr>
        <p:spPr>
          <a:xfrm rot="5400000">
            <a:off x="3708470" y="450414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Arc 128"/>
          <p:cNvSpPr/>
          <p:nvPr/>
        </p:nvSpPr>
        <p:spPr>
          <a:xfrm rot="5400000">
            <a:off x="3786398" y="450413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3862718" y="450641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555537" y="4508796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c 169"/>
          <p:cNvSpPr/>
          <p:nvPr/>
        </p:nvSpPr>
        <p:spPr>
          <a:xfrm rot="16200000">
            <a:off x="1503197" y="464049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Arc 170"/>
          <p:cNvSpPr/>
          <p:nvPr/>
        </p:nvSpPr>
        <p:spPr>
          <a:xfrm rot="16200000">
            <a:off x="1427921" y="4640493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/>
          <p:cNvSpPr/>
          <p:nvPr/>
        </p:nvSpPr>
        <p:spPr>
          <a:xfrm rot="16200000">
            <a:off x="1580854" y="4640490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Arc 173"/>
          <p:cNvSpPr/>
          <p:nvPr/>
        </p:nvSpPr>
        <p:spPr>
          <a:xfrm rot="16200000">
            <a:off x="1658782" y="4640487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1734982" y="4673835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427921" y="4676212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 177"/>
          <p:cNvSpPr/>
          <p:nvPr/>
        </p:nvSpPr>
        <p:spPr>
          <a:xfrm rot="5400000">
            <a:off x="1505578" y="4501164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Arc 178"/>
          <p:cNvSpPr/>
          <p:nvPr/>
        </p:nvSpPr>
        <p:spPr>
          <a:xfrm rot="5400000">
            <a:off x="1430302" y="4501165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Arc 179"/>
          <p:cNvSpPr/>
          <p:nvPr/>
        </p:nvSpPr>
        <p:spPr>
          <a:xfrm rot="5400000">
            <a:off x="1580854" y="4501162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Arc 180"/>
          <p:cNvSpPr/>
          <p:nvPr/>
        </p:nvSpPr>
        <p:spPr>
          <a:xfrm rot="5400000">
            <a:off x="1658782" y="4501159"/>
            <a:ext cx="76200" cy="76200"/>
          </a:xfrm>
          <a:prstGeom prst="arc">
            <a:avLst>
              <a:gd name="adj1" fmla="val 16200000"/>
              <a:gd name="adj2" fmla="val 540000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>
            <a:off x="1735102" y="4503437"/>
            <a:ext cx="120" cy="4047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430302" y="4503437"/>
            <a:ext cx="0" cy="380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val 184"/>
          <p:cNvSpPr/>
          <p:nvPr/>
        </p:nvSpPr>
        <p:spPr>
          <a:xfrm flipV="1">
            <a:off x="2610567" y="3877209"/>
            <a:ext cx="62047" cy="6567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flipV="1">
            <a:off x="5517565" y="2840355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933012" y="3256128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EPS_G1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643952" y="3270119"/>
            <a:ext cx="1107368" cy="33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EPS_G2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57769" y="2742260"/>
            <a:ext cx="796371" cy="23083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accent1"/>
                </a:solidFill>
                <a:effectLst/>
              </a:rPr>
              <a:t>A_PUN1</a:t>
            </a:r>
            <a:endParaRPr lang="en-US" sz="900" i="1" dirty="0"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22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5613</TotalTime>
  <Words>1526</Words>
  <Application>Microsoft Office PowerPoint</Application>
  <PresentationFormat>On-screen Show (4:3)</PresentationFormat>
  <Paragraphs>426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1_Custom Design</vt:lpstr>
      <vt:lpstr>Office Theme</vt:lpstr>
      <vt:lpstr>PowerPoint Presentation</vt:lpstr>
      <vt:lpstr>Problem statement</vt:lpstr>
      <vt:lpstr>Proposed Resolution</vt:lpstr>
      <vt:lpstr>Proposed Resolution (cont’d)</vt:lpstr>
      <vt:lpstr>When is a PUN GRN biddable?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1 – PUN GRN behind a Transformer</vt:lpstr>
      <vt:lpstr>Example 2a – EPS Meter Outside PUN Station</vt:lpstr>
      <vt:lpstr>Example 2a – EPS Meter Outside PUN Station</vt:lpstr>
      <vt:lpstr>Example 2a – EPS Meter Outside PUN Station</vt:lpstr>
      <vt:lpstr>Example 2a – EPS Meter Outside PUN Station</vt:lpstr>
      <vt:lpstr>Example 2a – EPS Meter Outside PUN Station</vt:lpstr>
      <vt:lpstr>Example 2b – EPS Meter Outside PUN Station</vt:lpstr>
      <vt:lpstr>Example 2b – EPS Meter Outside PUN Station</vt:lpstr>
      <vt:lpstr>Example 2b – EPS Meter Outside PUN Station</vt:lpstr>
      <vt:lpstr>Example 2b – EPS Meter Outside PUN Station</vt:lpstr>
      <vt:lpstr>Example 2b – EPS Meter Outside PUN Station</vt:lpstr>
      <vt:lpstr>Example 2b – EPS Meter Outside PUN Station</vt:lpstr>
      <vt:lpstr>Process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137</cp:revision>
  <cp:lastPrinted>2016-01-21T20:53:15Z</cp:lastPrinted>
  <dcterms:created xsi:type="dcterms:W3CDTF">2016-01-21T15:20:31Z</dcterms:created>
  <dcterms:modified xsi:type="dcterms:W3CDTF">2018-04-30T20:46:33Z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