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6" r:id="rId4"/>
    <p:sldId id="272" r:id="rId5"/>
    <p:sldId id="26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4/27/2018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BF79D-0D57-432C-99C7-A19BB65B67B7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ABF5A-0480-4F27-8BEF-0A035A80A8FE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F0D2-E6F4-4E1C-B14E-F3DEB05BDD6E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4ACF-B412-48D9-A4FA-F61B30B2CF47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1E19E-6F94-4042-B8BD-5306C2A63BFF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E75E7-0DE1-4B91-A769-5B85ADF3BF0B}" type="datetime1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70C2-B660-4FA6-BAFB-AB3252DC19A2}" type="datetime1">
              <a:rPr lang="en-US" smtClean="0"/>
              <a:t>4/27/2018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012DB-F52E-4131-A054-0B4736D52153}" type="datetime1">
              <a:rPr lang="en-US" smtClean="0"/>
              <a:t>4/27/2018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94977-7D0F-45E7-A943-3642DB93FB24}" type="datetime1">
              <a:rPr lang="en-US" smtClean="0"/>
              <a:t>4/27/2018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F815-A18F-4BA3-B003-1E1948B65FB8}" type="datetime1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D14C2-AC79-4E3A-B71C-254B8B71BF82}" type="datetime1">
              <a:rPr lang="en-US" smtClean="0"/>
              <a:t>4/27/2018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473ED-EF78-4F16-92EF-7F68B1C6922B}" type="datetime1">
              <a:rPr lang="en-US" smtClean="0"/>
              <a:t>4/27/2018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dirty="0" smtClean="0"/>
              <a:t>/2/2018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Joint meeting of MCWG and CWG </a:t>
            </a:r>
            <a:r>
              <a:rPr lang="en-US" dirty="0" smtClean="0"/>
              <a:t>held on Friday</a:t>
            </a:r>
            <a:r>
              <a:rPr lang="en-US" dirty="0" smtClean="0"/>
              <a:t>, </a:t>
            </a:r>
            <a:r>
              <a:rPr lang="en-US" dirty="0" smtClean="0"/>
              <a:t>April 20</a:t>
            </a:r>
            <a:r>
              <a:rPr lang="en-US" baseline="30000" dirty="0" smtClean="0"/>
              <a:t>th</a:t>
            </a:r>
            <a:r>
              <a:rPr lang="en-US" dirty="0" smtClean="0"/>
              <a:t> at 1:00pm.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 smtClean="0"/>
              <a:t>NPRRs reviewed for credit impacts</a:t>
            </a:r>
          </a:p>
          <a:p>
            <a:pPr lvl="1"/>
            <a:r>
              <a:rPr lang="en-US" dirty="0" smtClean="0"/>
              <a:t>Comments filed on 2 by CWG in support (both sponsored or endorsed by CWG action)</a:t>
            </a:r>
          </a:p>
          <a:p>
            <a:pPr lvl="1"/>
            <a:r>
              <a:rPr lang="en-US" dirty="0" smtClean="0"/>
              <a:t>1 no impact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AutoShape 2" descr="data:image/jpeg;base64,/9j/4AAQSkZJRgABAQAAAQABAAD/2wCEAAkGBwgHBgkIBwgKCgkLDRYPDQwMDRsUFRAWIB0iIiAdHx8kKDQsJCYxJx8fLT0tMTU3Ojo6Iys/RD84QzQ5OjcBCgoKDQwNGg8PGjclHyU3Nzc3Nzc3Nzc3Nzc3Nzc3Nzc3Nzc3Nzc3Nzc3Nzc3Nzc3Nzc3Nzc3Nzc3Nzc3Nzc3N//AABEIAHMAzQMBIgACEQEDEQH/xAAbAAABBQEBAAAAAAAAAAAAAAAEAAIDBQYBB//EAD0QAAIBAwMCBAMFBQcEAwAAAAECAwAEERIhMQVBEyJRYQZxkRQygaHwFUKxweEjJDNSctHxB2KS0oKisv/EABoBAAIDAQEAAAAAAAAAAAAAAAIDAAEEBQb/xAAiEQADAAICAgMBAQEAAAAAAAAAAQIDERIhBDETQVEiUgX/2gAMAwEAAhEDEQA/AMDHZQzyKxOXH3d+aJ+zWsegyqNLHdu6mhHuYmYCPbbttSNxqYg5ZSOa5/xZH9MOs9U91Qf4UMchj0KSoyvv6Yp4AjkTA+VAwyh3UtlcHb5b0bJMo0BeF3GPQ9qF46XtA8nX2EXl5gkRr5cZwO1cF4rkurDAPmB229arXughP8aZFKBI2k+6n2Pb86NYba9FbX2y1WYAHS2xB8wPHoaas0gSSTORp3Gdj60JCBoYbZVsfMGii2mzDr93j67YqfDaetE5T+kUlyzwaoWYgjIyd9gf96HaaUxp4v8AiDc/PFKNlimz2H7uduakeZFfORnOTj9e9OXjU+maMfk48Nq529DunyXEUpaIBdWk787GtTFGXme4hIVSSxAPpWRjvOCvzPt3ouz6tIo0A7EEVvxSsc8UZPL8m/JyvJX2bPylreUHJLeb39aKmlEc0nhthATnFY5OrsVijZsEZ3zUx6074HBcHcepNN5GTsvIdp5pMnJQ535yDVPeqHimAfiTWd+f0agF5LkEMO4x+FQNrfUpbnn60L0+mHN1L3L0WVhNEirFKcIseQfX9fyoiGEDTDnyNsxB55qhKSZGCQRxRlvczI4cuMrg/Ss+TDtdDFkf2XfTHeO3mDE4x5fYZoj7TN9rkByQWD5Azt+jVUl3oUnPkIx+Hf8Aj+VOS90CKQHJTIb3xuPyzWN4qGKkWF08sLOMEanAGDz+sUNeXf2YeGsheQ7kL296kvruJ5lbIwFUr9BmqpizJJI7Au+obDf1H5UHx0y3SJIb2RnXU7AnnB4oyG6ldiqMyrzkmq+CONJIyDkMuPxO38asG8NLQPnRgkH8BQOKROQ5JnDM2M+XOT2Of60pL5o2LaNeo8YO2w/rXbcQvBbBmOCNf50M83ghMOMOobbfmmc71omkebx3A0l2jOF3bT2/CjYJY5QDC4bPbG4qPr1rHa3ZmtNPgyZIUcD1WpOl2Zt4ArkqzeYgc/KtPyuUbJ8JZaXH0TTRSIdOoFscL2PpTJorlFOtGdRjOnfB96srWNVbUEcY4AwKKCkRNmJvMdiG3/jS1mvfZur/AJuBzpdGcE0IfRN4iFthrGMn50YEQBTGcjOOaOvraK4jxIQc/eyCCKB6ZCkd+trcl9MpxEw2DEdjng1oxZlT0zl+X4NYlyntCJYRtpz5tqd40hhEe+kgfxr1LoH/AE1tbzpEl3NK3jMCYo8bA4yM/OqC4+G1tY0dYM6lzg9j3FP/AJZg1aMQsEjNq353pwtZC2WBIPatW1kY5CjWpVgRsRvWotfho2/w/dXl5YyQ3CqRGjrvjbfHvnFFuSv6PLVtmQHCnc4x7VJCpL7xMCPatgbBsj+6Nj/Npoq1jtbL+9XkDGJWHkAGST3/AAq9orTMaYSAMo2eeKkCeinIPpW8kv8A4eYrpttGrO8wwDjbaon6j8P+MWeO3AwBs1X0V2YwRvgYU5B7VC8d3yquQONvevRbiX4fuOnN9kT+9uv9mqqdznbfjFVCdOufRMd9TCgdaCSZlYzMxOtGzjIGO9P1OHKsjAfLmtZL0qYMBG8RXT5j71f/AAz0nNrdPcRwySJnTqGRjSefbNVyRalnmgmkYaNLnIxxzvSMrIzawQc1dXfXbXpDNbTRrd3St5EQYVPm3+2aorz4p6jKWW2gtLVDyY4lY/U5/lQukEpZI982AD91RjemJeFW42znFDP1SfwY3nvpZnXViNIxGF/+Q3P8qGF0ZEPhtJo7awrb/PGcUt0kMWOqekWyXgwAeFNTydSTw2jJGThhvx+t6oGd9JxyfSoWZ2BLPggbZHPt86X8sMbXjZIW2X8XVgqxKzfcJ39ae92k2nRkhRjb6/zqgTAGTvmpXnaLZe9L+Rb6QriW/UulKkTtInkGS3ptvmqtXYsCznUey81U3vxL1G4hFvLL5CuGAXZvejvhi1ivmMnUWkMLbeXcgAbYztzUyL7Ol4mXguL7LLDZKpGVX2P8cVNDLIqlNDEZ/dLb/Pai16bYNBaGIyWl02rXOJ8CMg7ZGdx+FGXA6lHE4VY3aHAlkfBWMnbDEd6U5aOkvKWtOSimlUEjgk7oScn6/wDFCXWDG8R2YEMjkbqw4z+u5qX4gteoppa7WA8MJIDnn8aqWuzJZzMp86qQatJgPLGRNM9n/wCkvxH4HSHg6o5DHzhjlmYnucfratlcda6JcKhuAXZd9Phk4+orxH4Hvn8Czi0AIiOJH1cYyRkVtILuCYv4cocoUDYO3mBI/IGts60efre9Gln6p05ZWeCy1KWyMqFobqnXri9EqKojSQKCMk4A3oG4VYVnRiQYpxGx/wDP/wBPzoWDw7qHxrZzLExIWRVOGwSMj6Ua0C9obI+fvGqvqswSxnKnzBCVGM71YyQSFsaW/wDE0vsbkHyMfmtEAYf9oSEKZBbnbgxA4/LFRtePLJqkSNdsApAo/gK2s1voVndAiKMszAAD8apL/r3SbEDXcLISMgQYf8xsPrVt6LSAelX1x+0ofGZ/AXJ0hcDjbNaxGilU9mPBFYt/ja3zi36fcSf6mA/hmnR/GjAam6bpGeDMQf8A80DpBKWbTwJgpdGyo5weKh6r1W76f8O9TaCRo5HiAWReR5gD9QTQFp8R2U3SJ+osHRYVy0WpSx9hv/tVJ1z4vsepdJmsrWK4SWXC5kQcZHcGqbRal+9FRdrFcW8N/NIpmkkMbIp8qgAY0j29aqkyiYZs708SyRI1s6A4YEcEqfQEfPioWnQtjTgd+5zQNoNINWa3a2ES2ra9RbxXlJOPTAwKItoVA8/4L6U6S8F5DHphtYUU5C28CRjPGTpG/wCOaIsIvEcEoWBOAo21VlzU3WkdXw4iI52OCJp8qA+wFDTxIc5QA1r7G5jRvBFoYCpAB1Lj6CgOqSte5WK1jIUeaRnwc/Sk8Gan5ENa4mRlXwxkEkDtRXT1WaFnkXPnwN8dhUU/kkMbgD035FcgcR22ktuJG/gtOxLb7OT5WOZfKPTMzjVNhxjAxWw+E2C2S5GQGK1nus2i2PUp4YnBAYsMHjPandP6jLawGKM4JbO9HkX0TDkSezedREawI6uRk8Ffuj1/QpiXc4f7JFdmW3Da2A38xGCfnise7dWuZNfizbYIK7CpbDrN7Z3zfay0isdMgPK0ri/Zs+SftGj6n5BcyyOGaVQGJHP6xzzWFimSGVyzP4cmTmM7qe3NX/XOpLJbmMN5n257VmWwysMfvbUcd+xOakn0TQyyKMI7aQdqeJpf3ZGHyOKh4Udq6CBvmj2xXCdbZc2HWOoROF+2XTguHI8ZvMRvnc884+dbX4c+LzDai3iZIEDMRBJCpbc51BiDtjkdjnG1Zb4MPT3l6gOpxoVFsfDd/uxE5XUcDPJG44oASwPEFZ1UoXUEAnPOMU2G0IyKfSPTpPi1VVmkvYkXuREm3/1qo6p8dXgtm/Zs+qQnCM0CgY7nj5bH6bVgC/kcOyscAoM7H1rtqXDkud12weR+H65o7yr0kVGDfbYe3Xbqe9N11OaW/lxgJLIRGD/px/DTvQd3deOwb7Pbw7cRRBfz3J+tR3kWG1Lw2+fSiuqXSX/gSRWkFsyxBHERP9o3dyCTg/LApDbftmmVM9SgJWJOBk+1E2Nt9qdog6Jq2y7BVHcZJ2G4596bHdiGBEQ+cZOVHf3NDQzSx6xG+NaFG2ByD23qaSK5t9egi2ZQkqOZCxA0Ip8uQe/4ZxTNQUhl5zkbVFExicMMEiuMSTnud6miLJxWiWW5kkZmOlSTnAUAfSomJYkk7nc02ljfFWL2giWUrbqsTFSFFbDpkT3drEEdkKhfMpwc4rH24jMqLO2mPgt6VrPhiaTwPCjQyurEAqQQRnnNKtGjFTb7LRbSSB1bxHZ5H21MT8yc/reo5Onh5biMuSVbJ0Px9KnvrS+vblBKRFEABpjAf8T/AEofqkEnTJ0vYL6NIHQL9nZW8/rpG+Dx2oZWx10kuzMfEUIgurZRnAQ49+KDBONvnRnXrtbtoHhBZVLAnSduKHg8OSIFjxtTYkw5a09/QN1GyYStNrB1MRg/eJ5OarG8rZHatFPm6kjkZiwKksRjyj5VS31s0ErDGVz5SODRUBPXRNHfSELiZkx/lOM128vBOilpC8nfI3+tVwUinYyaXxQ35K1oe2ZPvZNchSUsBHG0mN/KCcVc9E6cZoZLiUhUB0pnu1aGGxnhDfZZEDkYIJ1b/wC9M4/zsBvswsgIyGGG7gimLW3vOkpeJpdkkuW824359azXVOly9PfOA8enVnHAqp7I2wa3nlhEqwuVEyeHJ/3KSDg/iBVz8M33T7V5V6hFNMsgAWOJgoY5xhs9selUSsuPuj6VobKyhW2ic24LEBtRX+ZpihgVaSKoTRteiSaLVatKSVCgOEO2M+oHHbNdnlQ3UckbatUa6yRg54399gdvWra56X4lr4dqACz6/MP3vn/KqGVZIZNEi6GXtVVLRc2n6LAxvcROsYy6qXA9QBk/lmglOrGckUV027kgmWWJ9MiHKNjO9CR4+6owBQsan12Jxg1HxUj8GonB7GoU2PG9FrYXTrlYtvcgUV0S1Dx+MV1tnC7cVbJlT5jjHAo5n9FVWvRnpbMwBNYfWRuNtq7cW8asrWrSFTyJAAR9O1WnW8eHDJnJDYyf17VXKxcHSpwOT6VblIkt0Av94+wrX/ChKWixKoQSLqkkLeYAZ29gc1QW0MP2nEqhgwIGex7Vpvhl9N3LEMbj6bVmt76NmPG5rsg6rd2k0bPY3c1tdQnZpWz4h/y+9O6kb7qNta3c9qqyQx6HXVhcZBDDPy4q4s4IITcQzhDpOrVjn3rM9Zv5OoTSoHPgg6FA2z71UtoZllNbZX3c6RoIoZFk1qGyhwEzyMVxnjW2hEYKkFtWTn04/Oi4vhnqjSRJHYTyM4JKlQNI7aiT5c/92OK7PHa2wjR5Ip5MecIAdDZ+7nOD8xTpfZjrG2h3iwaVt3DLKijUc4G/NQNb288DpI7K/CgDIOODmjZrSCaJ51ukjjkYhEYHUT6YFBpgDQ4ww2IpVrXaH4tUuIGOhu4DJKAD2Yb1OvS4LaPxLh8sB+FErcvENJ8w7UxgZBrlbUx2x6fKg5Mf8WNel2FpcLYdLtreJ9TldcoaP7hPb60f0CD7VOWLkFcgl1OCSPY0AUjnuwJWA1HUds43q6SNemwXMiXQRtAxpGxO/Ynemtc5X6IdPFTnS0CyW0z3wjG7ljjRnGc/0Nc6tHrQps58MIxZcbY4qR79nSGZAySRnd885/d9vXemw3E2pi5j+5gQMpOR3O3emqq1poRSnfKTz8oUcp3UkVswkhiiiD6QUG34VnL+3I6vIIo2MZcMpxnatI1wWjQEY08MabC2Z8g+0Lo2h9+1U/xNaFJRMgwOG3q48VDkl11H35ofqUL3SNpI1NwCaNw3OgVtPZlFYjvT42/tOcZosdDvsZPhZG2NddXol9/kUfNqzuK/DRsgddQ9xULHUNh7Va/sm7UcRk/6qji6JemfLiIRggk6+anx3+BtotLIiK1gWNTlV57Zpk0ujJOWbPeixDKIsMUQL6tQ0nT7hpAxZNJPrTXjtL0Z0tvsFuPEuIwHHlBzikGkERjBAUjGNIqwNk8Y8zoRjO2aaLHVxKuflSHizV7k2z8cemUzsVf0KmtH0Qsjtd/dVgMfLFVj9HkkYsJlAJ38pq5hjMUEcYP3RgA+woX4+X/I+ssV3s5d9Qa4uSbYAMEIdmIAUepP1qexsrPpdlF1K86nDHLPqS3t4cPIQcguTwo9+ecFTQlvbr9nu0mOXlK6GQ/dAySCMbgnT9Khm6ckkoZJMIqhQpOeAP55OBxnFMWG57aM15N+giS1thYTvYtcJdQAy+OZCjNvggKDhRj3JPtxVNFfXcESxQXMiRLkqgY4Gdzgdqu4FNt4us6g0ZU4+tVP7M2B+0qARkZX+tLePJs04bxJNUOTwWZEmhKqOWGcgDiq4SEHng0VbwHhmY6WAOk8ioZLJ1ZmhHkJOxPA7VVRkb00xGOoS6OeJqG9SQspmTW2lM7moxaTquSoGfeiIrR1kHiaMDORmqWK/wADeRa6ZKx0RuJ3BcKWAA79qa9y1xDFGWA3yd+MZ/pUl1AJFXUyjI5LUN9iZ1J8WMRgE5X54/CtCwNdSZXkdvdE6XKjCxnKockk8t705rmSRvEQeY7ZXbPvTP2aiKG1/d7Yzk+gouG31O0SRMCjFTtj0P8AOtOPx5n37KdfhAkMku2Cc7bmjEs9IJk2A2PtRIULGf7NVZP3huM6c5qN2cgaXBx+Y5p6ifwHsGCQ6/IhJO+aIVGO5QkfzpKpD+Ug04syHAAOOf1+NGlK+iiZJDDgeCcng7VFPcyygZUgdvlTjIznsTvsa4ZtDYkU6RzgbiiSRAUhxx/xXdcgHHzoxdLYMTBgR+NcKcZTGfWrIDZLIQak83lwcgc1J4fGBzUqRbgAZq9ljEgJUZGdjzUn2IncqCx4z6U8IDsRj0qZocqGyWI7aqvZAFrRgCO+Nu1NkiZmyjgKF3z2q0KgJnBx3pGADgAj0PeptEK1IWbG8ZOPSmy2UrSBgwB7elWPgvn7u4NSIhUkbFTvvUemQrvsU6bK3PLYpNYM2AVBKjH3c1bhiFIKIQM42pFm7KOeRQqJ/CbZjIFAV/8AS1cfIjkAJA2HNdpVlISH/FUduPwrsagpK5GWCE5/A0qVWiySBVJLEDKxjHtxTQNKHTtyKVKoiE+SCG7lFJ+lQx3E2r/EbdQT880qVRFErOxPPpShZmXBOdhSpUxEJ1JJCnhhv710fertKiRRCxPiLREgDRsSMkYxSpURCKIaHXTtv2qxgYyxqsh1BScZ7VylULJSihhhQM4zXBuV967SqyEqKDjIzknNMU9qVKqIdwAm3r605/3qVKrISSqAgI5PO9IqPLz9aVKrIPkUBwBwOPzqGU4Ix3FKlU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Image result for cheech and chong pictur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286000"/>
            <a:ext cx="3818466" cy="214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ular Callout 5"/>
          <p:cNvSpPr/>
          <p:nvPr/>
        </p:nvSpPr>
        <p:spPr>
          <a:xfrm>
            <a:off x="5943600" y="2133600"/>
            <a:ext cx="2438400" cy="1295400"/>
          </a:xfrm>
          <a:prstGeom prst="wedgeRoundRectCallout">
            <a:avLst>
              <a:gd name="adj1" fmla="val -87500"/>
              <a:gd name="adj2" fmla="val 4449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Let’s head to the Met Center, man.  The Credit Working Group is starting soon.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81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NPRR850 Market Suspension and Restart</a:t>
            </a:r>
          </a:p>
          <a:p>
            <a:pPr lvl="1"/>
            <a:r>
              <a:rPr lang="en-US" dirty="0"/>
              <a:t>General framework for the non-black start related activities of the ERCOT market related to the operation of real-time / day-ahead / CRR markets, Credit, Settlements, and Retail transaction processing.</a:t>
            </a:r>
          </a:p>
          <a:p>
            <a:pPr lvl="1"/>
            <a:endParaRPr lang="en-US" sz="900" dirty="0"/>
          </a:p>
          <a:p>
            <a:pPr lvl="1"/>
            <a:r>
              <a:rPr lang="en-US" dirty="0"/>
              <a:t>Assumption that the event is ‘lengthy’ in nature (likely a week or longer) and market activities are disrupted.</a:t>
            </a:r>
          </a:p>
          <a:p>
            <a:pPr lvl="1"/>
            <a:endParaRPr lang="en-US" sz="900" dirty="0"/>
          </a:p>
          <a:p>
            <a:pPr lvl="1"/>
            <a:r>
              <a:rPr lang="en-US" dirty="0"/>
              <a:t>Could be caused by any number of events (natural or man-made disasters, ERCOT computer failure(s), grid collapse and restart, sabotage/terrorism, etc.)</a:t>
            </a:r>
          </a:p>
          <a:p>
            <a:pPr lvl="1"/>
            <a:endParaRPr lang="en-US" sz="900" dirty="0"/>
          </a:p>
          <a:p>
            <a:pPr lvl="1"/>
            <a:r>
              <a:rPr lang="en-US" dirty="0"/>
              <a:t>Proactive effort to minimize long term market disruption, credit defaults, mass transitions, etc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http://www.ercot.com/content/wcm/key_documents_lists/139412/Item_4_Update_to_CWG_on_NPRR_850_Credit_Related_Framework_-_April_2018.pptx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CWG/MCWG Discussion on REP Default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10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CWG/MCWG discussion has focused on maximizing the opportunity for other REPs to step in and acquire the defaulting REP before a mass transition is triggered.</a:t>
            </a:r>
          </a:p>
          <a:p>
            <a:r>
              <a:rPr lang="en-US" sz="2800" dirty="0" smtClean="0"/>
              <a:t>Ideas discussed include:</a:t>
            </a:r>
          </a:p>
          <a:p>
            <a:pPr lvl="1"/>
            <a:r>
              <a:rPr lang="en-US" sz="2400" dirty="0" smtClean="0"/>
              <a:t>Secondary auction administered by ERCOT</a:t>
            </a:r>
          </a:p>
          <a:p>
            <a:pPr lvl="1"/>
            <a:r>
              <a:rPr lang="en-US" sz="2400" dirty="0" smtClean="0"/>
              <a:t>Voluntary list of acquiring </a:t>
            </a:r>
            <a:r>
              <a:rPr lang="en-US" sz="2400" dirty="0" smtClean="0"/>
              <a:t>REPs</a:t>
            </a:r>
          </a:p>
          <a:p>
            <a:r>
              <a:rPr lang="en-US" sz="2800" dirty="0" smtClean="0"/>
              <a:t>ERCOT-administered REP default auction is challenged due to customer protection rules, notice requirements.</a:t>
            </a:r>
            <a:endParaRPr lang="en-US" sz="2800" dirty="0" smtClean="0"/>
          </a:p>
          <a:p>
            <a:r>
              <a:rPr lang="en-US" sz="2800" dirty="0" smtClean="0"/>
              <a:t>Recommendation: ERCOT </a:t>
            </a:r>
            <a:r>
              <a:rPr lang="en-US" sz="2800" dirty="0"/>
              <a:t>could host a voluntary list of REP Contacts to facilitate a bilateral purchase of REP Book.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Credit Exposure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19200"/>
            <a:ext cx="8001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6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Credit Exposure </a:t>
            </a: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05800" cy="44196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905000" y="3352800"/>
            <a:ext cx="0" cy="1219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524000" y="2983468"/>
            <a:ext cx="13716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 are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5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Letter of Credit Issuer Limit Update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990600"/>
            <a:ext cx="7543800" cy="554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6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290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Market Credit Working Group update to the Wholesale Market Subcommittee</vt:lpstr>
      <vt:lpstr>MCWG update to WMS</vt:lpstr>
      <vt:lpstr>MCWG update to WMS</vt:lpstr>
      <vt:lpstr>CWG/MCWG Discussion on REP Default process</vt:lpstr>
      <vt:lpstr>Credit Exposure Update</vt:lpstr>
      <vt:lpstr>Credit Exposure Update</vt:lpstr>
      <vt:lpstr>Letter of Credit Issuer Limit Update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136</cp:revision>
  <dcterms:created xsi:type="dcterms:W3CDTF">2006-08-16T00:00:00Z</dcterms:created>
  <dcterms:modified xsi:type="dcterms:W3CDTF">2018-04-27T22:45:41Z</dcterms:modified>
</cp:coreProperties>
</file>