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1" r:id="rId5"/>
    <p:sldId id="258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7EF5D-7B55-4814-91E8-E881FEB7C63E}" type="datetimeFigureOut">
              <a:rPr lang="en-US"/>
              <a:pPr>
                <a:defRPr/>
              </a:pPr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8191C-270F-4BE2-B622-26BE6D80B8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843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57614-19ED-4A61-9109-6175E64907A7}" type="datetimeFigureOut">
              <a:rPr lang="en-US"/>
              <a:pPr>
                <a:defRPr/>
              </a:pPr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745CD-4B16-4B92-B2C5-5613EEC625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16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B338C-B8C7-4A53-80A6-9328EDC0A02E}" type="datetimeFigureOut">
              <a:rPr lang="en-US"/>
              <a:pPr>
                <a:defRPr/>
              </a:pPr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6CFB3-BADC-41CA-9CE0-8685CDD96E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085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CE03A-CA5C-4D12-B9C8-FAB7CEDBA870}" type="datetimeFigureOut">
              <a:rPr lang="en-US"/>
              <a:pPr>
                <a:defRPr/>
              </a:pPr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9B07F-BFA8-4E92-98F1-2DC717ACC0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284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58D3C-510C-40ED-B634-AE4C1ACDBC1F}" type="datetimeFigureOut">
              <a:rPr lang="en-US"/>
              <a:pPr>
                <a:defRPr/>
              </a:pPr>
              <a:t>4/26/2018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752BE-1244-4F33-84AC-633043223A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973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54E19-25F3-439D-B8C2-4C0E3B54E166}" type="datetimeFigureOut">
              <a:rPr lang="en-US"/>
              <a:pPr>
                <a:defRPr/>
              </a:pPr>
              <a:t>4/26/2018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CC425-61D2-4DC6-9303-1A7B4D2BAA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750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19D88-7BD2-4E2C-BFEF-DED2D17652BE}" type="datetimeFigureOut">
              <a:rPr lang="en-US"/>
              <a:pPr>
                <a:defRPr/>
              </a:pPr>
              <a:t>4/26/2018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C30ED-389F-42F6-B4F9-D2A462A000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569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BE5E4-C53D-4FDF-93E0-3C3EB6F2C18C}" type="datetimeFigureOut">
              <a:rPr lang="en-US"/>
              <a:pPr>
                <a:defRPr/>
              </a:pPr>
              <a:t>4/26/2018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44E4F-0194-4C01-A642-F2E8F4A673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172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5ED58-8986-48F3-9489-E316E9D160CB}" type="datetimeFigureOut">
              <a:rPr lang="en-US"/>
              <a:pPr>
                <a:defRPr/>
              </a:pPr>
              <a:t>4/26/2018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ECFB0-014C-4EEB-90B3-55CF6A0EFE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698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EB1A9-0006-4D3D-BAAF-EEC5A959DD55}" type="datetimeFigureOut">
              <a:rPr lang="en-US"/>
              <a:pPr>
                <a:defRPr/>
              </a:pPr>
              <a:t>4/26/2018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65C7E-6E94-488B-B7A3-E5B9EA1F7E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204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C0A60-1014-4075-8175-6E3D2E7639A4}" type="datetimeFigureOut">
              <a:rPr lang="en-US"/>
              <a:pPr>
                <a:defRPr/>
              </a:pPr>
              <a:t>4/26/2018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41897-0027-4ACD-B085-CC90EA882E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605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bg1">
                <a:tint val="80000"/>
                <a:satMod val="250000"/>
              </a:schemeClr>
            </a:gs>
            <a:gs pos="83000">
              <a:schemeClr val="bg1">
                <a:tint val="90000"/>
                <a:shade val="90000"/>
                <a:satMod val="200000"/>
              </a:schemeClr>
            </a:gs>
            <a:gs pos="95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fld id="{6A81574C-DB1B-449B-964D-5D11985F4B04}" type="datetimeFigureOut">
              <a:rPr lang="en-US"/>
              <a:pPr>
                <a:defRPr/>
              </a:pPr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fld id="{21DBE24C-CF7F-481E-AB2F-63EF1C3DBB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31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Calibri" pitchFamily="34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Calibri" pitchFamily="34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Calibri" pitchFamily="34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Calibri" pitchFamily="34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0"/>
            <a:ext cx="7772400" cy="114617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dirty="0" smtClean="0"/>
              <a:t>PLWG Report to ROS</a:t>
            </a:r>
            <a:endParaRPr lang="en-US" sz="5400" dirty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295400" y="3429000"/>
            <a:ext cx="6400800" cy="533400"/>
          </a:xfrm>
        </p:spPr>
        <p:txBody>
          <a:bodyPr/>
          <a:lstStyle/>
          <a:p>
            <a:pPr eaLnBrk="1" hangingPunct="1"/>
            <a:r>
              <a:rPr lang="en-US" altLang="en-US" b="1" i="1" dirty="0" smtClean="0">
                <a:solidFill>
                  <a:schemeClr val="tx1"/>
                </a:solidFill>
              </a:rPr>
              <a:t>(May 3</a:t>
            </a:r>
            <a:r>
              <a:rPr lang="en-US" altLang="en-US" b="1" i="1" baseline="30000" dirty="0" smtClean="0">
                <a:solidFill>
                  <a:schemeClr val="tx1"/>
                </a:solidFill>
              </a:rPr>
              <a:t>rd</a:t>
            </a:r>
            <a:r>
              <a:rPr lang="en-US" altLang="en-US" b="1" i="1" dirty="0" smtClean="0">
                <a:solidFill>
                  <a:schemeClr val="tx1"/>
                </a:solidFill>
              </a:rPr>
              <a:t>, 2018)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2438400" y="5638800"/>
            <a:ext cx="6400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62500" lnSpcReduction="2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r" eaLnBrk="1" hangingPunct="1"/>
            <a:r>
              <a:rPr lang="en-US" altLang="en-US" b="1" i="1" dirty="0" smtClean="0">
                <a:solidFill>
                  <a:schemeClr val="tx1"/>
                </a:solidFill>
              </a:rPr>
              <a:t>PLWG Chair: Brad Myers, AEPSC</a:t>
            </a:r>
          </a:p>
          <a:p>
            <a:pPr algn="r" eaLnBrk="1" hangingPunct="1"/>
            <a:r>
              <a:rPr lang="en-US" altLang="en-US" b="1" i="1" dirty="0" smtClean="0">
                <a:solidFill>
                  <a:schemeClr val="tx1"/>
                </a:solidFill>
              </a:rPr>
              <a:t>PLWG Vice Chair: Jennifer Rochelle, CES-LTD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534400" cy="1600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/>
              <a:t>NPRR-866/PGRR-061/RRGRR-017</a:t>
            </a:r>
            <a:br>
              <a:rPr lang="en-US" sz="4800" dirty="0" smtClean="0"/>
            </a:br>
            <a:r>
              <a:rPr lang="en-US" sz="4800" dirty="0" smtClean="0"/>
              <a:t>(Registered DER Mapping)</a:t>
            </a:r>
            <a:endParaRPr lang="en-US" sz="4800" dirty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763000" cy="4142673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 smtClean="0">
                <a:solidFill>
                  <a:schemeClr val="tx1"/>
                </a:solidFill>
              </a:rPr>
              <a:t>Taken Up By PLWG: 2/26, 3/27, &amp; 4/25</a:t>
            </a:r>
          </a:p>
          <a:p>
            <a:pPr eaLnBrk="1" hangingPunct="1"/>
            <a:r>
              <a:rPr lang="en-US" altLang="en-US" sz="2800" dirty="0" smtClean="0">
                <a:solidFill>
                  <a:schemeClr val="tx1"/>
                </a:solidFill>
              </a:rPr>
              <a:t>4/25 PLWG Discussion:</a:t>
            </a:r>
          </a:p>
          <a:p>
            <a:pPr lvl="1" eaLnBrk="1" hangingPunct="1"/>
            <a:r>
              <a:rPr lang="en-US" altLang="en-US" sz="2000" dirty="0" smtClean="0">
                <a:solidFill>
                  <a:schemeClr val="tx1"/>
                </a:solidFill>
              </a:rPr>
              <a:t>Necessity of NPRR and PGRR</a:t>
            </a:r>
          </a:p>
          <a:p>
            <a:pPr lvl="1" eaLnBrk="1" hangingPunct="1"/>
            <a:r>
              <a:rPr lang="en-US" altLang="en-US" sz="2000" dirty="0" smtClean="0">
                <a:solidFill>
                  <a:schemeClr val="tx1"/>
                </a:solidFill>
              </a:rPr>
              <a:t>Clarification of Roles and Responsibilities (DSP vs TSP)</a:t>
            </a:r>
          </a:p>
          <a:p>
            <a:pPr lvl="1" eaLnBrk="1" hangingPunct="1"/>
            <a:r>
              <a:rPr lang="en-US" altLang="en-US" sz="2000" dirty="0" smtClean="0">
                <a:solidFill>
                  <a:schemeClr val="tx1"/>
                </a:solidFill>
              </a:rPr>
              <a:t>Reviewed Intended Validation Process</a:t>
            </a:r>
          </a:p>
          <a:p>
            <a:pPr lvl="1" eaLnBrk="1" hangingPunct="1"/>
            <a:r>
              <a:rPr lang="en-US" altLang="en-US" sz="2000" dirty="0" smtClean="0">
                <a:solidFill>
                  <a:schemeClr val="tx1"/>
                </a:solidFill>
              </a:rPr>
              <a:t>Made </a:t>
            </a:r>
            <a:r>
              <a:rPr lang="en-US" altLang="en-US" sz="2000" dirty="0" smtClean="0">
                <a:solidFill>
                  <a:schemeClr val="tx1"/>
                </a:solidFill>
              </a:rPr>
              <a:t>Associated </a:t>
            </a:r>
            <a:r>
              <a:rPr lang="en-US" altLang="en-US" sz="2000" dirty="0" smtClean="0">
                <a:solidFill>
                  <a:schemeClr val="tx1"/>
                </a:solidFill>
              </a:rPr>
              <a:t>Terminology Edits</a:t>
            </a:r>
            <a:endParaRPr lang="en-US" altLang="en-US" sz="1200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n-US" altLang="en-US" sz="2800" dirty="0" smtClean="0">
                <a:solidFill>
                  <a:schemeClr val="tx1"/>
                </a:solidFill>
              </a:rPr>
              <a:t>Status:</a:t>
            </a:r>
          </a:p>
          <a:p>
            <a:pPr lvl="1" eaLnBrk="1" hangingPunct="1"/>
            <a:r>
              <a:rPr lang="en-US" altLang="en-US" sz="2000" dirty="0" smtClean="0">
                <a:solidFill>
                  <a:schemeClr val="tx1"/>
                </a:solidFill>
              </a:rPr>
              <a:t>Close </a:t>
            </a:r>
            <a:r>
              <a:rPr lang="en-US" altLang="en-US" sz="2000" dirty="0" smtClean="0">
                <a:solidFill>
                  <a:schemeClr val="tx1"/>
                </a:solidFill>
              </a:rPr>
              <a:t>to PLWG Consensus on NPRR, PGRR, &amp; RRGRR</a:t>
            </a:r>
          </a:p>
          <a:p>
            <a:pPr lvl="1" eaLnBrk="1" hangingPunct="1"/>
            <a:r>
              <a:rPr lang="en-US" altLang="en-US" sz="2000" dirty="0" smtClean="0">
                <a:solidFill>
                  <a:schemeClr val="tx1"/>
                </a:solidFill>
              </a:rPr>
              <a:t>PLWG Requests One Additional Month</a:t>
            </a:r>
          </a:p>
          <a:p>
            <a:pPr lvl="2" eaLnBrk="1" hangingPunct="1"/>
            <a:r>
              <a:rPr lang="en-US" altLang="en-US" sz="2000" dirty="0" smtClean="0">
                <a:solidFill>
                  <a:schemeClr val="tx1"/>
                </a:solidFill>
              </a:rPr>
              <a:t>Review and Formalize 4/25 Desktop Edits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28600" y="1600200"/>
            <a:ext cx="8610600" cy="0"/>
          </a:xfrm>
          <a:prstGeom prst="line">
            <a:avLst/>
          </a:prstGeom>
          <a:ln/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TPIT Process Updates (1)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" y="1600200"/>
            <a:ext cx="8610600" cy="0"/>
          </a:xfrm>
          <a:prstGeom prst="line">
            <a:avLst/>
          </a:prstGeom>
          <a:ln/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148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4648200"/>
          </a:xfrm>
        </p:spPr>
        <p:txBody>
          <a:bodyPr/>
          <a:lstStyle/>
          <a:p>
            <a:pPr eaLnBrk="1" hangingPunct="1"/>
            <a:r>
              <a:rPr lang="en-US" altLang="en-US" sz="2800" dirty="0" smtClean="0">
                <a:solidFill>
                  <a:schemeClr val="tx1"/>
                </a:solidFill>
              </a:rPr>
              <a:t>Borne Out of NPRR837 (RPG Updates) Development</a:t>
            </a:r>
          </a:p>
          <a:p>
            <a:pPr eaLnBrk="1" hangingPunct="1"/>
            <a:r>
              <a:rPr lang="en-US" altLang="en-US" sz="2800" dirty="0" smtClean="0">
                <a:solidFill>
                  <a:schemeClr val="tx1"/>
                </a:solidFill>
              </a:rPr>
              <a:t>4/25 ERCOT Presentation</a:t>
            </a:r>
          </a:p>
          <a:p>
            <a:pPr lvl="1" eaLnBrk="1" hangingPunct="1"/>
            <a:r>
              <a:rPr lang="en-US" altLang="en-US" sz="2000" dirty="0" smtClean="0">
                <a:solidFill>
                  <a:schemeClr val="tx1"/>
                </a:solidFill>
              </a:rPr>
              <a:t>TPIT &amp; Case-Building: Purpose, Ties, and Timelines</a:t>
            </a:r>
          </a:p>
          <a:p>
            <a:pPr eaLnBrk="1" hangingPunct="1"/>
            <a:r>
              <a:rPr lang="en-US" altLang="en-US" sz="2800" dirty="0" smtClean="0">
                <a:solidFill>
                  <a:schemeClr val="tx1"/>
                </a:solidFill>
              </a:rPr>
              <a:t>Market Desires</a:t>
            </a:r>
          </a:p>
          <a:p>
            <a:pPr lvl="1" eaLnBrk="1" hangingPunct="1"/>
            <a:r>
              <a:rPr lang="en-US" altLang="en-US" sz="2000" dirty="0" smtClean="0">
                <a:solidFill>
                  <a:schemeClr val="tx1"/>
                </a:solidFill>
              </a:rPr>
              <a:t>More Frequent Updates</a:t>
            </a:r>
          </a:p>
          <a:p>
            <a:pPr lvl="1" eaLnBrk="1" hangingPunct="1"/>
            <a:r>
              <a:rPr lang="en-US" altLang="en-US" sz="2000" dirty="0" smtClean="0">
                <a:solidFill>
                  <a:schemeClr val="tx1"/>
                </a:solidFill>
              </a:rPr>
              <a:t>TPIT with Cost Information</a:t>
            </a:r>
          </a:p>
          <a:p>
            <a:pPr lvl="1" eaLnBrk="1" hangingPunct="1"/>
            <a:r>
              <a:rPr lang="en-US" altLang="en-US" sz="2000" dirty="0" smtClean="0">
                <a:solidFill>
                  <a:schemeClr val="tx1"/>
                </a:solidFill>
              </a:rPr>
              <a:t>Enhanced Project Based Outage Information</a:t>
            </a:r>
          </a:p>
          <a:p>
            <a:pPr lvl="2" eaLnBrk="1" hangingPunct="1"/>
            <a:r>
              <a:rPr lang="en-US" altLang="en-US" sz="2000" dirty="0" smtClean="0">
                <a:solidFill>
                  <a:schemeClr val="tx1"/>
                </a:solidFill>
              </a:rPr>
              <a:t>Planning Realm as Opposed to Operational</a:t>
            </a:r>
          </a:p>
          <a:p>
            <a:pPr lvl="1" eaLnBrk="1" hangingPunct="1"/>
            <a:r>
              <a:rPr lang="en-US" altLang="en-US" sz="2000" dirty="0" smtClean="0">
                <a:solidFill>
                  <a:schemeClr val="tx1"/>
                </a:solidFill>
              </a:rPr>
              <a:t>Greater Visibility to Large Point Load Additions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TPIT Process Updates (2)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" y="1600200"/>
            <a:ext cx="8610600" cy="0"/>
          </a:xfrm>
          <a:prstGeom prst="line">
            <a:avLst/>
          </a:prstGeom>
          <a:ln/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148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4648200"/>
          </a:xfrm>
        </p:spPr>
        <p:txBody>
          <a:bodyPr/>
          <a:lstStyle/>
          <a:p>
            <a:pPr eaLnBrk="1" hangingPunct="1"/>
            <a:r>
              <a:rPr lang="en-US" altLang="en-US" sz="2800" dirty="0" smtClean="0">
                <a:solidFill>
                  <a:schemeClr val="tx1"/>
                </a:solidFill>
              </a:rPr>
              <a:t>Alternative Report Considerations</a:t>
            </a:r>
          </a:p>
          <a:p>
            <a:pPr lvl="1" eaLnBrk="1" hangingPunct="1"/>
            <a:r>
              <a:rPr lang="en-US" altLang="en-US" sz="2000" dirty="0" smtClean="0">
                <a:solidFill>
                  <a:schemeClr val="tx1"/>
                </a:solidFill>
              </a:rPr>
              <a:t>PUC Monthly Construction Reports</a:t>
            </a:r>
          </a:p>
          <a:p>
            <a:pPr lvl="1" eaLnBrk="1" hangingPunct="1"/>
            <a:r>
              <a:rPr lang="en-US" altLang="en-US" sz="2000" dirty="0" smtClean="0">
                <a:solidFill>
                  <a:schemeClr val="tx1"/>
                </a:solidFill>
              </a:rPr>
              <a:t>ERCOT Outage Reports</a:t>
            </a:r>
          </a:p>
          <a:p>
            <a:pPr lvl="1" eaLnBrk="1" hangingPunct="1"/>
            <a:r>
              <a:rPr lang="en-US" altLang="en-US" sz="2000" dirty="0" smtClean="0">
                <a:solidFill>
                  <a:schemeClr val="tx1"/>
                </a:solidFill>
              </a:rPr>
              <a:t>RPG Filings</a:t>
            </a:r>
          </a:p>
          <a:p>
            <a:pPr eaLnBrk="1" hangingPunct="1"/>
            <a:r>
              <a:rPr lang="en-US" altLang="en-US" sz="2800" dirty="0" smtClean="0">
                <a:solidFill>
                  <a:schemeClr val="tx1"/>
                </a:solidFill>
              </a:rPr>
              <a:t>Status:</a:t>
            </a:r>
          </a:p>
          <a:p>
            <a:pPr lvl="1" eaLnBrk="1" hangingPunct="1"/>
            <a:r>
              <a:rPr lang="en-US" altLang="en-US" sz="2000" dirty="0" smtClean="0">
                <a:solidFill>
                  <a:schemeClr val="tx1"/>
                </a:solidFill>
              </a:rPr>
              <a:t>Ongoing PLWG Agenda Item</a:t>
            </a:r>
          </a:p>
          <a:p>
            <a:pPr lvl="1" eaLnBrk="1" hangingPunct="1"/>
            <a:r>
              <a:rPr lang="en-US" altLang="en-US" sz="2000" dirty="0" smtClean="0">
                <a:solidFill>
                  <a:schemeClr val="tx1"/>
                </a:solidFill>
              </a:rPr>
              <a:t>Review Draft PGRR Language (May PLWG)</a:t>
            </a:r>
          </a:p>
        </p:txBody>
      </p:sp>
    </p:spTree>
    <p:extLst>
      <p:ext uri="{BB962C8B-B14F-4D97-AF65-F5344CB8AC3E}">
        <p14:creationId xmlns:p14="http://schemas.microsoft.com/office/powerpoint/2010/main" val="88352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/>
              <a:t>PGRR-062</a:t>
            </a:r>
            <a:br>
              <a:rPr lang="en-US" sz="4800" dirty="0" smtClean="0"/>
            </a:br>
            <a:r>
              <a:rPr lang="en-US" sz="4800" dirty="0" smtClean="0"/>
              <a:t>(GINR Process Updates)</a:t>
            </a:r>
            <a:endParaRPr lang="en-US" sz="4800" dirty="0"/>
          </a:p>
        </p:txBody>
      </p:sp>
      <p:sp>
        <p:nvSpPr>
          <p:cNvPr id="5124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763000" cy="4648200"/>
          </a:xfrm>
        </p:spPr>
        <p:txBody>
          <a:bodyPr/>
          <a:lstStyle/>
          <a:p>
            <a:pPr eaLnBrk="1" hangingPunct="1"/>
            <a:r>
              <a:rPr lang="en-US" altLang="en-US" sz="2800" dirty="0" smtClean="0">
                <a:solidFill>
                  <a:schemeClr val="tx1"/>
                </a:solidFill>
              </a:rPr>
              <a:t>New GINR Database &amp; System Application</a:t>
            </a:r>
          </a:p>
          <a:p>
            <a:pPr lvl="1" eaLnBrk="1" hangingPunct="1"/>
            <a:r>
              <a:rPr lang="en-US" altLang="en-US" sz="2000" dirty="0" smtClean="0">
                <a:solidFill>
                  <a:schemeClr val="tx1"/>
                </a:solidFill>
              </a:rPr>
              <a:t>PGRR Inserts GINR Database/App into PG Section 5 as:</a:t>
            </a:r>
          </a:p>
          <a:p>
            <a:pPr lvl="2" eaLnBrk="1" hangingPunct="1"/>
            <a:r>
              <a:rPr lang="en-US" altLang="en-US" sz="2000" dirty="0" smtClean="0">
                <a:solidFill>
                  <a:schemeClr val="tx1"/>
                </a:solidFill>
              </a:rPr>
              <a:t>Central Communication Vehicle (IEs, ERCOT, TSPs)</a:t>
            </a:r>
          </a:p>
          <a:p>
            <a:pPr lvl="2" eaLnBrk="1" hangingPunct="1"/>
            <a:r>
              <a:rPr lang="en-US" altLang="en-US" sz="2000" dirty="0" smtClean="0">
                <a:solidFill>
                  <a:schemeClr val="tx1"/>
                </a:solidFill>
              </a:rPr>
              <a:t>Source of Record for RARF Data</a:t>
            </a:r>
          </a:p>
          <a:p>
            <a:pPr lvl="1" eaLnBrk="1" hangingPunct="1"/>
            <a:r>
              <a:rPr lang="en-US" altLang="en-US" sz="2000" dirty="0" smtClean="0">
                <a:solidFill>
                  <a:schemeClr val="tx1"/>
                </a:solidFill>
              </a:rPr>
              <a:t>Ongoing ERCOT-Hosted Resource Integration Workshops</a:t>
            </a:r>
          </a:p>
          <a:p>
            <a:pPr lvl="1" eaLnBrk="1" hangingPunct="1"/>
            <a:r>
              <a:rPr lang="en-US" altLang="en-US" sz="2000" dirty="0" smtClean="0">
                <a:solidFill>
                  <a:schemeClr val="tx1"/>
                </a:solidFill>
              </a:rPr>
              <a:t>External Go-Live: Anticipated 4Q2018</a:t>
            </a:r>
          </a:p>
          <a:p>
            <a:pPr eaLnBrk="1" hangingPunct="1"/>
            <a:r>
              <a:rPr lang="en-US" altLang="en-US" sz="2800" dirty="0" smtClean="0">
                <a:solidFill>
                  <a:schemeClr val="tx1"/>
                </a:solidFill>
              </a:rPr>
              <a:t>4/25 PLWG Initial Review</a:t>
            </a:r>
          </a:p>
          <a:p>
            <a:pPr lvl="1" eaLnBrk="1" hangingPunct="1"/>
            <a:r>
              <a:rPr lang="en-US" altLang="en-US" sz="2000" dirty="0" smtClean="0">
                <a:solidFill>
                  <a:schemeClr val="tx1"/>
                </a:solidFill>
              </a:rPr>
              <a:t>PLWG Desktop Edits + Additional Offline Updates Required</a:t>
            </a:r>
          </a:p>
          <a:p>
            <a:pPr eaLnBrk="1" hangingPunct="1"/>
            <a:r>
              <a:rPr lang="en-US" altLang="en-US" sz="2800" dirty="0" smtClean="0">
                <a:solidFill>
                  <a:schemeClr val="tx1"/>
                </a:solidFill>
              </a:rPr>
              <a:t>Status:</a:t>
            </a:r>
          </a:p>
          <a:p>
            <a:pPr lvl="1" eaLnBrk="1" hangingPunct="1"/>
            <a:r>
              <a:rPr lang="en-US" altLang="en-US" sz="2000" dirty="0" smtClean="0">
                <a:solidFill>
                  <a:schemeClr val="tx1"/>
                </a:solidFill>
              </a:rPr>
              <a:t>Anticipate Future ERCOT Comments</a:t>
            </a:r>
          </a:p>
          <a:p>
            <a:pPr lvl="1" eaLnBrk="1" hangingPunct="1"/>
            <a:r>
              <a:rPr lang="en-US" altLang="en-US" sz="2000" dirty="0" smtClean="0">
                <a:solidFill>
                  <a:schemeClr val="tx1"/>
                </a:solidFill>
              </a:rPr>
              <a:t>Second PLWG </a:t>
            </a:r>
            <a:r>
              <a:rPr lang="en-US" altLang="en-US" sz="2000" dirty="0" smtClean="0">
                <a:solidFill>
                  <a:schemeClr val="tx1"/>
                </a:solidFill>
              </a:rPr>
              <a:t>Review </a:t>
            </a:r>
            <a:r>
              <a:rPr lang="en-US" altLang="en-US" sz="2000" dirty="0" smtClean="0">
                <a:solidFill>
                  <a:schemeClr val="tx1"/>
                </a:solidFill>
              </a:rPr>
              <a:t>in May</a:t>
            </a:r>
          </a:p>
          <a:p>
            <a:pPr eaLnBrk="1" hangingPunct="1"/>
            <a:endParaRPr lang="en-US" altLang="en-US" sz="2000" dirty="0" smtClean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28600" y="1600200"/>
            <a:ext cx="8610600" cy="0"/>
          </a:xfrm>
          <a:prstGeom prst="line">
            <a:avLst/>
          </a:prstGeom>
          <a:ln/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629</TotalTime>
  <Words>241</Words>
  <Application>Microsoft Office PowerPoint</Application>
  <PresentationFormat>On-screen Show (4:3)</PresentationFormat>
  <Paragraphs>45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Executive</vt:lpstr>
      <vt:lpstr>PLWG Report to ROS</vt:lpstr>
      <vt:lpstr>NPRR-866/PGRR-061/RRGRR-017 (Registered DER Mapping)</vt:lpstr>
      <vt:lpstr>TPIT Process Updates (1)</vt:lpstr>
      <vt:lpstr>TPIT Process Updates (2)</vt:lpstr>
      <vt:lpstr>PGRR-062 (GINR Process Updates)</vt:lpstr>
    </vt:vector>
  </TitlesOfParts>
  <Company>American Electric Power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PLWG Report to ROS</dc:title>
  <dc:creator>s204949</dc:creator>
  <cp:lastModifiedBy>s204949</cp:lastModifiedBy>
  <cp:revision>32</cp:revision>
  <dcterms:created xsi:type="dcterms:W3CDTF">2018-02-28T15:39:06Z</dcterms:created>
  <dcterms:modified xsi:type="dcterms:W3CDTF">2018-04-26T21:33:10Z</dcterms:modified>
</cp:coreProperties>
</file>