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94658" autoAdjust="0"/>
  </p:normalViewPr>
  <p:slideViewPr>
    <p:cSldViewPr snapToGrid="0">
      <p:cViewPr>
        <p:scale>
          <a:sx n="106" d="100"/>
          <a:sy n="106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50FE9-E489-4B9B-9DFF-A2F020F45672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EBF40-29AD-49DE-ABFA-AE017831F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gridinfo/resource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 2, 2018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Pete Warnken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4413"/>
            <a:ext cx="10515600" cy="1140572"/>
          </a:xfrm>
        </p:spPr>
        <p:txBody>
          <a:bodyPr>
            <a:normAutofit/>
          </a:bodyPr>
          <a:lstStyle/>
          <a:p>
            <a:r>
              <a:rPr lang="en-US" dirty="0" smtClean="0"/>
              <a:t>Report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1059"/>
            <a:ext cx="10515600" cy="1082559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dirty="0" smtClean="0"/>
              <a:t>SARA</a:t>
            </a:r>
            <a:r>
              <a:rPr lang="en-US" sz="8000" dirty="0" smtClean="0"/>
              <a:t>: </a:t>
            </a:r>
            <a:r>
              <a:rPr lang="en-US" sz="8000" smtClean="0"/>
              <a:t>April </a:t>
            </a:r>
            <a:r>
              <a:rPr lang="en-US" sz="8000" smtClean="0"/>
              <a:t>30</a:t>
            </a:r>
            <a:r>
              <a:rPr lang="en-US" sz="8000" smtClean="0"/>
              <a:t>, </a:t>
            </a:r>
            <a:r>
              <a:rPr lang="en-US" sz="8000" dirty="0" smtClean="0"/>
              <a:t>Final </a:t>
            </a:r>
            <a:r>
              <a:rPr lang="en-US" sz="7600" dirty="0" smtClean="0"/>
              <a:t>Seasonal Assessment of Resource Adequacy for Summer and a preliminary look at Fall 2018.</a:t>
            </a:r>
          </a:p>
          <a:p>
            <a:r>
              <a:rPr lang="en-US" sz="7600" b="1" dirty="0" smtClean="0"/>
              <a:t>Capacity, Demand and Reserves Report </a:t>
            </a:r>
            <a:r>
              <a:rPr lang="en-US" sz="7600" dirty="0" smtClean="0"/>
              <a:t>(CDR)  </a:t>
            </a:r>
          </a:p>
          <a:p>
            <a:r>
              <a:rPr lang="en-US" sz="8000" dirty="0" smtClean="0"/>
              <a:t>Reports </a:t>
            </a:r>
            <a:r>
              <a:rPr lang="en-US" sz="8000" dirty="0"/>
              <a:t>posted to</a:t>
            </a:r>
            <a:r>
              <a:rPr lang="en-US" sz="8000" dirty="0" smtClean="0"/>
              <a:t>: </a:t>
            </a:r>
            <a:r>
              <a:rPr lang="en-US" sz="8000" dirty="0" smtClean="0">
                <a:hlinkClick r:id="rId2"/>
              </a:rPr>
              <a:t>http://www.ercot.com/gridinfo/resource/index.html</a:t>
            </a:r>
            <a:r>
              <a:rPr lang="en-US" sz="8400" dirty="0" smtClean="0"/>
              <a:t>   </a:t>
            </a:r>
            <a:endParaRPr lang="en-US" sz="5600" dirty="0" smtClean="0"/>
          </a:p>
          <a:p>
            <a:pPr marL="0" indent="0">
              <a:buNone/>
            </a:pPr>
            <a:endParaRPr lang="en-US" sz="5600" dirty="0" smtClean="0"/>
          </a:p>
          <a:p>
            <a:pPr marL="0" indent="0">
              <a:buNone/>
            </a:pPr>
            <a:r>
              <a:rPr lang="en-US" sz="11600" dirty="0" smtClean="0"/>
              <a:t>3/11 </a:t>
            </a:r>
            <a:r>
              <a:rPr lang="en-US" sz="11600" dirty="0" smtClean="0"/>
              <a:t>Meeting Discussion</a:t>
            </a:r>
            <a:endParaRPr lang="en-US" sz="11600" dirty="0"/>
          </a:p>
          <a:p>
            <a:r>
              <a:rPr lang="en-US" sz="8000" dirty="0" smtClean="0"/>
              <a:t>No voting items.  </a:t>
            </a:r>
          </a:p>
          <a:p>
            <a:r>
              <a:rPr lang="en-US" sz="8000" dirty="0" smtClean="0"/>
              <a:t>Reviewed the preliminary </a:t>
            </a:r>
            <a:r>
              <a:rPr lang="en-US" sz="8000" dirty="0" smtClean="0"/>
              <a:t>Summer </a:t>
            </a:r>
            <a:r>
              <a:rPr lang="en-US" sz="8000" dirty="0" smtClean="0"/>
              <a:t>SARA </a:t>
            </a:r>
            <a:r>
              <a:rPr lang="en-US" sz="8000" dirty="0" smtClean="0"/>
              <a:t>and discussed </a:t>
            </a:r>
            <a:r>
              <a:rPr lang="en-US" sz="8000" dirty="0" smtClean="0"/>
              <a:t>how it should be interpreted.</a:t>
            </a:r>
          </a:p>
          <a:p>
            <a:r>
              <a:rPr lang="en-US" sz="8000" dirty="0"/>
              <a:t>D</a:t>
            </a:r>
            <a:r>
              <a:rPr lang="en-US" sz="8000" dirty="0" smtClean="0"/>
              <a:t>iscussed the upcoming NERC Summer Reliability </a:t>
            </a:r>
            <a:r>
              <a:rPr lang="en-US" sz="8000" dirty="0" smtClean="0"/>
              <a:t>Assessment.</a:t>
            </a:r>
            <a:endParaRPr lang="en-US" sz="8000" dirty="0" smtClean="0">
              <a:solidFill>
                <a:srgbClr val="FF0000"/>
              </a:solidFill>
            </a:endParaRPr>
          </a:p>
          <a:p>
            <a:r>
              <a:rPr lang="en-US" sz="8000" dirty="0" smtClean="0"/>
              <a:t>Discussed whether the CDR should use the same criteria as Planning Guide 6.9 (No SAWG consensus to push forward </a:t>
            </a:r>
            <a:r>
              <a:rPr lang="en-US" sz="8000" dirty="0" smtClean="0"/>
              <a:t>with changes.)  </a:t>
            </a:r>
            <a:endParaRPr lang="en-US" sz="7600" dirty="0"/>
          </a:p>
          <a:p>
            <a:r>
              <a:rPr lang="en-US" sz="8000" dirty="0" smtClean="0"/>
              <a:t>Discussed DC Tie Contribution to the CDR and how it should be calculated.  Plan to gather more data and discuss more on 5/11.</a:t>
            </a: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r>
              <a:rPr lang="en-US" sz="11600" dirty="0"/>
              <a:t>Future Meeting </a:t>
            </a:r>
            <a:r>
              <a:rPr lang="en-US" sz="11600" dirty="0" smtClean="0"/>
              <a:t>Discussion</a:t>
            </a:r>
          </a:p>
          <a:p>
            <a:r>
              <a:rPr lang="en-US" sz="8000" dirty="0" smtClean="0"/>
              <a:t>PUN </a:t>
            </a:r>
            <a:r>
              <a:rPr lang="en-US" sz="8000" dirty="0"/>
              <a:t>Contribution- is 3-Year average of 20 peak hours the correct metric</a:t>
            </a:r>
            <a:r>
              <a:rPr lang="en-US" sz="8000" dirty="0" smtClean="0"/>
              <a:t>?</a:t>
            </a:r>
          </a:p>
          <a:p>
            <a:r>
              <a:rPr lang="en-US" sz="8000" dirty="0" smtClean="0"/>
              <a:t>Generation Interconnection/Resource Integration Changes- How will these changes flow through to Resource Adequacy reports?  </a:t>
            </a:r>
            <a:endParaRPr lang="en-US" sz="8000" dirty="0"/>
          </a:p>
          <a:p>
            <a:endParaRPr lang="en-US" sz="11600" dirty="0"/>
          </a:p>
          <a:p>
            <a:pPr marL="914400" lvl="2" indent="0">
              <a:buNone/>
            </a:pPr>
            <a:endParaRPr lang="en-US" sz="6800" dirty="0" smtClean="0"/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endParaRPr lang="en-US" sz="7600" dirty="0"/>
          </a:p>
          <a:p>
            <a:endParaRPr lang="en-US" sz="8400" b="1" dirty="0"/>
          </a:p>
          <a:p>
            <a:pPr marL="914400" lvl="2" indent="0">
              <a:buNone/>
            </a:pPr>
            <a:endParaRPr lang="en-US" sz="7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01473" y="1779432"/>
            <a:ext cx="10515600" cy="734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49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17087</TotalTime>
  <Words>157</Words>
  <Application>Microsoft Office PowerPoint</Application>
  <PresentationFormat>Custom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SAWG Update to WMS</vt:lpstr>
      <vt:lpstr>Report Releases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Bryan Sams</cp:lastModifiedBy>
  <cp:revision>162</cp:revision>
  <dcterms:created xsi:type="dcterms:W3CDTF">2014-06-25T14:47:16Z</dcterms:created>
  <dcterms:modified xsi:type="dcterms:W3CDTF">2018-04-25T20:21:53Z</dcterms:modified>
</cp:coreProperties>
</file>