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  <p:sldMasterId id="2147483648" r:id="rId2"/>
    <p:sldMasterId id="2147483651" r:id="rId3"/>
  </p:sldMasterIdLst>
  <p:notesMasterIdLst>
    <p:notesMasterId r:id="rId18"/>
  </p:notesMasterIdLst>
  <p:handoutMasterIdLst>
    <p:handoutMasterId r:id="rId19"/>
  </p:handoutMasterIdLst>
  <p:sldIdLst>
    <p:sldId id="368" r:id="rId4"/>
    <p:sldId id="542" r:id="rId5"/>
    <p:sldId id="543" r:id="rId6"/>
    <p:sldId id="554" r:id="rId7"/>
    <p:sldId id="544" r:id="rId8"/>
    <p:sldId id="545" r:id="rId9"/>
    <p:sldId id="546" r:id="rId10"/>
    <p:sldId id="380" r:id="rId11"/>
    <p:sldId id="547" r:id="rId12"/>
    <p:sldId id="548" r:id="rId13"/>
    <p:sldId id="549" r:id="rId14"/>
    <p:sldId id="550" r:id="rId15"/>
    <p:sldId id="551" r:id="rId16"/>
    <p:sldId id="552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100"/>
    <a:srgbClr val="FF8200"/>
    <a:srgbClr val="003865"/>
    <a:srgbClr val="5F8642"/>
    <a:srgbClr val="B8DCF4"/>
    <a:srgbClr val="74B273"/>
    <a:srgbClr val="0076C6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91" autoAdjust="0"/>
    <p:restoredTop sz="95355" autoAdjust="0"/>
  </p:normalViewPr>
  <p:slideViewPr>
    <p:cSldViewPr showGuides="1">
      <p:cViewPr varScale="1">
        <p:scale>
          <a:sx n="106" d="100"/>
          <a:sy n="106" d="100"/>
        </p:scale>
        <p:origin x="78" y="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12"/>
    </p:cViewPr>
  </p:sorterViewPr>
  <p:notesViewPr>
    <p:cSldViewPr showGuides="1">
      <p:cViewPr varScale="1">
        <p:scale>
          <a:sx n="41" d="100"/>
          <a:sy n="41" d="100"/>
        </p:scale>
        <p:origin x="1968" y="-83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BD4036-C496-426B-80D9-0599FA8E6410}" type="datetimeFigureOut">
              <a:rPr lang="en-US" smtClean="0"/>
              <a:t>4/24/2018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92205FE-88E4-4228-A0AC-E29F5D2D5575}" type="datetimeFigureOut">
              <a:rPr lang="en-US" smtClean="0"/>
              <a:t>4/24/2018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astaylor.ercot.com/owa/redir.aspx?C=oPhl4_Wz9UCI7oVqJkGdaM-P4-MvhtMIRAMJFZ7-K5eOg6lo6esBMUiebAbXd4c8z8FTPzV8g8A.&amp;URL=http://www.vox.com/2015/6/19/8808545/wind-solar-grid-integration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castaylor.ercot.com/owa/redir.aspx?C=oPhl4_Wz9UCI7oVqJkGdaM-P4-MvhtMIRAMJFZ7-K5eOg6lo6esBMUiebAbXd4c8z8FTPzV8g8A.&amp;URL=http://energy.gov/eere/sunshot/systems-integration" TargetMode="External"/><Relationship Id="rId5" Type="http://schemas.openxmlformats.org/officeDocument/2006/relationships/hyperlink" Target="https://castaylor.ercot.com/owa/redir.aspx?C=oPhl4_Wz9UCI7oVqJkGdaM-P4-MvhtMIRAMJFZ7-K5eOg6lo6esBMUiebAbXd4c8z8FTPzV8g8A.&amp;URL=https://ec.europa.eu/energy/intelligent/projects/en/projects/pv-grid" TargetMode="External"/><Relationship Id="rId4" Type="http://schemas.openxmlformats.org/officeDocument/2006/relationships/hyperlink" Target="https://castaylor.ercot.com/owa/redir.aspx?C=oPhl4_Wz9UCI7oVqJkGdaM-P4-MvhtMIRAMJFZ7-K5eOg6lo6esBMUiebAbXd4c8z8FTPzV8g8A.&amp;URL=http://greeningthegrid.org/quick-reads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7542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  <a:hlinkClick r:id="rId3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castaylor.ercot.com/owa/redir.aspx?C=oPhl4_Wz9UCI7oVqJkGdaM-P4-MvhtMIRAMJFZ7-K5eOg6lo6esBMUiebAbXd4c8z8FTPzV8g8A.&amp;URL=https%3a%2f%2ftheconversation.com%2fwhen-will-rooftop-solar-be-cheaper-than-the-grid-heres-a-map-54789%3futm_source%3dtwitter%26utm_medium%3dreferral%26utm_campaign%3dUTAustinNews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  <a:hlinkClick r:id="rId3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http://www.vox.com/2015/6/19/8808545/wind-solar-grid-integration</a:t>
            </a:r>
            <a:endParaRPr lang="en-US" dirty="0" smtClean="0"/>
          </a:p>
          <a:p>
            <a:r>
              <a:rPr lang="en-US" dirty="0" smtClean="0"/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http://greeningthegrid.org/quick-reads</a:t>
            </a:r>
            <a:endParaRPr lang="en-US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https://ec.europa.eu/energy/intelligent/projects/en/projects/pv-grid</a:t>
            </a:r>
            <a:endParaRPr lang="en-US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http://energy.gov/eere/sunshot/systems-integration</a:t>
            </a:r>
            <a:endParaRPr lang="en-US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30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cs typeface="Book Antiqu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+mj-lt"/>
                <a:cs typeface="Book Antiqu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  <a:latin typeface="+mj-lt"/>
                <a:cs typeface="Book Antiqu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+mj-lt"/>
                <a:cs typeface="Book Antiqua"/>
              </a:defRPr>
            </a:lvl1pPr>
            <a:lvl2pPr>
              <a:defRPr sz="2000">
                <a:latin typeface="+mj-lt"/>
                <a:cs typeface="Book Antiqua"/>
              </a:defRPr>
            </a:lvl2pPr>
            <a:lvl3pPr>
              <a:defRPr sz="1900">
                <a:latin typeface="+mj-lt"/>
                <a:cs typeface="Book Antiqua"/>
              </a:defRPr>
            </a:lvl3pPr>
            <a:lvl4pPr>
              <a:defRPr sz="1800">
                <a:latin typeface="+mj-lt"/>
                <a:cs typeface="Book Antiqua"/>
              </a:defRPr>
            </a:lvl4pPr>
            <a:lvl5pPr>
              <a:defRPr sz="1800">
                <a:latin typeface="+mj-lt"/>
                <a:cs typeface="Book Antiqu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cs typeface="Book Antiqua"/>
              </a:defRPr>
            </a:lvl1pPr>
            <a:lvl2pPr>
              <a:defRPr>
                <a:latin typeface="+mj-lt"/>
                <a:cs typeface="Book Antiqua"/>
              </a:defRPr>
            </a:lvl2pPr>
            <a:lvl3pPr>
              <a:defRPr>
                <a:latin typeface="+mj-lt"/>
                <a:cs typeface="Book Antiqua"/>
              </a:defRPr>
            </a:lvl3pPr>
            <a:lvl4pPr>
              <a:defRPr>
                <a:latin typeface="+mj-lt"/>
                <a:cs typeface="Book Antiqua"/>
              </a:defRPr>
            </a:lvl4pPr>
            <a:lvl5pPr>
              <a:defRPr>
                <a:latin typeface="+mj-lt"/>
                <a:cs typeface="Book Antiqu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962400" y="1828562"/>
            <a:ext cx="4800600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Proposal for Improving Efficiency of Fuel Index Price (FIP)</a:t>
            </a:r>
          </a:p>
          <a:p>
            <a:endParaRPr lang="en-US" sz="2800" b="1" i="1" dirty="0">
              <a:solidFill>
                <a:schemeClr val="tx2"/>
              </a:solidFill>
              <a:latin typeface="Book Antiqua"/>
              <a:cs typeface="Book Antiqua"/>
            </a:endParaRPr>
          </a:p>
          <a:p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Kevin Hanson</a:t>
            </a:r>
          </a:p>
          <a:p>
            <a:r>
              <a:rPr lang="en-US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 Market Operations Analyst, </a:t>
            </a:r>
          </a:p>
          <a:p>
            <a:r>
              <a:rPr lang="en-US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Wholesale Market Operations and  Analysis</a:t>
            </a:r>
          </a:p>
          <a:p>
            <a:endParaRPr lang="en-US" sz="24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QMWG</a:t>
            </a:r>
          </a:p>
          <a:p>
            <a:r>
              <a:rPr lang="en-US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April 30, 2018</a:t>
            </a:r>
          </a:p>
        </p:txBody>
      </p:sp>
    </p:spTree>
    <p:extLst>
      <p:ext uri="{BB962C8B-B14F-4D97-AF65-F5344CB8AC3E}">
        <p14:creationId xmlns:p14="http://schemas.microsoft.com/office/powerpoint/2010/main" val="339677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954219" cy="708371"/>
          </a:xfrm>
        </p:spPr>
        <p:txBody>
          <a:bodyPr>
            <a:normAutofit/>
          </a:bodyPr>
          <a:lstStyle/>
          <a:p>
            <a:r>
              <a:rPr lang="en-US" dirty="0"/>
              <a:t>HSC Less Katy Price Differences in $/</a:t>
            </a:r>
            <a:r>
              <a:rPr lang="en-US" dirty="0" err="1"/>
              <a:t>mmbtu</a:t>
            </a:r>
            <a:r>
              <a:rPr lang="en-US" dirty="0"/>
              <a:t> (2014)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71600" y="5638800"/>
            <a:ext cx="127156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Source: Argus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801" y="782255"/>
            <a:ext cx="7553799" cy="5466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95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954219" cy="708371"/>
          </a:xfrm>
        </p:spPr>
        <p:txBody>
          <a:bodyPr>
            <a:normAutofit/>
          </a:bodyPr>
          <a:lstStyle/>
          <a:p>
            <a:r>
              <a:rPr lang="en-US" dirty="0"/>
              <a:t>HSC Less Katy Price Differences in $/</a:t>
            </a:r>
            <a:r>
              <a:rPr lang="en-US" dirty="0" err="1"/>
              <a:t>mmbtu</a:t>
            </a:r>
            <a:r>
              <a:rPr lang="en-US" dirty="0"/>
              <a:t> (</a:t>
            </a:r>
            <a:r>
              <a:rPr lang="en-US" dirty="0" smtClean="0"/>
              <a:t>2015)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71600" y="5638800"/>
            <a:ext cx="127156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Source: Argus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801" y="782255"/>
            <a:ext cx="7553799" cy="5466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94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954219" cy="708371"/>
          </a:xfrm>
        </p:spPr>
        <p:txBody>
          <a:bodyPr>
            <a:normAutofit/>
          </a:bodyPr>
          <a:lstStyle/>
          <a:p>
            <a:r>
              <a:rPr lang="en-US" dirty="0"/>
              <a:t>HSC Less Katy Price Differences in $/</a:t>
            </a:r>
            <a:r>
              <a:rPr lang="en-US" dirty="0" err="1"/>
              <a:t>mmbtu</a:t>
            </a:r>
            <a:r>
              <a:rPr lang="en-US" dirty="0"/>
              <a:t> (</a:t>
            </a:r>
            <a:r>
              <a:rPr lang="en-US" dirty="0" smtClean="0"/>
              <a:t>2016)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71600" y="5638800"/>
            <a:ext cx="127156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Source: Argus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801" y="782255"/>
            <a:ext cx="7553799" cy="5466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90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954219" cy="708371"/>
          </a:xfrm>
        </p:spPr>
        <p:txBody>
          <a:bodyPr>
            <a:normAutofit/>
          </a:bodyPr>
          <a:lstStyle/>
          <a:p>
            <a:r>
              <a:rPr lang="en-US" dirty="0"/>
              <a:t>HSC Less Katy Price Differences in $/</a:t>
            </a:r>
            <a:r>
              <a:rPr lang="en-US" dirty="0" err="1"/>
              <a:t>mmbtu</a:t>
            </a:r>
            <a:r>
              <a:rPr lang="en-US" dirty="0"/>
              <a:t> (</a:t>
            </a:r>
            <a:r>
              <a:rPr lang="en-US" dirty="0" smtClean="0"/>
              <a:t>2017)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71600" y="5638800"/>
            <a:ext cx="127156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Source: Argus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801" y="782255"/>
            <a:ext cx="7553799" cy="5466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71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954219" cy="708371"/>
          </a:xfrm>
        </p:spPr>
        <p:txBody>
          <a:bodyPr>
            <a:normAutofit/>
          </a:bodyPr>
          <a:lstStyle/>
          <a:p>
            <a:r>
              <a:rPr lang="en-US" dirty="0"/>
              <a:t>HSC Less Katy Price Differences in $/</a:t>
            </a:r>
            <a:r>
              <a:rPr lang="en-US" dirty="0" err="1"/>
              <a:t>mmbtu</a:t>
            </a:r>
            <a:r>
              <a:rPr lang="en-US" dirty="0"/>
              <a:t> (</a:t>
            </a:r>
            <a:r>
              <a:rPr lang="en-US" dirty="0" smtClean="0"/>
              <a:t>2018)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71600" y="5715000"/>
            <a:ext cx="127156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Source: Argus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803" y="762000"/>
            <a:ext cx="7581789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60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886700" cy="360672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Historically, there have been some days in which a Houston Ship Channel (HSC) index is not available.</a:t>
            </a:r>
          </a:p>
          <a:p>
            <a:endParaRPr lang="en-US" dirty="0" smtClean="0"/>
          </a:p>
          <a:p>
            <a:r>
              <a:rPr lang="en-US" dirty="0" smtClean="0"/>
              <a:t>While not typically the case, using the last available HSC index can result in an increased lag in capturing market dynamics.</a:t>
            </a:r>
          </a:p>
          <a:p>
            <a:pPr lvl="1"/>
            <a:r>
              <a:rPr lang="en-US" dirty="0" smtClean="0"/>
              <a:t>Either a much higher price from the prior day is lower in all markets the following day (or visa versa)</a:t>
            </a:r>
          </a:p>
          <a:p>
            <a:pPr lvl="1"/>
            <a:r>
              <a:rPr lang="en-US" dirty="0" smtClean="0"/>
              <a:t>Such a case occurred on a day during the cold weather event between January 15</a:t>
            </a:r>
            <a:r>
              <a:rPr lang="en-US" baseline="30000" dirty="0" smtClean="0"/>
              <a:t>th</a:t>
            </a:r>
            <a:r>
              <a:rPr lang="en-US" dirty="0" smtClean="0"/>
              <a:t> and 18</a:t>
            </a:r>
            <a:r>
              <a:rPr lang="en-US" baseline="30000" dirty="0" smtClean="0"/>
              <a:t>th</a:t>
            </a:r>
            <a:r>
              <a:rPr lang="en-US" dirty="0" smtClean="0"/>
              <a:t>, 2018.</a:t>
            </a:r>
          </a:p>
          <a:p>
            <a:pPr lvl="1"/>
            <a:endParaRPr lang="en-US" dirty="0"/>
          </a:p>
          <a:p>
            <a:r>
              <a:rPr lang="en-US" dirty="0" smtClean="0"/>
              <a:t>Utilizing a nearby pricing point, such as Katy, could help.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886700" cy="488515"/>
          </a:xfrm>
        </p:spPr>
        <p:txBody>
          <a:bodyPr>
            <a:normAutofit/>
          </a:bodyPr>
          <a:lstStyle/>
          <a:p>
            <a:r>
              <a:rPr lang="en-US" dirty="0" smtClean="0"/>
              <a:t>There is a deficiency in the current FIP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10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834" y="304800"/>
            <a:ext cx="8701790" cy="708371"/>
          </a:xfrm>
        </p:spPr>
        <p:txBody>
          <a:bodyPr/>
          <a:lstStyle/>
          <a:p>
            <a:r>
              <a:rPr lang="en-US" dirty="0" smtClean="0"/>
              <a:t>Katy and HSC prices are similar on average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2773241"/>
              </p:ext>
            </p:extLst>
          </p:nvPr>
        </p:nvGraphicFramePr>
        <p:xfrm>
          <a:off x="1662639" y="1219200"/>
          <a:ext cx="6198180" cy="3112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6060"/>
                <a:gridCol w="2066060"/>
                <a:gridCol w="2066060"/>
              </a:tblGrid>
              <a:tr h="1348740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Average Annual Day Ahead Prices ($/MMBtu)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Houston</a:t>
                      </a:r>
                      <a:r>
                        <a:rPr lang="en-US" sz="2100" baseline="0" dirty="0" smtClean="0"/>
                        <a:t> Ship Channel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Katy Texas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</a:tr>
              <a:tr h="440911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2014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4.30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4.31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</a:tr>
              <a:tr h="440911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2015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2.57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2.56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</a:tr>
              <a:tr h="440911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2016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2.45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2.45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</a:tr>
              <a:tr h="440911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YTD 2017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3.00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2.98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00200" y="4648200"/>
            <a:ext cx="6051785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Source: https://www.ferc.gov/market-oversight/mkt-gas/gulf/ngas-sc-yr-pr.pdf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98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954219" cy="708371"/>
          </a:xfrm>
        </p:spPr>
        <p:txBody>
          <a:bodyPr>
            <a:normAutofit/>
          </a:bodyPr>
          <a:lstStyle/>
          <a:p>
            <a:r>
              <a:rPr lang="en-US" dirty="0" smtClean="0"/>
              <a:t>Absolute HSC </a:t>
            </a:r>
            <a:r>
              <a:rPr lang="en-US" dirty="0"/>
              <a:t>Less Katy Price </a:t>
            </a:r>
            <a:r>
              <a:rPr lang="en-US" dirty="0" smtClean="0"/>
              <a:t>Differences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71600" y="5638800"/>
            <a:ext cx="127156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Source: Argus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799" y="838200"/>
            <a:ext cx="7466489" cy="540296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861056" y="5938882"/>
            <a:ext cx="127156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Source: Argus</a:t>
            </a:r>
          </a:p>
        </p:txBody>
      </p:sp>
    </p:spTree>
    <p:extLst>
      <p:ext uri="{BB962C8B-B14F-4D97-AF65-F5344CB8AC3E}">
        <p14:creationId xmlns:p14="http://schemas.microsoft.com/office/powerpoint/2010/main" val="392711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053" y="304800"/>
            <a:ext cx="8666018" cy="981575"/>
          </a:xfrm>
        </p:spPr>
        <p:txBody>
          <a:bodyPr>
            <a:normAutofit/>
          </a:bodyPr>
          <a:lstStyle/>
          <a:p>
            <a:r>
              <a:rPr lang="en-US" dirty="0" smtClean="0"/>
              <a:t>Katy was pricing on all days in which the HSC index was unavailable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90323"/>
              </p:ext>
            </p:extLst>
          </p:nvPr>
        </p:nvGraphicFramePr>
        <p:xfrm>
          <a:off x="1600200" y="1613678"/>
          <a:ext cx="6096000" cy="2903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13487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dirty="0" smtClean="0">
                          <a:solidFill>
                            <a:schemeClr val="bg1"/>
                          </a:solidFill>
                        </a:rPr>
                        <a:t>Number of Business</a:t>
                      </a:r>
                      <a:r>
                        <a:rPr lang="en-US" sz="21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100" dirty="0" smtClean="0">
                          <a:solidFill>
                            <a:schemeClr val="bg1"/>
                          </a:solidFill>
                        </a:rPr>
                        <a:t>Days </a:t>
                      </a:r>
                      <a:br>
                        <a:rPr lang="en-US" sz="210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US" sz="2100" dirty="0" smtClean="0">
                          <a:solidFill>
                            <a:schemeClr val="bg1"/>
                          </a:solidFill>
                        </a:rPr>
                        <a:t>Houston Ship Channel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dirty="0" smtClean="0">
                          <a:solidFill>
                            <a:schemeClr val="bg1"/>
                          </a:solidFill>
                        </a:rPr>
                        <a:t>Not</a:t>
                      </a:r>
                      <a:r>
                        <a:rPr lang="en-US" sz="2100" baseline="0" dirty="0" smtClean="0">
                          <a:solidFill>
                            <a:schemeClr val="bg1"/>
                          </a:solidFill>
                        </a:rPr>
                        <a:t> Published</a:t>
                      </a:r>
                      <a:r>
                        <a:rPr lang="en-US" sz="21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br>
                        <a:rPr lang="en-US" sz="210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US" sz="2100" dirty="0" smtClean="0">
                          <a:solidFill>
                            <a:schemeClr val="bg1"/>
                          </a:solidFill>
                        </a:rPr>
                        <a:t>by Year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2018 YTD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1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2017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9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2016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5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2015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10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24000" y="4811602"/>
            <a:ext cx="127156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Source: Argus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48010" y="5376570"/>
            <a:ext cx="7366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For all indexes, weekends and holidays do not have published prices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55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954219" cy="708371"/>
          </a:xfrm>
        </p:spPr>
        <p:txBody>
          <a:bodyPr>
            <a:normAutofit/>
          </a:bodyPr>
          <a:lstStyle/>
          <a:p>
            <a:r>
              <a:rPr lang="en-US" dirty="0" smtClean="0"/>
              <a:t>Katy has a larger volume of trades than HSC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5268786"/>
              </p:ext>
            </p:extLst>
          </p:nvPr>
        </p:nvGraphicFramePr>
        <p:xfrm>
          <a:off x="1676400" y="1447800"/>
          <a:ext cx="5334000" cy="3200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500"/>
                <a:gridCol w="1333500"/>
                <a:gridCol w="1333500"/>
                <a:gridCol w="1333500"/>
              </a:tblGrid>
              <a:tr h="1386881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Average Daily Volume (MMBtu)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Houston</a:t>
                      </a:r>
                      <a:r>
                        <a:rPr lang="en-US" sz="2100" baseline="0" dirty="0" smtClean="0"/>
                        <a:t> Ship Channel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Katy Texas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Katy</a:t>
                      </a:r>
                    </a:p>
                    <a:p>
                      <a:pPr algn="ctr"/>
                      <a:r>
                        <a:rPr lang="en-US" sz="2100" dirty="0" smtClean="0"/>
                        <a:t>vs </a:t>
                      </a:r>
                    </a:p>
                    <a:p>
                      <a:pPr algn="ctr"/>
                      <a:r>
                        <a:rPr lang="en-US" sz="2100" dirty="0" smtClean="0"/>
                        <a:t>HSC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</a:tr>
              <a:tr h="453380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2014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71,753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295,628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4.1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</a:tr>
              <a:tr h="453380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2015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48,406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329,658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6.8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</a:tr>
              <a:tr h="453380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2016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69,017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487,626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7.1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</a:tr>
              <a:tr h="453380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2017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42,238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356,487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8.4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371600" y="4994813"/>
            <a:ext cx="127156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Source: Argus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89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86700" cy="360672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With the indexes already being provided to ERCOT by Argus, there may be some cost effective ways to address missing HSC data.</a:t>
            </a:r>
          </a:p>
          <a:p>
            <a:endParaRPr lang="en-US" dirty="0" smtClean="0"/>
          </a:p>
          <a:p>
            <a:r>
              <a:rPr lang="en-US" dirty="0" smtClean="0"/>
              <a:t>Option 1 – No change (Keep doing what we are doing)</a:t>
            </a:r>
          </a:p>
          <a:p>
            <a:endParaRPr lang="en-US" dirty="0"/>
          </a:p>
          <a:p>
            <a:r>
              <a:rPr lang="en-US" dirty="0" smtClean="0"/>
              <a:t>Option 2 – Fill in the missing days with prices from Katy</a:t>
            </a:r>
          </a:p>
          <a:p>
            <a:endParaRPr lang="en-US" dirty="0"/>
          </a:p>
          <a:p>
            <a:r>
              <a:rPr lang="en-US" dirty="0" smtClean="0"/>
              <a:t>Option 3 – Replace HSC with Katy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Option 4 – Fill in the missing days with prices from Katy for X 		          years and than replace with Katy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7886700" cy="488515"/>
          </a:xfrm>
        </p:spPr>
        <p:txBody>
          <a:bodyPr>
            <a:normAutofit/>
          </a:bodyPr>
          <a:lstStyle/>
          <a:p>
            <a:r>
              <a:rPr lang="en-US" dirty="0" smtClean="0"/>
              <a:t>Possible Solutions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03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0800"/>
            <a:ext cx="8458200" cy="594518"/>
          </a:xfrm>
        </p:spPr>
        <p:txBody>
          <a:bodyPr/>
          <a:lstStyle/>
          <a:p>
            <a:pPr algn="ctr"/>
            <a:r>
              <a:rPr lang="en-US" sz="4800" dirty="0" smtClean="0"/>
              <a:t>Questions?</a:t>
            </a:r>
            <a:endParaRPr lang="en-US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" y="0"/>
            <a:ext cx="2667000" cy="152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99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APPENDIX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24095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16634</TotalTime>
  <Words>437</Words>
  <Application>Microsoft Office PowerPoint</Application>
  <PresentationFormat>On-screen Show (4:3)</PresentationFormat>
  <Paragraphs>120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Book Antiqua</vt:lpstr>
      <vt:lpstr>Calibri</vt:lpstr>
      <vt:lpstr>1_Custom Design</vt:lpstr>
      <vt:lpstr>Office Theme</vt:lpstr>
      <vt:lpstr>Custom Design</vt:lpstr>
      <vt:lpstr>PowerPoint Presentation</vt:lpstr>
      <vt:lpstr>There is a deficiency in the current FIP</vt:lpstr>
      <vt:lpstr>Katy and HSC prices are similar on average</vt:lpstr>
      <vt:lpstr>Absolute HSC Less Katy Price Differences</vt:lpstr>
      <vt:lpstr>Katy was pricing on all days in which the HSC index was unavailable</vt:lpstr>
      <vt:lpstr>Katy has a larger volume of trades than HSC</vt:lpstr>
      <vt:lpstr>Possible Solutions</vt:lpstr>
      <vt:lpstr>Questions?</vt:lpstr>
      <vt:lpstr>APPENDIX</vt:lpstr>
      <vt:lpstr>HSC Less Katy Price Differences in $/mmbtu (2014)</vt:lpstr>
      <vt:lpstr>HSC Less Katy Price Differences in $/mmbtu (2015)</vt:lpstr>
      <vt:lpstr>HSC Less Katy Price Differences in $/mmbtu (2016)</vt:lpstr>
      <vt:lpstr>HSC Less Katy Price Differences in $/mmbtu (2017)</vt:lpstr>
      <vt:lpstr>HSC Less Katy Price Differences in $/mmbtu (2018)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Gonzalez, Ino</cp:lastModifiedBy>
  <cp:revision>406</cp:revision>
  <cp:lastPrinted>2016-05-23T17:34:43Z</cp:lastPrinted>
  <dcterms:created xsi:type="dcterms:W3CDTF">2016-01-21T15:20:31Z</dcterms:created>
  <dcterms:modified xsi:type="dcterms:W3CDTF">2018-04-24T15:49:07Z</dcterms:modified>
</cp:coreProperties>
</file>