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8"/>
  </p:notesMasterIdLst>
  <p:handoutMasterIdLst>
    <p:handoutMasterId r:id="rId19"/>
  </p:handoutMasterIdLst>
  <p:sldIdLst>
    <p:sldId id="368" r:id="rId4"/>
    <p:sldId id="542" r:id="rId5"/>
    <p:sldId id="543" r:id="rId6"/>
    <p:sldId id="554" r:id="rId7"/>
    <p:sldId id="544" r:id="rId8"/>
    <p:sldId id="545" r:id="rId9"/>
    <p:sldId id="546" r:id="rId10"/>
    <p:sldId id="380" r:id="rId11"/>
    <p:sldId id="547" r:id="rId12"/>
    <p:sldId id="548" r:id="rId13"/>
    <p:sldId id="549" r:id="rId14"/>
    <p:sldId id="550" r:id="rId15"/>
    <p:sldId id="551" r:id="rId16"/>
    <p:sldId id="55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06" d="100"/>
          <a:sy n="106" d="100"/>
        </p:scale>
        <p:origin x="78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4/24/2018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5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for Improving Efficiency of Fuel Index Price (FIP)</a:t>
            </a: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Kevin Hanson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Market Operations Analyst, 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Wholesale Market Operations and  Analysis</a:t>
            </a:r>
          </a:p>
          <a:p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QMWG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30, 2018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(2014)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01" y="782255"/>
            <a:ext cx="7553799" cy="54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</a:t>
            </a:r>
            <a:r>
              <a:rPr lang="en-US" dirty="0" smtClean="0"/>
              <a:t>2015)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01" y="782255"/>
            <a:ext cx="7553799" cy="54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</a:t>
            </a:r>
            <a:r>
              <a:rPr lang="en-US" dirty="0" smtClean="0"/>
              <a:t>2016)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01" y="782255"/>
            <a:ext cx="7553799" cy="54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</a:t>
            </a:r>
            <a:r>
              <a:rPr lang="en-US" dirty="0" smtClean="0"/>
              <a:t>2017)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01" y="782255"/>
            <a:ext cx="7553799" cy="54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</a:t>
            </a:r>
            <a:r>
              <a:rPr lang="en-US" dirty="0" smtClean="0"/>
              <a:t>2018)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7150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03" y="762000"/>
            <a:ext cx="758178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86700" cy="36067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Historically, there have been some days in which a Houston Ship Channel (HSC) index is not available.</a:t>
            </a:r>
          </a:p>
          <a:p>
            <a:endParaRPr lang="en-US" dirty="0" smtClean="0"/>
          </a:p>
          <a:p>
            <a:r>
              <a:rPr lang="en-US" dirty="0" smtClean="0"/>
              <a:t>While not typically the case, using the last available HSC index can result in an increased lag in capturing market dynamics.</a:t>
            </a:r>
          </a:p>
          <a:p>
            <a:pPr lvl="1"/>
            <a:r>
              <a:rPr lang="en-US" dirty="0" smtClean="0"/>
              <a:t>Either a much higher price from the prior day is lower in all markets the following day (or visa versa)</a:t>
            </a:r>
          </a:p>
          <a:p>
            <a:pPr lvl="1"/>
            <a:r>
              <a:rPr lang="en-US" dirty="0" smtClean="0"/>
              <a:t>Such a case occurred on a day during the cold weather event between January 15</a:t>
            </a:r>
            <a:r>
              <a:rPr lang="en-US" baseline="30000" dirty="0" smtClean="0"/>
              <a:t>th</a:t>
            </a:r>
            <a:r>
              <a:rPr lang="en-US" dirty="0" smtClean="0"/>
              <a:t> and 18</a:t>
            </a:r>
            <a:r>
              <a:rPr lang="en-US" baseline="30000" dirty="0" smtClean="0"/>
              <a:t>th</a:t>
            </a:r>
            <a:r>
              <a:rPr lang="en-US" dirty="0" smtClean="0"/>
              <a:t>, 2018.</a:t>
            </a:r>
          </a:p>
          <a:p>
            <a:pPr lvl="1"/>
            <a:endParaRPr lang="en-US" dirty="0"/>
          </a:p>
          <a:p>
            <a:r>
              <a:rPr lang="en-US" dirty="0" smtClean="0"/>
              <a:t>Utilizing a nearby pricing point, such as Katy, could help.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There is a deficiency in the current FIP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34" y="304800"/>
            <a:ext cx="8701790" cy="708371"/>
          </a:xfrm>
        </p:spPr>
        <p:txBody>
          <a:bodyPr/>
          <a:lstStyle/>
          <a:p>
            <a:r>
              <a:rPr lang="en-US" dirty="0" smtClean="0"/>
              <a:t>Katy and HSC prices are similar on average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73241"/>
              </p:ext>
            </p:extLst>
          </p:nvPr>
        </p:nvGraphicFramePr>
        <p:xfrm>
          <a:off x="1662639" y="1219200"/>
          <a:ext cx="6198180" cy="311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060"/>
                <a:gridCol w="2066060"/>
                <a:gridCol w="2066060"/>
              </a:tblGrid>
              <a:tr h="13487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Average Annual Day Ahead Prices ($/MMBtu)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Houston</a:t>
                      </a:r>
                      <a:r>
                        <a:rPr lang="en-US" sz="2100" baseline="0" dirty="0" smtClean="0"/>
                        <a:t> Ship Channel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Katy Texas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4.30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4.31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2.57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2.56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2.45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2.45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YTD 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3.00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2.98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4648200"/>
            <a:ext cx="6051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https://www.ferc.gov/market-oversight/mkt-gas/gulf/ngas-sc-yr-pr.pdf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 smtClean="0"/>
              <a:t>Absolute HSC </a:t>
            </a:r>
            <a:r>
              <a:rPr lang="en-US" dirty="0"/>
              <a:t>Less Katy Price </a:t>
            </a:r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838200"/>
            <a:ext cx="7466489" cy="54029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61056" y="5938882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</p:spTree>
    <p:extLst>
      <p:ext uri="{BB962C8B-B14F-4D97-AF65-F5344CB8AC3E}">
        <p14:creationId xmlns:p14="http://schemas.microsoft.com/office/powerpoint/2010/main" val="39271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53" y="304800"/>
            <a:ext cx="8666018" cy="981575"/>
          </a:xfrm>
        </p:spPr>
        <p:txBody>
          <a:bodyPr>
            <a:normAutofit/>
          </a:bodyPr>
          <a:lstStyle/>
          <a:p>
            <a:r>
              <a:rPr lang="en-US" dirty="0" smtClean="0"/>
              <a:t>Katy was pricing on all days in which the HSC index was unavailable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90323"/>
              </p:ext>
            </p:extLst>
          </p:nvPr>
        </p:nvGraphicFramePr>
        <p:xfrm>
          <a:off x="1600200" y="1613678"/>
          <a:ext cx="6096000" cy="290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487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Number of Business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Days </a:t>
                      </a:r>
                      <a:br>
                        <a:rPr lang="en-US" sz="21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Houston Ship Channel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Published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21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by Year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2018 YTD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9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4811602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8010" y="5376570"/>
            <a:ext cx="736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For all indexes, weekends and holidays do not have published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 smtClean="0"/>
              <a:t>Katy has a larger volume of trades than HSC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68786"/>
              </p:ext>
            </p:extLst>
          </p:nvPr>
        </p:nvGraphicFramePr>
        <p:xfrm>
          <a:off x="1676400" y="1447800"/>
          <a:ext cx="5334000" cy="32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</a:tblGrid>
              <a:tr h="1386881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Average Daily Volume (MMBtu)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Houston</a:t>
                      </a:r>
                      <a:r>
                        <a:rPr lang="en-US" sz="2100" baseline="0" dirty="0" smtClean="0"/>
                        <a:t> Ship Channel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Katy Texas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Katy</a:t>
                      </a:r>
                    </a:p>
                    <a:p>
                      <a:pPr algn="ctr"/>
                      <a:r>
                        <a:rPr lang="en-US" sz="2100" dirty="0" smtClean="0"/>
                        <a:t>vs </a:t>
                      </a:r>
                    </a:p>
                    <a:p>
                      <a:pPr algn="ctr"/>
                      <a:r>
                        <a:rPr lang="en-US" sz="2100" dirty="0" smtClean="0"/>
                        <a:t>HSC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5338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71,753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295,628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4.1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5338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48,406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329,658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6.8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5338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69,017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487,626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7.1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5338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42,238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356,487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8.4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4994813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86700" cy="36067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With the indexes already being provided to ERCOT by Argus, there may be some cost effective ways to address missing HSC data.</a:t>
            </a:r>
          </a:p>
          <a:p>
            <a:endParaRPr lang="en-US" dirty="0" smtClean="0"/>
          </a:p>
          <a:p>
            <a:r>
              <a:rPr lang="en-US" dirty="0" smtClean="0"/>
              <a:t>Option 1 – No change (Keep doing what we are doing)</a:t>
            </a:r>
          </a:p>
          <a:p>
            <a:endParaRPr lang="en-US" dirty="0"/>
          </a:p>
          <a:p>
            <a:r>
              <a:rPr lang="en-US" dirty="0" smtClean="0"/>
              <a:t>Option 2 – Fill in the missing days with prices from Katy</a:t>
            </a:r>
          </a:p>
          <a:p>
            <a:endParaRPr lang="en-US" dirty="0"/>
          </a:p>
          <a:p>
            <a:r>
              <a:rPr lang="en-US" dirty="0" smtClean="0"/>
              <a:t>Option 3 – Replace HSC with Katy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 4 – Fill in the missing days with prices from Katy for X 		          years and than replace with Katy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APPENDIX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409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16634</TotalTime>
  <Words>437</Words>
  <Application>Microsoft Office PowerPoint</Application>
  <PresentationFormat>On-screen Show (4:3)</PresentationFormat>
  <Paragraphs>120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There is a deficiency in the current FIP</vt:lpstr>
      <vt:lpstr>Katy and HSC prices are similar on average</vt:lpstr>
      <vt:lpstr>Absolute HSC Less Katy Price Differences</vt:lpstr>
      <vt:lpstr>Katy was pricing on all days in which the HSC index was unavailable</vt:lpstr>
      <vt:lpstr>Katy has a larger volume of trades than HSC</vt:lpstr>
      <vt:lpstr>Possible Solutions</vt:lpstr>
      <vt:lpstr>Questions?</vt:lpstr>
      <vt:lpstr>APPENDIX</vt:lpstr>
      <vt:lpstr>HSC Less Katy Price Differences in $/mmbtu (2014)</vt:lpstr>
      <vt:lpstr>HSC Less Katy Price Differences in $/mmbtu (2015)</vt:lpstr>
      <vt:lpstr>HSC Less Katy Price Differences in $/mmbtu (2016)</vt:lpstr>
      <vt:lpstr>HSC Less Katy Price Differences in $/mmbtu (2017)</vt:lpstr>
      <vt:lpstr>HSC Less Katy Price Differences in $/mmbtu (2018)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406</cp:revision>
  <cp:lastPrinted>2016-05-23T17:34:43Z</cp:lastPrinted>
  <dcterms:created xsi:type="dcterms:W3CDTF">2016-01-21T15:20:31Z</dcterms:created>
  <dcterms:modified xsi:type="dcterms:W3CDTF">2018-04-24T15:49:07Z</dcterms:modified>
</cp:coreProperties>
</file>