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274" r:id="rId7"/>
    <p:sldId id="267" r:id="rId8"/>
    <p:sldId id="268" r:id="rId9"/>
    <p:sldId id="269" r:id="rId10"/>
    <p:sldId id="270" r:id="rId11"/>
    <p:sldId id="271" r:id="rId12"/>
    <p:sldId id="273" r:id="rId13"/>
    <p:sldId id="272"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2" d="100"/>
          <a:sy n="72" d="100"/>
        </p:scale>
        <p:origin x="1128"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4/17/2018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4/17/2018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PBMCL = </a:t>
            </a:r>
            <a:r>
              <a:rPr lang="en-US" sz="1200" kern="1200" dirty="0" smtClean="0">
                <a:solidFill>
                  <a:schemeClr val="tx1"/>
                </a:solidFill>
                <a:effectLst/>
                <a:latin typeface="+mn-lt"/>
                <a:ea typeface="+mn-ea"/>
                <a:cs typeface="+mn-cs"/>
              </a:rPr>
              <a:t>probability of reserves falling below the minimum contingency level </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770687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893281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856050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997254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files.brattle.com/system/publications/pdfs/000/004/978/original/estimating_the_economically_optimal_reserve_margin_in_ercot_revised.pdf?1395159117"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4.wmf"/><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062103"/>
          </a:xfrm>
          <a:prstGeom prst="rect">
            <a:avLst/>
          </a:prstGeom>
          <a:noFill/>
        </p:spPr>
        <p:txBody>
          <a:bodyPr wrap="square" rtlCol="0">
            <a:spAutoFit/>
          </a:bodyPr>
          <a:lstStyle/>
          <a:p>
            <a:r>
              <a:rPr lang="en-US" sz="2000" b="1" dirty="0" smtClean="0">
                <a:solidFill>
                  <a:schemeClr val="tx2"/>
                </a:solidFill>
              </a:rPr>
              <a:t>Interaction of LCAP, VOLL, and ORDC</a:t>
            </a:r>
            <a:endParaRPr lang="en-US" sz="2000" b="1" dirty="0">
              <a:solidFill>
                <a:schemeClr val="tx2"/>
              </a:solidFill>
            </a:endParaRPr>
          </a:p>
          <a:p>
            <a:r>
              <a:rPr lang="en-US" dirty="0" smtClean="0">
                <a:solidFill>
                  <a:schemeClr val="tx2"/>
                </a:solidFill>
              </a:rPr>
              <a:t>Wholesale Market Subcommittee (WMS)</a:t>
            </a:r>
          </a:p>
          <a:p>
            <a:endParaRPr lang="en-US" dirty="0" smtClean="0">
              <a:solidFill>
                <a:schemeClr val="tx2"/>
              </a:solidFill>
            </a:endParaRPr>
          </a:p>
          <a:p>
            <a:endParaRPr lang="en-US" dirty="0">
              <a:solidFill>
                <a:schemeClr val="tx2"/>
              </a:solidFill>
            </a:endParaRPr>
          </a:p>
          <a:p>
            <a:r>
              <a:rPr lang="en-US" dirty="0" smtClean="0">
                <a:solidFill>
                  <a:schemeClr val="tx2"/>
                </a:solidFill>
              </a:rPr>
              <a:t>ERCOT</a:t>
            </a:r>
            <a:endParaRPr lang="en-US" dirty="0">
              <a:solidFill>
                <a:schemeClr val="tx2"/>
              </a:solidFill>
            </a:endParaRPr>
          </a:p>
          <a:p>
            <a:endParaRPr lang="en-US" dirty="0">
              <a:solidFill>
                <a:schemeClr val="tx2"/>
              </a:solidFill>
            </a:endParaRPr>
          </a:p>
          <a:p>
            <a:r>
              <a:rPr lang="en-US" dirty="0" smtClean="0">
                <a:solidFill>
                  <a:schemeClr val="tx2"/>
                </a:solidFill>
              </a:rPr>
              <a:t>May 2, 2018</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09600" y="1371600"/>
            <a:ext cx="8229600" cy="4671221"/>
          </a:xfrm>
        </p:spPr>
        <p:txBody>
          <a:bodyPr/>
          <a:lstStyle/>
          <a:p>
            <a:r>
              <a:rPr lang="en-US" sz="2000" dirty="0" smtClean="0"/>
              <a:t>There have been some questions regarding the interactions between the low system-wide offer cap (LCAP), the Value of Lost Load (VOLL), and the Operating Reserve Demand Curve (ORDC) and we wanted to discuss the topic with WMS.</a:t>
            </a:r>
          </a:p>
          <a:p>
            <a:endParaRPr lang="en-US" sz="2000" dirty="0"/>
          </a:p>
          <a:p>
            <a:r>
              <a:rPr lang="en-US" sz="2000" dirty="0"/>
              <a:t>The interactions and potential issues described in this presentation are relevant only if the cumulative Peaker Net Margin (PNM) exceeds $</a:t>
            </a:r>
            <a:r>
              <a:rPr lang="en-US" sz="2000" dirty="0" smtClean="0"/>
              <a:t>315,000/MW-year.</a:t>
            </a:r>
          </a:p>
          <a:p>
            <a:pPr lvl="1"/>
            <a:r>
              <a:rPr lang="en-US" sz="1800" dirty="0" smtClean="0"/>
              <a:t>The highest historical PNM of ~$125,000/MW-year occurred in 2011.</a:t>
            </a:r>
          </a:p>
          <a:p>
            <a:pPr lvl="1"/>
            <a:endParaRPr lang="en-US" dirty="0" smtClean="0"/>
          </a:p>
          <a:p>
            <a:pPr lvl="1"/>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96313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Agenda</a:t>
            </a:r>
            <a:endParaRPr lang="en-US" b="1" dirty="0">
              <a:solidFill>
                <a:schemeClr val="accent1"/>
              </a:solidFill>
            </a:endParaRPr>
          </a:p>
        </p:txBody>
      </p:sp>
      <p:sp>
        <p:nvSpPr>
          <p:cNvPr id="3" name="Content Placeholder 2"/>
          <p:cNvSpPr>
            <a:spLocks noGrp="1"/>
          </p:cNvSpPr>
          <p:nvPr>
            <p:ph idx="1"/>
          </p:nvPr>
        </p:nvSpPr>
        <p:spPr>
          <a:xfrm>
            <a:off x="514350" y="1223169"/>
            <a:ext cx="8534400" cy="4876800"/>
          </a:xfrm>
        </p:spPr>
        <p:txBody>
          <a:bodyPr/>
          <a:lstStyle/>
          <a:p>
            <a:pPr>
              <a:lnSpc>
                <a:spcPct val="150000"/>
              </a:lnSpc>
            </a:pPr>
            <a:r>
              <a:rPr lang="en-US" sz="2000" dirty="0" smtClean="0">
                <a:solidFill>
                  <a:schemeClr val="tx2"/>
                </a:solidFill>
              </a:rPr>
              <a:t>Scarcity pricing mechanism </a:t>
            </a:r>
          </a:p>
          <a:p>
            <a:pPr>
              <a:lnSpc>
                <a:spcPct val="150000"/>
              </a:lnSpc>
            </a:pPr>
            <a:r>
              <a:rPr lang="en-US" sz="2000" dirty="0" smtClean="0"/>
              <a:t>ORDC and System-Wide Offer Cap (SWOC) interaction – Brattle</a:t>
            </a:r>
          </a:p>
          <a:p>
            <a:pPr>
              <a:lnSpc>
                <a:spcPct val="150000"/>
              </a:lnSpc>
            </a:pPr>
            <a:r>
              <a:rPr lang="en-US" sz="2000" dirty="0" smtClean="0"/>
              <a:t>VOLL and ORDC interaction</a:t>
            </a:r>
          </a:p>
          <a:p>
            <a:pPr>
              <a:lnSpc>
                <a:spcPct val="150000"/>
              </a:lnSpc>
            </a:pPr>
            <a:r>
              <a:rPr lang="en-US" sz="2000" dirty="0" smtClean="0"/>
              <a:t>VOLL and LCAP interaction</a:t>
            </a:r>
          </a:p>
          <a:p>
            <a:pPr>
              <a:lnSpc>
                <a:spcPct val="150000"/>
              </a:lnSpc>
            </a:pPr>
            <a:r>
              <a:rPr lang="en-US" sz="2000" dirty="0" smtClean="0">
                <a:solidFill>
                  <a:schemeClr val="tx2"/>
                </a:solidFill>
              </a:rPr>
              <a:t>DAM Ancillary Service Offers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50000"/>
              </a:lnSpc>
            </a:pPr>
            <a:r>
              <a:rPr lang="en-US" dirty="0" smtClean="0"/>
              <a:t>Scarcity Pricing Mechanism</a:t>
            </a:r>
            <a:r>
              <a:rPr lang="en-US" dirty="0" smtClean="0">
                <a:solidFill>
                  <a:schemeClr val="tx2"/>
                </a:solidFill>
              </a:rPr>
              <a:t> </a:t>
            </a:r>
            <a:endParaRPr lang="en-US" dirty="0">
              <a:solidFill>
                <a:schemeClr val="tx2"/>
              </a:solidFill>
            </a:endParaRPr>
          </a:p>
        </p:txBody>
      </p:sp>
      <p:sp>
        <p:nvSpPr>
          <p:cNvPr id="3" name="Content Placeholder 2"/>
          <p:cNvSpPr>
            <a:spLocks noGrp="1"/>
          </p:cNvSpPr>
          <p:nvPr>
            <p:ph idx="1"/>
          </p:nvPr>
        </p:nvSpPr>
        <p:spPr/>
        <p:txBody>
          <a:bodyPr/>
          <a:lstStyle/>
          <a:p>
            <a:r>
              <a:rPr lang="en-US" dirty="0" smtClean="0"/>
              <a:t>Directed by PUCT Substantive rule</a:t>
            </a:r>
          </a:p>
          <a:p>
            <a:pPr marL="457200" lvl="1" indent="0">
              <a:buNone/>
            </a:pPr>
            <a:r>
              <a:rPr lang="en-US" u="sng" dirty="0"/>
              <a:t>Chapter 25, Subchapter S </a:t>
            </a:r>
            <a:endParaRPr lang="en-US" dirty="0"/>
          </a:p>
          <a:p>
            <a:pPr marL="457200" lvl="1" indent="0">
              <a:buNone/>
            </a:pPr>
            <a:r>
              <a:rPr lang="en-US" dirty="0" smtClean="0"/>
              <a:t>Paragraph (g) Scarcity Pricing Mechanism</a:t>
            </a:r>
          </a:p>
          <a:p>
            <a:pPr marL="457200" lvl="1" indent="0">
              <a:buNone/>
            </a:pPr>
            <a:endParaRPr lang="en-US" dirty="0"/>
          </a:p>
          <a:p>
            <a:pPr lvl="1"/>
            <a:r>
              <a:rPr lang="en-US" sz="2000" dirty="0" err="1" smtClean="0"/>
              <a:t>Peaker</a:t>
            </a:r>
            <a:r>
              <a:rPr lang="en-US" sz="2000" dirty="0" smtClean="0"/>
              <a:t> Net Margin (PNM) Threshold = 3 x CONE</a:t>
            </a:r>
          </a:p>
          <a:p>
            <a:pPr lvl="1"/>
            <a:r>
              <a:rPr lang="en-US" sz="2000" dirty="0" smtClean="0"/>
              <a:t>Cost of New Entry (CONE) = $105,000 $/MW-year</a:t>
            </a:r>
          </a:p>
          <a:p>
            <a:pPr lvl="1"/>
            <a:r>
              <a:rPr lang="en-US" sz="2000" dirty="0" smtClean="0"/>
              <a:t>PNM Threshold = $315,000 $/MW-year</a:t>
            </a:r>
          </a:p>
          <a:p>
            <a:pPr lvl="1"/>
            <a:r>
              <a:rPr lang="en-US" sz="2000" dirty="0" smtClean="0"/>
              <a:t>SWOC is equal to HCAP ($9,000 $/</a:t>
            </a:r>
            <a:r>
              <a:rPr lang="en-US" sz="2000" dirty="0" err="1" smtClean="0"/>
              <a:t>MWh</a:t>
            </a:r>
            <a:r>
              <a:rPr lang="en-US" sz="2000" dirty="0" smtClean="0"/>
              <a:t>) until PNM Threshold reached; then</a:t>
            </a:r>
          </a:p>
          <a:p>
            <a:pPr lvl="1"/>
            <a:r>
              <a:rPr lang="en-US" sz="2000" dirty="0" smtClean="0"/>
              <a:t>SWOC = LCAP</a:t>
            </a:r>
          </a:p>
          <a:p>
            <a:pPr lvl="1"/>
            <a:r>
              <a:rPr lang="en-US" sz="2000" dirty="0" smtClean="0"/>
              <a:t>LCAP = greater of $2,000 per $/</a:t>
            </a:r>
            <a:r>
              <a:rPr lang="en-US" sz="2000" dirty="0" err="1" smtClean="0"/>
              <a:t>MWh</a:t>
            </a:r>
            <a:r>
              <a:rPr lang="en-US" sz="2000" dirty="0" smtClean="0"/>
              <a:t> or 50 x FIP in $/</a:t>
            </a:r>
            <a:r>
              <a:rPr lang="en-US" sz="2000" dirty="0" err="1" smtClean="0"/>
              <a:t>MWh</a:t>
            </a:r>
            <a:r>
              <a:rPr lang="en-US" sz="2000" dirty="0" smtClean="0"/>
              <a:t> (Houston Ship Channel)</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96784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50000"/>
              </a:lnSpc>
            </a:pPr>
            <a:r>
              <a:rPr lang="en-US" dirty="0" smtClean="0"/>
              <a:t>LCAP and ORDC</a:t>
            </a:r>
            <a:endParaRPr lang="en-US" dirty="0">
              <a:solidFill>
                <a:schemeClr val="tx2"/>
              </a:solidFill>
            </a:endParaRPr>
          </a:p>
        </p:txBody>
      </p:sp>
      <p:sp>
        <p:nvSpPr>
          <p:cNvPr id="3" name="Content Placeholder 2"/>
          <p:cNvSpPr>
            <a:spLocks noGrp="1"/>
          </p:cNvSpPr>
          <p:nvPr>
            <p:ph idx="1"/>
          </p:nvPr>
        </p:nvSpPr>
        <p:spPr/>
        <p:txBody>
          <a:bodyPr/>
          <a:lstStyle/>
          <a:p>
            <a:r>
              <a:rPr lang="en-US" dirty="0" smtClean="0"/>
              <a:t>Brattle EORM study 2014</a:t>
            </a:r>
          </a:p>
          <a:p>
            <a:pPr marL="0" indent="0">
              <a:buNone/>
            </a:pPr>
            <a:r>
              <a:rPr lang="en-US" sz="1200" dirty="0" smtClean="0">
                <a:hlinkClick r:id="rId2"/>
              </a:rPr>
              <a:t>http</a:t>
            </a:r>
            <a:r>
              <a:rPr lang="en-US" sz="1200" dirty="0">
                <a:hlinkClick r:id="rId2"/>
              </a:rPr>
              <a:t>://</a:t>
            </a:r>
            <a:r>
              <a:rPr lang="en-US" sz="1200" dirty="0" smtClean="0">
                <a:hlinkClick r:id="rId2"/>
              </a:rPr>
              <a:t>files.brattle.com/system/publications/pdfs/000/004/978/original/estimating_the_economically_optimal_reserve_margin_in_ercot_revised.pdf?1395159117</a:t>
            </a:r>
            <a:r>
              <a:rPr lang="en-US" sz="1200" dirty="0" smtClean="0"/>
              <a:t> page 29</a:t>
            </a:r>
          </a:p>
          <a:p>
            <a:pPr marL="0" indent="0">
              <a:buNone/>
            </a:pPr>
            <a:endParaRPr lang="en-US" sz="1600" dirty="0" smtClean="0"/>
          </a:p>
          <a:p>
            <a:pPr marL="0" indent="0">
              <a:buNone/>
            </a:pPr>
            <a:r>
              <a:rPr lang="en-US" sz="1800" dirty="0" smtClean="0"/>
              <a:t>“Consistent </a:t>
            </a:r>
            <a:r>
              <a:rPr lang="en-US" sz="1800" dirty="0"/>
              <a:t>with current market rules, we tabulate the </a:t>
            </a:r>
            <a:r>
              <a:rPr lang="en-US" sz="1800" dirty="0" err="1"/>
              <a:t>Peaker</a:t>
            </a:r>
            <a:r>
              <a:rPr lang="en-US" sz="1800" dirty="0"/>
              <a:t> Net Margin (PNM) over </a:t>
            </a:r>
            <a:r>
              <a:rPr lang="en-US" sz="1800" dirty="0" smtClean="0"/>
              <a:t>the calendar </a:t>
            </a:r>
            <a:r>
              <a:rPr lang="en-US" sz="1800" dirty="0"/>
              <a:t>year and reduce the System-Wide Offer Cap (SWOC) to the Low System-Wide </a:t>
            </a:r>
            <a:r>
              <a:rPr lang="en-US" sz="1800" dirty="0" smtClean="0"/>
              <a:t>Offer Cap </a:t>
            </a:r>
            <a:r>
              <a:rPr lang="en-US" sz="1800" dirty="0"/>
              <a:t>(LCAP) of $2,000/</a:t>
            </a:r>
            <a:r>
              <a:rPr lang="en-US" sz="1800" dirty="0" err="1"/>
              <a:t>MWh</a:t>
            </a:r>
            <a:r>
              <a:rPr lang="en-US" sz="1800" dirty="0"/>
              <a:t> after the PNM threshold is </a:t>
            </a:r>
            <a:r>
              <a:rPr lang="en-US" sz="1800" dirty="0" smtClean="0"/>
              <a:t>exceeded. </a:t>
            </a:r>
            <a:r>
              <a:rPr lang="en-US" sz="1800" dirty="0"/>
              <a:t>However, we stress that </a:t>
            </a:r>
            <a:r>
              <a:rPr lang="en-US" sz="1800" dirty="0" smtClean="0"/>
              <a:t>this mechanism </a:t>
            </a:r>
            <a:r>
              <a:rPr lang="en-US" sz="1800" dirty="0"/>
              <a:t>will have </a:t>
            </a:r>
            <a:r>
              <a:rPr lang="en-US" sz="1800" u="sng" dirty="0"/>
              <a:t>much less impact on the market than it has previously because the </a:t>
            </a:r>
            <a:r>
              <a:rPr lang="en-US" sz="1800" u="sng" dirty="0" smtClean="0"/>
              <a:t>LCAP now </a:t>
            </a:r>
            <a:r>
              <a:rPr lang="en-US" sz="1800" u="sng" dirty="0"/>
              <a:t>only affects the Power Balance Penalty Curve (PBPC) and suppliers’ offers, but does </a:t>
            </a:r>
            <a:r>
              <a:rPr lang="en-US" sz="1800" u="sng" dirty="0" smtClean="0"/>
              <a:t>not affect </a:t>
            </a:r>
            <a:r>
              <a:rPr lang="en-US" sz="1800" u="sng" dirty="0"/>
              <a:t>the Operating Reserves Demand Curve (ORDC)</a:t>
            </a:r>
            <a:r>
              <a:rPr lang="en-US" sz="1800" dirty="0"/>
              <a:t>. Therefore, prices will still rise </a:t>
            </a:r>
            <a:r>
              <a:rPr lang="en-US" sz="1800" dirty="0" smtClean="0"/>
              <a:t>gradually to </a:t>
            </a:r>
            <a:r>
              <a:rPr lang="en-US" sz="1800" dirty="0"/>
              <a:t>the VOLL of $9,000 in shortage conditions even after the PNM threshold is exceeded, </a:t>
            </a:r>
            <a:r>
              <a:rPr lang="en-US" sz="1800" dirty="0" smtClean="0"/>
              <a:t>thereby rendering </a:t>
            </a:r>
            <a:r>
              <a:rPr lang="en-US" sz="1800" dirty="0"/>
              <a:t>the LCAP far less important</a:t>
            </a:r>
            <a:r>
              <a:rPr lang="en-US" sz="1800" dirty="0" smtClean="0"/>
              <a:t>.”</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390645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50000"/>
              </a:lnSpc>
            </a:pPr>
            <a:r>
              <a:rPr lang="en-US" dirty="0" smtClean="0"/>
              <a:t>VOLL and ORDC</a:t>
            </a:r>
            <a:endParaRPr lang="en-US" dirty="0">
              <a:solidFill>
                <a:schemeClr val="tx2"/>
              </a:solidFill>
            </a:endParaRPr>
          </a:p>
        </p:txBody>
      </p:sp>
      <p:sp>
        <p:nvSpPr>
          <p:cNvPr id="3" name="Content Placeholder 2"/>
          <p:cNvSpPr>
            <a:spLocks noGrp="1"/>
          </p:cNvSpPr>
          <p:nvPr>
            <p:ph idx="1"/>
          </p:nvPr>
        </p:nvSpPr>
        <p:spPr>
          <a:xfrm>
            <a:off x="304800" y="990600"/>
            <a:ext cx="8534400" cy="5257800"/>
          </a:xfrm>
        </p:spPr>
        <p:txBody>
          <a:bodyPr/>
          <a:lstStyle/>
          <a:p>
            <a:r>
              <a:rPr lang="en-US" sz="1800" dirty="0" smtClean="0"/>
              <a:t>From the Methodology for Implementing ORDC to Calculate Real-Time Reserve Price Adders:</a:t>
            </a:r>
            <a:endParaRPr lang="en-US" sz="1600" dirty="0" smtClean="0"/>
          </a:p>
          <a:p>
            <a:pPr marL="0" indent="0">
              <a:buNone/>
            </a:pPr>
            <a:r>
              <a:rPr lang="en-US" sz="1600" dirty="0" smtClean="0"/>
              <a:t>2.3. Determination </a:t>
            </a:r>
            <a:r>
              <a:rPr lang="en-US" sz="1600" dirty="0"/>
              <a:t>of Price Adders (RTORPA and RTOFFPA)</a:t>
            </a:r>
          </a:p>
          <a:p>
            <a:pPr marL="0" indent="0">
              <a:buNone/>
            </a:pPr>
            <a:r>
              <a:rPr lang="en-US" sz="1400" dirty="0"/>
              <a:t>Once PBMCL is determined, the Real-Time On-Line Reserve Price Adder (RTORPA) and Real-Time Off-Line Reserve Price Adder (RTOFFPA) for each SCED interval can be calculated.  RTORPA (a.k.a. PS) and RTOFFPA (a.k.a. PNS) are functions of the PBMCL at various levels of Real-Time reserves, the net value of Load curtailment, and time duration during which the reserves are available. RTORPA and RTOFFPA are determined as follows</a:t>
            </a:r>
            <a:r>
              <a:rPr lang="en-US" sz="1400" dirty="0" smtClean="0"/>
              <a:t>:</a:t>
            </a:r>
          </a:p>
          <a:p>
            <a:pPr marL="0" indent="0">
              <a:buNone/>
            </a:pPr>
            <a:r>
              <a:rPr lang="en-US" sz="1800" dirty="0" smtClean="0"/>
              <a:t> </a:t>
            </a:r>
          </a:p>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smtClean="0"/>
          </a:p>
          <a:p>
            <a:pPr marL="0" indent="0">
              <a:buNone/>
            </a:pPr>
            <a:endParaRPr lang="en-US" sz="1400" dirty="0" smtClean="0"/>
          </a:p>
          <a:p>
            <a:pPr marL="0" indent="0">
              <a:buNone/>
            </a:pPr>
            <a:endParaRPr lang="en-US" sz="1400" dirty="0"/>
          </a:p>
          <a:p>
            <a:pPr marL="0" indent="0">
              <a:buNone/>
            </a:pPr>
            <a:endParaRPr lang="en-US" sz="1400" dirty="0" smtClean="0"/>
          </a:p>
          <a:p>
            <a:pPr marL="0" indent="0">
              <a:buNone/>
            </a:pPr>
            <a:r>
              <a:rPr lang="en-US" sz="1400" dirty="0" smtClean="0"/>
              <a:t>Where </a:t>
            </a:r>
            <a:r>
              <a:rPr lang="en-US" sz="1400" dirty="0"/>
              <a:t>v represents the net value of Load curtailment and is calculated as the VOLL minus the SCED System Lambda.  System Lambda is subtracted from VOLL to reflect the scarcity value of the marginal dispatch capacity and to ensure that the final cost of energy does not go above the VOLL.  The Off-Line Available Reserves (RTOFFCAP) will be set to zero when the SCED snapshot of the PRC is equal to or below the PRC MW at which EEA Level 1 is </a:t>
            </a:r>
            <a:r>
              <a:rPr lang="en-US" sz="1400" dirty="0" smtClean="0"/>
              <a:t>initiated.</a:t>
            </a:r>
            <a:endParaRPr lang="en-US" sz="1400" dirty="0"/>
          </a:p>
          <a:p>
            <a:pPr marL="0" indent="0">
              <a:buNone/>
            </a:pP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1780916884"/>
              </p:ext>
            </p:extLst>
          </p:nvPr>
        </p:nvGraphicFramePr>
        <p:xfrm>
          <a:off x="1320548" y="3288110"/>
          <a:ext cx="3451478" cy="598090"/>
        </p:xfrm>
        <a:graphic>
          <a:graphicData uri="http://schemas.openxmlformats.org/presentationml/2006/ole">
            <mc:AlternateContent xmlns:mc="http://schemas.openxmlformats.org/markup-compatibility/2006">
              <mc:Choice xmlns:v="urn:schemas-microsoft-com:vml" Requires="v">
                <p:oleObj spid="_x0000_s1053" r:id="rId4" imgW="2641600" imgH="457200" progId="Equation.3">
                  <p:embed/>
                </p:oleObj>
              </mc:Choice>
              <mc:Fallback>
                <p:oleObj r:id="rId4" imgW="2641600" imgH="4572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20548" y="3288110"/>
                        <a:ext cx="3451478" cy="598090"/>
                      </a:xfrm>
                      <a:prstGeom prst="rect">
                        <a:avLst/>
                      </a:prstGeom>
                      <a:noFill/>
                    </p:spPr>
                  </p:pic>
                </p:oleObj>
              </mc:Fallback>
            </mc:AlternateContent>
          </a:graphicData>
        </a:graphic>
      </p:graphicFrame>
      <p:sp>
        <p:nvSpPr>
          <p:cNvPr id="7" name="Rectangle 4"/>
          <p:cNvSpPr>
            <a:spLocks noChangeArrowheads="1"/>
          </p:cNvSpPr>
          <p:nvPr/>
        </p:nvSpPr>
        <p:spPr bwMode="auto">
          <a:xfrm>
            <a:off x="2133600" y="685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1953269879"/>
              </p:ext>
            </p:extLst>
          </p:nvPr>
        </p:nvGraphicFramePr>
        <p:xfrm>
          <a:off x="1320548" y="3900256"/>
          <a:ext cx="2924145" cy="1172179"/>
        </p:xfrm>
        <a:graphic>
          <a:graphicData uri="http://schemas.openxmlformats.org/presentationml/2006/ole">
            <mc:AlternateContent xmlns:mc="http://schemas.openxmlformats.org/markup-compatibility/2006">
              <mc:Choice xmlns:v="urn:schemas-microsoft-com:vml" Requires="v">
                <p:oleObj spid="_x0000_s1054" r:id="rId6" imgW="2209800" imgH="889000" progId="Equation.3">
                  <p:embed/>
                </p:oleObj>
              </mc:Choice>
              <mc:Fallback>
                <p:oleObj r:id="rId6" imgW="2209800" imgH="8890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20548" y="3900256"/>
                        <a:ext cx="2924145" cy="1172179"/>
                      </a:xfrm>
                      <a:prstGeom prst="rect">
                        <a:avLst/>
                      </a:prstGeom>
                      <a:noFill/>
                    </p:spPr>
                  </p:pic>
                </p:oleObj>
              </mc:Fallback>
            </mc:AlternateContent>
          </a:graphicData>
        </a:graphic>
      </p:graphicFrame>
    </p:spTree>
    <p:extLst>
      <p:ext uri="{BB962C8B-B14F-4D97-AF65-F5344CB8AC3E}">
        <p14:creationId xmlns:p14="http://schemas.microsoft.com/office/powerpoint/2010/main" val="484226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50000"/>
              </a:lnSpc>
            </a:pPr>
            <a:r>
              <a:rPr lang="en-US" dirty="0" smtClean="0"/>
              <a:t>VOLL and LCAP</a:t>
            </a:r>
            <a:endParaRPr lang="en-US" dirty="0">
              <a:solidFill>
                <a:schemeClr val="tx2"/>
              </a:solidFill>
            </a:endParaRPr>
          </a:p>
        </p:txBody>
      </p:sp>
      <p:sp>
        <p:nvSpPr>
          <p:cNvPr id="3" name="Content Placeholder 2"/>
          <p:cNvSpPr>
            <a:spLocks noGrp="1"/>
          </p:cNvSpPr>
          <p:nvPr>
            <p:ph idx="1"/>
          </p:nvPr>
        </p:nvSpPr>
        <p:spPr>
          <a:xfrm>
            <a:off x="266700" y="838200"/>
            <a:ext cx="8534400" cy="5257800"/>
          </a:xfrm>
        </p:spPr>
        <p:txBody>
          <a:bodyPr/>
          <a:lstStyle/>
          <a:p>
            <a:endParaRPr lang="en-US" sz="1800" dirty="0" smtClean="0"/>
          </a:p>
          <a:p>
            <a:endParaRPr lang="en-US" sz="1800" dirty="0"/>
          </a:p>
          <a:p>
            <a:r>
              <a:rPr lang="en-US" sz="1800" dirty="0" smtClean="0"/>
              <a:t>Issue: If VOLL is $9,000/MWh and LCAP is only $2,000/MWh then System Lambda will not be greater than $2,000/MWh; however </a:t>
            </a:r>
            <a:r>
              <a:rPr lang="en-US" sz="1800" dirty="0"/>
              <a:t>the RTORPA </a:t>
            </a:r>
            <a:r>
              <a:rPr lang="en-US" sz="1800" dirty="0" smtClean="0"/>
              <a:t>could rise to $7,000. What are repercussions? Is any action needed?</a:t>
            </a:r>
          </a:p>
          <a:p>
            <a:pPr lvl="1"/>
            <a:endParaRPr lang="en-US" sz="1600" dirty="0" smtClean="0"/>
          </a:p>
          <a:p>
            <a:pPr lvl="1"/>
            <a:r>
              <a:rPr lang="en-US" sz="1600" dirty="0"/>
              <a:t>We have precedent on this issue. When ORDC was implemented in 2014 the VOLL was at $</a:t>
            </a:r>
            <a:r>
              <a:rPr lang="en-US" sz="1600" dirty="0" smtClean="0"/>
              <a:t>9,000/MWh </a:t>
            </a:r>
            <a:r>
              <a:rPr lang="en-US" sz="1600" dirty="0"/>
              <a:t>and the SWOC was at $</a:t>
            </a:r>
            <a:r>
              <a:rPr lang="en-US" sz="1600" dirty="0" smtClean="0"/>
              <a:t>7,000/MWh. </a:t>
            </a:r>
            <a:r>
              <a:rPr lang="en-US" sz="1600" dirty="0"/>
              <a:t>There did not appear to be any concerns raised at that time.</a:t>
            </a:r>
          </a:p>
          <a:p>
            <a:pPr lvl="1"/>
            <a:endParaRPr lang="en-US" sz="1600" dirty="0"/>
          </a:p>
          <a:p>
            <a:pPr lvl="1"/>
            <a:endParaRPr lang="en-US" sz="1600" dirty="0" smtClean="0"/>
          </a:p>
          <a:p>
            <a:pPr lvl="1"/>
            <a:r>
              <a:rPr lang="en-US" sz="1600" dirty="0" smtClean="0"/>
              <a:t>One concern that comes to mind is questioning if Resources will offer to provide Ancillary Services in the DAM if the SWOC is $2,000/MWh, since they run the risk that the combined price will potentially rise to $9,000/MWh (RTORPA = $7k/MWh + $2k/MWh System Lambda) in Real-Time.</a:t>
            </a:r>
          </a:p>
          <a:p>
            <a:pPr lvl="1"/>
            <a:endParaRPr lang="en-US" sz="1600" dirty="0" smtClean="0"/>
          </a:p>
          <a:p>
            <a:pPr lvl="1"/>
            <a:endParaRPr lang="en-US" sz="1600" dirty="0"/>
          </a:p>
          <a:p>
            <a:pPr lvl="1"/>
            <a:endParaRPr lang="en-US" sz="1600" dirty="0" smtClean="0"/>
          </a:p>
          <a:p>
            <a:pPr lvl="1"/>
            <a:endParaRPr lang="en-US" sz="1600" dirty="0" smtClean="0"/>
          </a:p>
          <a:p>
            <a:pPr marL="914400" lvl="2" indent="0">
              <a:buNone/>
            </a:pPr>
            <a:endParaRPr lang="en-US" sz="1400" dirty="0" smtClean="0"/>
          </a:p>
          <a:p>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4"/>
          <p:cNvSpPr>
            <a:spLocks noChangeArrowheads="1"/>
          </p:cNvSpPr>
          <p:nvPr/>
        </p:nvSpPr>
        <p:spPr bwMode="auto">
          <a:xfrm>
            <a:off x="2133600" y="685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869366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50000"/>
              </a:lnSpc>
            </a:pPr>
            <a:r>
              <a:rPr lang="en-US" dirty="0" smtClean="0"/>
              <a:t>Insufficient AS Offers in DAM</a:t>
            </a:r>
            <a:endParaRPr lang="en-US" dirty="0">
              <a:solidFill>
                <a:schemeClr val="tx2"/>
              </a:solidFill>
            </a:endParaRPr>
          </a:p>
        </p:txBody>
      </p:sp>
      <p:sp>
        <p:nvSpPr>
          <p:cNvPr id="3" name="Content Placeholder 2"/>
          <p:cNvSpPr>
            <a:spLocks noGrp="1"/>
          </p:cNvSpPr>
          <p:nvPr>
            <p:ph idx="1"/>
          </p:nvPr>
        </p:nvSpPr>
        <p:spPr>
          <a:xfrm>
            <a:off x="266700" y="838200"/>
            <a:ext cx="8534400" cy="5257800"/>
          </a:xfrm>
        </p:spPr>
        <p:txBody>
          <a:bodyPr/>
          <a:lstStyle/>
          <a:p>
            <a:pPr lvl="1"/>
            <a:r>
              <a:rPr lang="en-US" sz="1600" dirty="0" smtClean="0"/>
              <a:t>IF this happened (not enough offers), what is ERCOT’s Ancillary Service procurement process?</a:t>
            </a:r>
          </a:p>
          <a:p>
            <a:pPr marL="914400" lvl="2" indent="0">
              <a:buNone/>
            </a:pPr>
            <a:endParaRPr lang="en-US" sz="1200" dirty="0"/>
          </a:p>
          <a:p>
            <a:pPr marL="914400" lvl="2" indent="0">
              <a:buNone/>
            </a:pPr>
            <a:r>
              <a:rPr lang="en-US" sz="1400" dirty="0" smtClean="0"/>
              <a:t>4.5.2 </a:t>
            </a:r>
            <a:r>
              <a:rPr lang="en-US" sz="1400" dirty="0"/>
              <a:t>Ancillary Service Insufficiency</a:t>
            </a:r>
          </a:p>
          <a:p>
            <a:pPr marL="914400" lvl="2" indent="0">
              <a:buNone/>
            </a:pPr>
            <a:r>
              <a:rPr lang="en-US" sz="1400" dirty="0"/>
              <a:t>(2) ERCOT shall procure the difference in capacity between the Day-Ahead Ancillary Service Plan and the DAM-reduced Ancillary Service Plan amounts using the </a:t>
            </a:r>
            <a:endParaRPr lang="en-US" sz="1400" dirty="0" smtClean="0"/>
          </a:p>
          <a:p>
            <a:pPr marL="914400" lvl="2" indent="0">
              <a:buNone/>
            </a:pPr>
            <a:r>
              <a:rPr lang="en-US" sz="1400" b="1" dirty="0" smtClean="0"/>
              <a:t>1. </a:t>
            </a:r>
            <a:r>
              <a:rPr lang="en-US" sz="1400" dirty="0" smtClean="0"/>
              <a:t>Supplemental </a:t>
            </a:r>
            <a:r>
              <a:rPr lang="en-US" sz="1400" dirty="0"/>
              <a:t>Ancillary Service Market (SASM) process in accordance with Section 6.4.9.2.2, SASM Clearing Process</a:t>
            </a:r>
            <a:r>
              <a:rPr lang="en-US" sz="1400" dirty="0" smtClean="0"/>
              <a:t>.</a:t>
            </a:r>
          </a:p>
          <a:p>
            <a:pPr marL="1257300" lvl="2" indent="-342900">
              <a:buAutoNum type="arabicPeriod"/>
            </a:pPr>
            <a:endParaRPr lang="en-US" sz="1400" dirty="0" smtClean="0"/>
          </a:p>
          <a:p>
            <a:pPr marL="914400" lvl="2" indent="0">
              <a:buNone/>
            </a:pPr>
            <a:r>
              <a:rPr lang="en-US" sz="1400" b="1" dirty="0" smtClean="0"/>
              <a:t>2</a:t>
            </a:r>
            <a:r>
              <a:rPr lang="en-US" sz="1400" dirty="0" smtClean="0"/>
              <a:t>. If </a:t>
            </a:r>
            <a:r>
              <a:rPr lang="en-US" sz="1400" dirty="0"/>
              <a:t>the SASM process is insufficient, then ERCOT may acquire the insufficient amount of Ancillary Services from Hourly Reliability Unit Commitment (HRUC) Resources that are qualified to provide the needed Ancillary Service</a:t>
            </a:r>
            <a:r>
              <a:rPr lang="en-US" sz="1400" dirty="0" smtClean="0"/>
              <a:t>.</a:t>
            </a:r>
          </a:p>
          <a:p>
            <a:pPr marL="914400" lvl="2" indent="0">
              <a:buNone/>
            </a:pPr>
            <a:endParaRPr lang="en-US" sz="1400" dirty="0" smtClean="0"/>
          </a:p>
          <a:p>
            <a:pPr marL="914400" lvl="2" indent="0">
              <a:buNone/>
            </a:pPr>
            <a:r>
              <a:rPr lang="en-US" sz="1400" b="1" dirty="0" smtClean="0"/>
              <a:t>3</a:t>
            </a:r>
            <a:r>
              <a:rPr lang="en-US" sz="1400" dirty="0" smtClean="0"/>
              <a:t>. ERCOT </a:t>
            </a:r>
            <a:r>
              <a:rPr lang="en-US" sz="1400" dirty="0"/>
              <a:t>may also issue a Watch and procure Ancillary Services in accordance with Section 6.5.9.3.3.    </a:t>
            </a:r>
            <a:endParaRPr lang="en-US" sz="1400" dirty="0" smtClean="0"/>
          </a:p>
          <a:p>
            <a:pPr marL="914400" lvl="2" indent="0">
              <a:buNone/>
            </a:pPr>
            <a:endParaRPr lang="en-US" sz="1400" dirty="0" smtClean="0"/>
          </a:p>
          <a:p>
            <a:pPr marL="914400" lvl="2" indent="0">
              <a:buNone/>
            </a:pPr>
            <a:r>
              <a:rPr lang="en-US" sz="1400" dirty="0"/>
              <a:t> 6.5.9.3.3 </a:t>
            </a:r>
            <a:r>
              <a:rPr lang="en-US" sz="1400" dirty="0" smtClean="0"/>
              <a:t>Watch</a:t>
            </a:r>
            <a:endParaRPr lang="en-US" sz="1400" dirty="0"/>
          </a:p>
          <a:p>
            <a:pPr marL="914400" lvl="2" indent="0">
              <a:buNone/>
            </a:pPr>
            <a:r>
              <a:rPr lang="en-US" sz="1400" dirty="0"/>
              <a:t>(c) If the insufficiency arose due to insufficient Ancillary Service Offers received in the DAM or ERCOT needs to increase the Ancillary Service requirements after DAM clearing, ERCOT may assign the insufficient amounts of Ancillary Service(s) to QSEs with planned On-Line Resources qualified to provide the insufficient Ancillary Service(s), even if there are no existing Ancillary Service Offers for those QSEs’ Resources.       </a:t>
            </a:r>
          </a:p>
          <a:p>
            <a:pPr marL="914400" lvl="2" indent="0">
              <a:buNone/>
            </a:pPr>
            <a:r>
              <a:rPr lang="en-US" sz="1400" dirty="0"/>
              <a:t> </a:t>
            </a:r>
          </a:p>
          <a:p>
            <a:pPr marL="914400" lvl="2" indent="0">
              <a:buNone/>
            </a:pPr>
            <a:endParaRPr lang="en-US" sz="1400" dirty="0" smtClean="0"/>
          </a:p>
          <a:p>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4"/>
          <p:cNvSpPr>
            <a:spLocks noChangeArrowheads="1"/>
          </p:cNvSpPr>
          <p:nvPr/>
        </p:nvSpPr>
        <p:spPr bwMode="auto">
          <a:xfrm>
            <a:off x="2133600" y="685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5260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 y="838200"/>
            <a:ext cx="8534400" cy="5257800"/>
          </a:xfrm>
        </p:spPr>
        <p:txBody>
          <a:bodyPr anchor="ctr"/>
          <a:lstStyle/>
          <a:p>
            <a:pPr marL="0" indent="0" algn="ctr">
              <a:buNone/>
            </a:pPr>
            <a:r>
              <a:rPr lang="en-US" sz="2800" dirty="0" smtClean="0"/>
              <a:t>Next Steps?</a:t>
            </a:r>
            <a:r>
              <a:rPr lang="en-US" sz="2800" dirty="0"/>
              <a:t>      </a:t>
            </a:r>
            <a:r>
              <a:rPr lang="en-US" sz="1400" dirty="0"/>
              <a:t> </a:t>
            </a:r>
          </a:p>
          <a:p>
            <a:pPr marL="914400" lvl="2" indent="0">
              <a:buNone/>
            </a:pPr>
            <a:r>
              <a:rPr lang="en-US" sz="1400" dirty="0"/>
              <a:t> </a:t>
            </a:r>
          </a:p>
          <a:p>
            <a:pPr marL="914400" lvl="2" indent="0">
              <a:buNone/>
            </a:pPr>
            <a:endParaRPr lang="en-US" sz="1400" dirty="0" smtClean="0"/>
          </a:p>
          <a:p>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4"/>
          <p:cNvSpPr>
            <a:spLocks noChangeArrowheads="1"/>
          </p:cNvSpPr>
          <p:nvPr/>
        </p:nvSpPr>
        <p:spPr bwMode="auto">
          <a:xfrm>
            <a:off x="2133600" y="685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30796885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www.w3.org/XML/1998/namespace"/>
    <ds:schemaRef ds:uri="http://purl.org/dc/elements/1.1/"/>
    <ds:schemaRef ds:uri="http://schemas.microsoft.com/office/infopath/2007/PartnerControls"/>
    <ds:schemaRef ds:uri="http://purl.org/dc/dcmitype/"/>
    <ds:schemaRef ds:uri="c34af464-7aa1-4edd-9be4-83dffc1cb926"/>
    <ds:schemaRef ds:uri="http://schemas.microsoft.com/office/2006/documentManagement/type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360</TotalTime>
  <Words>849</Words>
  <Application>Microsoft Office PowerPoint</Application>
  <PresentationFormat>On-screen Show (4:3)</PresentationFormat>
  <Paragraphs>90</Paragraphs>
  <Slides>9</Slides>
  <Notes>5</Notes>
  <HiddenSlides>0</HiddenSlides>
  <MMClips>0</MMClips>
  <ScaleCrop>false</ScaleCrop>
  <HeadingPairs>
    <vt:vector size="8" baseType="variant">
      <vt:variant>
        <vt:lpstr>Fonts Used</vt:lpstr>
      </vt:variant>
      <vt:variant>
        <vt:i4>2</vt:i4>
      </vt:variant>
      <vt:variant>
        <vt:lpstr>Theme</vt:lpstr>
      </vt:variant>
      <vt:variant>
        <vt:i4>2</vt:i4>
      </vt:variant>
      <vt:variant>
        <vt:lpstr>Embedded OLE Servers</vt:lpstr>
      </vt:variant>
      <vt:variant>
        <vt:i4>1</vt:i4>
      </vt:variant>
      <vt:variant>
        <vt:lpstr>Slide Titles</vt:lpstr>
      </vt:variant>
      <vt:variant>
        <vt:i4>9</vt:i4>
      </vt:variant>
    </vt:vector>
  </HeadingPairs>
  <TitlesOfParts>
    <vt:vector size="14" baseType="lpstr">
      <vt:lpstr>Arial</vt:lpstr>
      <vt:lpstr>Calibri</vt:lpstr>
      <vt:lpstr>1_Custom Design</vt:lpstr>
      <vt:lpstr>Office Theme</vt:lpstr>
      <vt:lpstr>Equation.3</vt:lpstr>
      <vt:lpstr>PowerPoint Presentation</vt:lpstr>
      <vt:lpstr>Introduction</vt:lpstr>
      <vt:lpstr>Agenda</vt:lpstr>
      <vt:lpstr>Scarcity Pricing Mechanism </vt:lpstr>
      <vt:lpstr>LCAP and ORDC</vt:lpstr>
      <vt:lpstr>VOLL and ORDC</vt:lpstr>
      <vt:lpstr>VOLL and LCAP</vt:lpstr>
      <vt:lpstr>Insufficient AS Offers in DAM</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ps</cp:lastModifiedBy>
  <cp:revision>49</cp:revision>
  <cp:lastPrinted>2016-01-21T20:53:15Z</cp:lastPrinted>
  <dcterms:created xsi:type="dcterms:W3CDTF">2016-01-21T15:20:31Z</dcterms:created>
  <dcterms:modified xsi:type="dcterms:W3CDTF">2018-04-17T15:20:29Z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