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2"/>
  </p:notesMasterIdLst>
  <p:handoutMasterIdLst>
    <p:handoutMasterId r:id="rId13"/>
  </p:handoutMasterIdLst>
  <p:sldIdLst>
    <p:sldId id="260" r:id="rId7"/>
    <p:sldId id="267" r:id="rId8"/>
    <p:sldId id="269" r:id="rId9"/>
    <p:sldId id="270" r:id="rId10"/>
    <p:sldId id="268"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5B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451" autoAdjust="0"/>
  </p:normalViewPr>
  <p:slideViewPr>
    <p:cSldViewPr showGuides="1">
      <p:cViewPr varScale="1">
        <p:scale>
          <a:sx n="111" d="100"/>
          <a:sy n="111" d="100"/>
        </p:scale>
        <p:origin x="1536"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4/20/2018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4/20/2018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90188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287496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342279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43730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14600"/>
            <a:ext cx="4495800" cy="1846659"/>
          </a:xfrm>
          <a:prstGeom prst="rect">
            <a:avLst/>
          </a:prstGeom>
          <a:noFill/>
        </p:spPr>
        <p:txBody>
          <a:bodyPr wrap="square" rtlCol="0">
            <a:spAutoFit/>
          </a:bodyPr>
          <a:lstStyle/>
          <a:p>
            <a:r>
              <a:rPr lang="en-US" sz="2400" b="1" dirty="0" smtClean="0"/>
              <a:t>HDL/LDL Manual Overrides</a:t>
            </a:r>
            <a:endParaRPr lang="en-US" sz="2400" b="1" dirty="0"/>
          </a:p>
          <a:p>
            <a:r>
              <a:rPr lang="en-US" b="1" dirty="0" smtClean="0"/>
              <a:t>Wholesale Markets Subcommittee</a:t>
            </a:r>
          </a:p>
          <a:p>
            <a:endParaRPr lang="en-US" dirty="0"/>
          </a:p>
          <a:p>
            <a:r>
              <a:rPr lang="en-US" dirty="0" smtClean="0"/>
              <a:t>Sean Chang</a:t>
            </a:r>
          </a:p>
          <a:p>
            <a:r>
              <a:rPr lang="en-US" dirty="0" smtClean="0"/>
              <a:t>Market Analysis &amp; Validation</a:t>
            </a:r>
            <a:endParaRPr lang="en-US" dirty="0"/>
          </a:p>
          <a:p>
            <a:r>
              <a:rPr lang="en-US" dirty="0" smtClean="0"/>
              <a:t>5/2/2018</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sz="2400" dirty="0" smtClean="0"/>
              <a:t>Introduction</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
        <p:nvSpPr>
          <p:cNvPr id="3" name="Content Placeholder 2"/>
          <p:cNvSpPr>
            <a:spLocks noGrp="1"/>
          </p:cNvSpPr>
          <p:nvPr>
            <p:ph idx="1"/>
          </p:nvPr>
        </p:nvSpPr>
        <p:spPr>
          <a:xfrm>
            <a:off x="342900" y="852563"/>
            <a:ext cx="8534400" cy="4571999"/>
          </a:xfrm>
        </p:spPr>
        <p:txBody>
          <a:bodyPr/>
          <a:lstStyle/>
          <a:p>
            <a:r>
              <a:rPr lang="en-US" sz="2400" dirty="0" smtClean="0"/>
              <a:t>Per </a:t>
            </a:r>
            <a:r>
              <a:rPr lang="en-US" sz="2400" dirty="0"/>
              <a:t>protocol language section 6.5.7.1.13 (10):</a:t>
            </a:r>
          </a:p>
          <a:p>
            <a:pPr marL="400050" lvl="1" indent="0" algn="just">
              <a:buNone/>
            </a:pPr>
            <a:r>
              <a:rPr lang="en-US" sz="2000" i="1" dirty="0"/>
              <a:t>No sooner than sixty days after the applicable Operating Day, ERCOT shall provide to the appropriate TAC subcommittee instances of manual overrides of HDL or LDL, including the name of the Generation Resource, the reason for the override, and, as applicable, the cost as calculated in Section 6.6.3.9, Real-Time High Dispatch Limit Override Energy Payment.</a:t>
            </a:r>
          </a:p>
          <a:p>
            <a:pPr marL="0" indent="0">
              <a:buNone/>
            </a:pPr>
            <a:endParaRPr lang="en-US" dirty="0" smtClean="0"/>
          </a:p>
        </p:txBody>
      </p:sp>
    </p:spTree>
    <p:extLst>
      <p:ext uri="{BB962C8B-B14F-4D97-AF65-F5344CB8AC3E}">
        <p14:creationId xmlns:p14="http://schemas.microsoft.com/office/powerpoint/2010/main" val="1195467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sz="2400" dirty="0" smtClean="0"/>
              <a:t>Manual Override Driver</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3" name="Content Placeholder 2"/>
          <p:cNvSpPr>
            <a:spLocks noGrp="1"/>
          </p:cNvSpPr>
          <p:nvPr>
            <p:ph idx="1"/>
          </p:nvPr>
        </p:nvSpPr>
        <p:spPr>
          <a:xfrm>
            <a:off x="342900" y="990600"/>
            <a:ext cx="8534400" cy="4861717"/>
          </a:xfrm>
        </p:spPr>
        <p:txBody>
          <a:bodyPr/>
          <a:lstStyle/>
          <a:p>
            <a:r>
              <a:rPr lang="en-US" sz="2400" dirty="0" smtClean="0"/>
              <a:t>HDL/LDL </a:t>
            </a:r>
            <a:r>
              <a:rPr lang="en-US" sz="2400" dirty="0"/>
              <a:t>override </a:t>
            </a:r>
            <a:r>
              <a:rPr lang="en-US" sz="2400" dirty="0" smtClean="0"/>
              <a:t>for BASTEN_CC1_2 due </a:t>
            </a:r>
            <a:r>
              <a:rPr lang="en-US" sz="2400" dirty="0" smtClean="0"/>
              <a:t>to RLC logic causing SCED to give base points above HASL for an extended amount of time:</a:t>
            </a:r>
          </a:p>
          <a:p>
            <a:pPr lvl="1"/>
            <a:r>
              <a:rPr lang="en-US" sz="2000" dirty="0" smtClean="0"/>
              <a:t>This </a:t>
            </a:r>
            <a:r>
              <a:rPr lang="en-US" sz="2000" dirty="0" smtClean="0"/>
              <a:t>led </a:t>
            </a:r>
            <a:r>
              <a:rPr lang="en-US" sz="2000" dirty="0" smtClean="0"/>
              <a:t>to periods with the total expected generation at a value greater than the Resource’s HSL</a:t>
            </a:r>
          </a:p>
          <a:p>
            <a:pPr lvl="1"/>
            <a:r>
              <a:rPr lang="en-US" sz="2000" dirty="0" smtClean="0"/>
              <a:t>12 </a:t>
            </a:r>
            <a:r>
              <a:rPr lang="en-US" sz="2000" dirty="0"/>
              <a:t>SCED intervals </a:t>
            </a:r>
            <a:r>
              <a:rPr lang="en-US" sz="2000" dirty="0" smtClean="0"/>
              <a:t>(2/10/2018 12:00-12:55)</a:t>
            </a:r>
          </a:p>
          <a:p>
            <a:pPr lvl="1"/>
            <a:endParaRPr lang="en-US" sz="2400" dirty="0" smtClean="0"/>
          </a:p>
          <a:p>
            <a:pPr marL="0" indent="0">
              <a:buNone/>
            </a:pPr>
            <a:endParaRPr lang="en-US" sz="2400" dirty="0"/>
          </a:p>
          <a:p>
            <a:r>
              <a:rPr lang="en-US" sz="2400" dirty="0"/>
              <a:t>No costs as calculated as in Section 6.6.3.9, Real-Time High Dispatch Limit Override Energy Payment</a:t>
            </a:r>
          </a:p>
          <a:p>
            <a:endParaRPr lang="en-US" dirty="0"/>
          </a:p>
        </p:txBody>
      </p:sp>
    </p:spTree>
    <p:extLst>
      <p:ext uri="{BB962C8B-B14F-4D97-AF65-F5344CB8AC3E}">
        <p14:creationId xmlns:p14="http://schemas.microsoft.com/office/powerpoint/2010/main" val="2438819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sz="2400" dirty="0" smtClean="0"/>
              <a:t>Additional Detail</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3" name="Content Placeholder 2"/>
          <p:cNvSpPr>
            <a:spLocks noGrp="1"/>
          </p:cNvSpPr>
          <p:nvPr>
            <p:ph idx="1"/>
          </p:nvPr>
        </p:nvSpPr>
        <p:spPr>
          <a:xfrm>
            <a:off x="319896" y="914400"/>
            <a:ext cx="8534400" cy="5408409"/>
          </a:xfrm>
        </p:spPr>
        <p:txBody>
          <a:bodyPr/>
          <a:lstStyle/>
          <a:p>
            <a:r>
              <a:rPr lang="en-US" sz="2400" dirty="0" smtClean="0"/>
              <a:t>Resource had significant REGUP, RRS, and REGDN responsibilities with a narrow dispatch range between LASL and HASL</a:t>
            </a:r>
          </a:p>
          <a:p>
            <a:endParaRPr lang="en-US" sz="2400" dirty="0" smtClean="0"/>
          </a:p>
          <a:p>
            <a:r>
              <a:rPr lang="en-US" sz="2400" dirty="0" smtClean="0"/>
              <a:t>When resource was fully deployed on regulation, SCED could not dispatch resource below HASL since:</a:t>
            </a:r>
          </a:p>
          <a:p>
            <a:pPr marL="0" indent="0">
              <a:buNone/>
            </a:pPr>
            <a:r>
              <a:rPr lang="en-US" sz="2400" dirty="0" smtClean="0"/>
              <a:t>	 (Output – SCED Down Ramp * 5) &gt; HASL</a:t>
            </a:r>
          </a:p>
          <a:p>
            <a:pPr marL="0" indent="0">
              <a:buNone/>
            </a:pPr>
            <a:r>
              <a:rPr lang="en-US" sz="2400" dirty="0"/>
              <a:t>	</a:t>
            </a:r>
            <a:r>
              <a:rPr lang="en-US" sz="2400" dirty="0" smtClean="0"/>
              <a:t>SCED Down Ramp = (Telemetered Down Ramp Rate</a:t>
            </a:r>
          </a:p>
          <a:p>
            <a:pPr marL="0" indent="0">
              <a:buNone/>
            </a:pPr>
            <a:r>
              <a:rPr lang="en-US" sz="2400" dirty="0" smtClean="0"/>
              <a:t>				   – Reg. Down Responsibility / 7)</a:t>
            </a:r>
          </a:p>
          <a:p>
            <a:pPr marL="0" indent="0">
              <a:buNone/>
            </a:pPr>
            <a:endParaRPr lang="en-US" sz="2400" dirty="0" smtClean="0"/>
          </a:p>
          <a:p>
            <a:r>
              <a:rPr lang="en-US" sz="2400" dirty="0" smtClean="0"/>
              <a:t>RLC sets HDL=LDL=(Output – SCED Down Ramp * 5) and SCED ends up giving a base point greater than HASL</a:t>
            </a:r>
          </a:p>
          <a:p>
            <a:endParaRPr lang="en-US" dirty="0"/>
          </a:p>
        </p:txBody>
      </p:sp>
    </p:spTree>
    <p:extLst>
      <p:ext uri="{BB962C8B-B14F-4D97-AF65-F5344CB8AC3E}">
        <p14:creationId xmlns:p14="http://schemas.microsoft.com/office/powerpoint/2010/main" val="3848713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sz="2400" dirty="0" smtClean="0"/>
              <a:t>Observations</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3" name="Content Placeholder 2"/>
          <p:cNvSpPr>
            <a:spLocks noGrp="1"/>
          </p:cNvSpPr>
          <p:nvPr>
            <p:ph idx="1"/>
          </p:nvPr>
        </p:nvSpPr>
        <p:spPr>
          <a:xfrm>
            <a:off x="304800" y="1386682"/>
            <a:ext cx="8534400" cy="4861717"/>
          </a:xfrm>
        </p:spPr>
        <p:txBody>
          <a:bodyPr/>
          <a:lstStyle/>
          <a:p>
            <a:r>
              <a:rPr lang="en-US" sz="2400" dirty="0" smtClean="0"/>
              <a:t>Typically, this situation does not last long because dispatch returns to normal range once enough regulation has been recalled</a:t>
            </a:r>
          </a:p>
          <a:p>
            <a:r>
              <a:rPr lang="en-US" sz="2400" dirty="0" smtClean="0"/>
              <a:t>RLC logic working as designed</a:t>
            </a:r>
          </a:p>
          <a:p>
            <a:r>
              <a:rPr lang="en-US" sz="2400" dirty="0" smtClean="0"/>
              <a:t>Logic set to ensure that base point could be achieved based on ramp available to resource</a:t>
            </a:r>
          </a:p>
          <a:p>
            <a:r>
              <a:rPr lang="en-US" sz="2400" dirty="0" smtClean="0"/>
              <a:t>Lesson learned during Nodal LFC testing that led to this logic but does have flaw in this situation</a:t>
            </a:r>
          </a:p>
          <a:p>
            <a:r>
              <a:rPr lang="en-US" sz="2400" dirty="0" smtClean="0"/>
              <a:t>Currently exploring potential solutions</a:t>
            </a:r>
            <a:endParaRPr lang="en-US" sz="2400" dirty="0"/>
          </a:p>
        </p:txBody>
      </p:sp>
    </p:spTree>
    <p:extLst>
      <p:ext uri="{BB962C8B-B14F-4D97-AF65-F5344CB8AC3E}">
        <p14:creationId xmlns:p14="http://schemas.microsoft.com/office/powerpoint/2010/main" val="1506471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infopath/2007/PartnerControls"/>
    <ds:schemaRef ds:uri="http://schemas.microsoft.com/office/2006/documentManagement/types"/>
    <ds:schemaRef ds:uri="http://purl.org/dc/terms/"/>
    <ds:schemaRef ds:uri="http://purl.org/dc/elements/1.1/"/>
    <ds:schemaRef ds:uri="http://www.w3.org/XML/1998/namespace"/>
    <ds:schemaRef ds:uri="c34af464-7aa1-4edd-9be4-83dffc1cb926"/>
    <ds:schemaRef ds:uri="http://schemas.microsoft.com/office/2006/metadata/propertie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4123</TotalTime>
  <Words>261</Words>
  <Application>Microsoft Office PowerPoint</Application>
  <PresentationFormat>On-screen Show (4:3)</PresentationFormat>
  <Paragraphs>39</Paragraphs>
  <Slides>5</Slides>
  <Notes>4</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5</vt:i4>
      </vt:variant>
    </vt:vector>
  </HeadingPairs>
  <TitlesOfParts>
    <vt:vector size="10" baseType="lpstr">
      <vt:lpstr>Arial</vt:lpstr>
      <vt:lpstr>Calibri</vt:lpstr>
      <vt:lpstr>1_Custom Design</vt:lpstr>
      <vt:lpstr>Office Theme</vt:lpstr>
      <vt:lpstr>Custom Design</vt:lpstr>
      <vt:lpstr>PowerPoint Presentation</vt:lpstr>
      <vt:lpstr>Introduction</vt:lpstr>
      <vt:lpstr>Manual Override Driver</vt:lpstr>
      <vt:lpstr>Additional Detail</vt:lpstr>
      <vt:lpstr>Observations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Chang, Sean</cp:lastModifiedBy>
  <cp:revision>156</cp:revision>
  <cp:lastPrinted>2016-01-21T20:53:15Z</cp:lastPrinted>
  <dcterms:created xsi:type="dcterms:W3CDTF">2016-01-21T15:20:31Z</dcterms:created>
  <dcterms:modified xsi:type="dcterms:W3CDTF">2018-04-20T15:00:13Z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