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67" r:id="rId8"/>
    <p:sldId id="269" r:id="rId9"/>
    <p:sldId id="270" r:id="rId10"/>
    <p:sldId id="268"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51" autoAdjust="0"/>
  </p:normalViewPr>
  <p:slideViewPr>
    <p:cSldViewPr showGuides="1">
      <p:cViewPr varScale="1">
        <p:scale>
          <a:sx n="111" d="100"/>
          <a:sy n="111" d="100"/>
        </p:scale>
        <p:origin x="1536"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9018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87496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42279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43730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4495800" cy="1846659"/>
          </a:xfrm>
          <a:prstGeom prst="rect">
            <a:avLst/>
          </a:prstGeom>
          <a:noFill/>
        </p:spPr>
        <p:txBody>
          <a:bodyPr wrap="square" rtlCol="0">
            <a:spAutoFit/>
          </a:bodyPr>
          <a:lstStyle/>
          <a:p>
            <a:r>
              <a:rPr lang="en-US" sz="2400" b="1" dirty="0" smtClean="0"/>
              <a:t>HDL/LDL Manual Overrides</a:t>
            </a:r>
            <a:endParaRPr lang="en-US" sz="2400" b="1" dirty="0"/>
          </a:p>
          <a:p>
            <a:r>
              <a:rPr lang="en-US" b="1" dirty="0" smtClean="0"/>
              <a:t>Wholesale Markets Subcommittee</a:t>
            </a:r>
          </a:p>
          <a:p>
            <a:endParaRPr lang="en-US" dirty="0"/>
          </a:p>
          <a:p>
            <a:r>
              <a:rPr lang="en-US" dirty="0" smtClean="0"/>
              <a:t>Sean Chang</a:t>
            </a:r>
          </a:p>
          <a:p>
            <a:r>
              <a:rPr lang="en-US" dirty="0" smtClean="0"/>
              <a:t>Market Analysis &amp; Validation</a:t>
            </a:r>
            <a:endParaRPr lang="en-US" dirty="0"/>
          </a:p>
          <a:p>
            <a:r>
              <a:rPr lang="en-US" dirty="0" smtClean="0"/>
              <a:t>5/2/2018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smtClean="0"/>
              <a:t>Introduction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3" name="Content Placeholder 2"/>
          <p:cNvSpPr>
            <a:spLocks noGrp="1"/>
          </p:cNvSpPr>
          <p:nvPr>
            <p:ph idx="1"/>
          </p:nvPr>
        </p:nvSpPr>
        <p:spPr>
          <a:xfrm>
            <a:off x="342900" y="852563"/>
            <a:ext cx="8534400" cy="4571999"/>
          </a:xfrm>
        </p:spPr>
        <p:txBody>
          <a:bodyPr/>
          <a:lstStyle/>
          <a:p>
            <a:r>
              <a:rPr lang="en-US" sz="2400" dirty="0" smtClean="0"/>
              <a:t>Per </a:t>
            </a:r>
            <a:r>
              <a:rPr lang="en-US" sz="2400" dirty="0"/>
              <a:t>protocol language section 6.5.7.1.13 (10):</a:t>
            </a:r>
          </a:p>
          <a:p>
            <a:pPr marL="400050" lvl="1" indent="0" algn="just">
              <a:buNone/>
            </a:pPr>
            <a:r>
              <a:rPr lang="en-US" sz="2000" i="1" dirty="0"/>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6.6.3.9, Real-Time High Dispatch Limit Override Energy Payment.</a:t>
            </a:r>
          </a:p>
          <a:p>
            <a:pPr marL="0" indent="0">
              <a:buNone/>
            </a:pPr>
            <a:endParaRPr lang="en-US" dirty="0" smtClean="0"/>
          </a:p>
        </p:txBody>
      </p:sp>
    </p:spTree>
    <p:extLst>
      <p:ext uri="{BB962C8B-B14F-4D97-AF65-F5344CB8AC3E}">
        <p14:creationId xmlns:p14="http://schemas.microsoft.com/office/powerpoint/2010/main" val="1195467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smtClean="0"/>
              <a:t>Manual Override Driver</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Content Placeholder 2"/>
          <p:cNvSpPr>
            <a:spLocks noGrp="1"/>
          </p:cNvSpPr>
          <p:nvPr>
            <p:ph idx="1"/>
          </p:nvPr>
        </p:nvSpPr>
        <p:spPr>
          <a:xfrm>
            <a:off x="342900" y="990600"/>
            <a:ext cx="8534400" cy="4861717"/>
          </a:xfrm>
        </p:spPr>
        <p:txBody>
          <a:bodyPr/>
          <a:lstStyle/>
          <a:p>
            <a:r>
              <a:rPr lang="en-US" sz="2400" dirty="0" smtClean="0"/>
              <a:t>HDL/LDL </a:t>
            </a:r>
            <a:r>
              <a:rPr lang="en-US" sz="2400" dirty="0"/>
              <a:t>override </a:t>
            </a:r>
            <a:r>
              <a:rPr lang="en-US" sz="2400" dirty="0" smtClean="0"/>
              <a:t>for BASTEN_CC1_2 due </a:t>
            </a:r>
            <a:r>
              <a:rPr lang="en-US" sz="2400" dirty="0" smtClean="0"/>
              <a:t>to RLC logic causing SCED to give base points above HASL for an extended amount of time:</a:t>
            </a:r>
          </a:p>
          <a:p>
            <a:pPr lvl="1"/>
            <a:r>
              <a:rPr lang="en-US" sz="2000" dirty="0" smtClean="0"/>
              <a:t>This </a:t>
            </a:r>
            <a:r>
              <a:rPr lang="en-US" sz="2000" dirty="0" smtClean="0"/>
              <a:t>led </a:t>
            </a:r>
            <a:r>
              <a:rPr lang="en-US" sz="2000" dirty="0" smtClean="0"/>
              <a:t>to periods with the total expected generation at a value greater than the Resource’s HSL</a:t>
            </a:r>
          </a:p>
          <a:p>
            <a:pPr lvl="1"/>
            <a:r>
              <a:rPr lang="en-US" sz="2000" dirty="0" smtClean="0"/>
              <a:t>12 </a:t>
            </a:r>
            <a:r>
              <a:rPr lang="en-US" sz="2000" dirty="0"/>
              <a:t>SCED intervals </a:t>
            </a:r>
            <a:r>
              <a:rPr lang="en-US" sz="2000" dirty="0" smtClean="0"/>
              <a:t>(2/10/2018 12:00-12:55)</a:t>
            </a:r>
          </a:p>
          <a:p>
            <a:pPr lvl="1"/>
            <a:endParaRPr lang="en-US" sz="2400" dirty="0" smtClean="0"/>
          </a:p>
          <a:p>
            <a:pPr marL="0" indent="0">
              <a:buNone/>
            </a:pPr>
            <a:endParaRPr lang="en-US" sz="2400" dirty="0"/>
          </a:p>
          <a:p>
            <a:r>
              <a:rPr lang="en-US" sz="2400" dirty="0"/>
              <a:t>No costs as calculated as in Section 6.6.3.9, Real-Time High Dispatch Limit Override Energy Payment</a:t>
            </a:r>
          </a:p>
          <a:p>
            <a:endParaRPr lang="en-US" dirty="0"/>
          </a:p>
        </p:txBody>
      </p:sp>
    </p:spTree>
    <p:extLst>
      <p:ext uri="{BB962C8B-B14F-4D97-AF65-F5344CB8AC3E}">
        <p14:creationId xmlns:p14="http://schemas.microsoft.com/office/powerpoint/2010/main" val="243881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smtClean="0"/>
              <a:t>Additional Detail</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Content Placeholder 2"/>
          <p:cNvSpPr>
            <a:spLocks noGrp="1"/>
          </p:cNvSpPr>
          <p:nvPr>
            <p:ph idx="1"/>
          </p:nvPr>
        </p:nvSpPr>
        <p:spPr>
          <a:xfrm>
            <a:off x="319896" y="914400"/>
            <a:ext cx="8534400" cy="5408409"/>
          </a:xfrm>
        </p:spPr>
        <p:txBody>
          <a:bodyPr/>
          <a:lstStyle/>
          <a:p>
            <a:r>
              <a:rPr lang="en-US" sz="2400" dirty="0" smtClean="0"/>
              <a:t>Resource had significant REGUP, RRS, and REGDN responsibilities with a narrow dispatch range between LASL and HASL</a:t>
            </a:r>
          </a:p>
          <a:p>
            <a:endParaRPr lang="en-US" sz="2400" dirty="0" smtClean="0"/>
          </a:p>
          <a:p>
            <a:r>
              <a:rPr lang="en-US" sz="2400" dirty="0" smtClean="0"/>
              <a:t>When resource was fully deployed on regulation, SCED could not dispatch resource below HASL since:</a:t>
            </a:r>
          </a:p>
          <a:p>
            <a:pPr marL="0" indent="0">
              <a:buNone/>
            </a:pPr>
            <a:r>
              <a:rPr lang="en-US" sz="2400" dirty="0" smtClean="0"/>
              <a:t>	 (Output – SCED Down Ramp * 5) &gt; HASL</a:t>
            </a:r>
          </a:p>
          <a:p>
            <a:pPr marL="0" indent="0">
              <a:buNone/>
            </a:pPr>
            <a:r>
              <a:rPr lang="en-US" sz="2400" dirty="0"/>
              <a:t>	</a:t>
            </a:r>
            <a:r>
              <a:rPr lang="en-US" sz="2400" dirty="0" smtClean="0"/>
              <a:t>SCED Down Ramp = (Telemetered Down Ramp Rate</a:t>
            </a:r>
          </a:p>
          <a:p>
            <a:pPr marL="0" indent="0">
              <a:buNone/>
            </a:pPr>
            <a:r>
              <a:rPr lang="en-US" sz="2400" dirty="0" smtClean="0"/>
              <a:t>				   – Reg. Down Responsibility / 7)</a:t>
            </a:r>
          </a:p>
          <a:p>
            <a:pPr marL="0" indent="0">
              <a:buNone/>
            </a:pPr>
            <a:endParaRPr lang="en-US" sz="2400" dirty="0" smtClean="0"/>
          </a:p>
          <a:p>
            <a:r>
              <a:rPr lang="en-US" sz="2400" dirty="0" smtClean="0"/>
              <a:t>RLC sets HDL=LDL=(Output – SCED Down Ramp * 5) and SCED ends up giving a base point greater than HASL</a:t>
            </a:r>
          </a:p>
          <a:p>
            <a:endParaRPr lang="en-US" dirty="0"/>
          </a:p>
        </p:txBody>
      </p:sp>
    </p:spTree>
    <p:extLst>
      <p:ext uri="{BB962C8B-B14F-4D97-AF65-F5344CB8AC3E}">
        <p14:creationId xmlns:p14="http://schemas.microsoft.com/office/powerpoint/2010/main" val="3848713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smtClean="0"/>
              <a:t>Observations</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3" name="Content Placeholder 2"/>
          <p:cNvSpPr>
            <a:spLocks noGrp="1"/>
          </p:cNvSpPr>
          <p:nvPr>
            <p:ph idx="1"/>
          </p:nvPr>
        </p:nvSpPr>
        <p:spPr>
          <a:xfrm>
            <a:off x="304800" y="1386682"/>
            <a:ext cx="8534400" cy="4861717"/>
          </a:xfrm>
        </p:spPr>
        <p:txBody>
          <a:bodyPr/>
          <a:lstStyle/>
          <a:p>
            <a:r>
              <a:rPr lang="en-US" sz="2400" dirty="0" smtClean="0"/>
              <a:t>Typically, this situation does not last long because dispatch returns to normal range once enough regulation has been recalled</a:t>
            </a:r>
          </a:p>
          <a:p>
            <a:r>
              <a:rPr lang="en-US" sz="2400" dirty="0" smtClean="0"/>
              <a:t>RLC logic working as designed</a:t>
            </a:r>
          </a:p>
          <a:p>
            <a:r>
              <a:rPr lang="en-US" sz="2400" dirty="0" smtClean="0"/>
              <a:t>Logic set to ensure that base point could be achieved based on ramp available to resource</a:t>
            </a:r>
          </a:p>
          <a:p>
            <a:r>
              <a:rPr lang="en-US" sz="2400" dirty="0" smtClean="0"/>
              <a:t>Lesson learned during Nodal LFC testing that led to this logic but does have flaw in this situation</a:t>
            </a:r>
          </a:p>
          <a:p>
            <a:r>
              <a:rPr lang="en-US" sz="2400" dirty="0" smtClean="0"/>
              <a:t>Currently exploring potential solutions</a:t>
            </a:r>
            <a:endParaRPr lang="en-US" sz="2400" dirty="0"/>
          </a:p>
        </p:txBody>
      </p:sp>
    </p:spTree>
    <p:extLst>
      <p:ext uri="{BB962C8B-B14F-4D97-AF65-F5344CB8AC3E}">
        <p14:creationId xmlns:p14="http://schemas.microsoft.com/office/powerpoint/2010/main" val="1506471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infopath/2007/PartnerControls"/>
    <ds:schemaRef ds:uri="http://schemas.microsoft.com/office/2006/documentManagement/types"/>
    <ds:schemaRef ds:uri="http://purl.org/dc/terms/"/>
    <ds:schemaRef ds:uri="http://purl.org/dc/elements/1.1/"/>
    <ds:schemaRef ds:uri="http://www.w3.org/XML/1998/namespace"/>
    <ds:schemaRef ds:uri="c34af464-7aa1-4edd-9be4-83dffc1cb926"/>
    <ds:schemaRef ds:uri="http://schemas.microsoft.com/office/2006/metadata/properti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4123</TotalTime>
  <Words>261</Words>
  <Application>Microsoft Office PowerPoint</Application>
  <PresentationFormat>On-screen Show (4:3)</PresentationFormat>
  <Paragraphs>39</Paragraphs>
  <Slides>5</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Introduction</vt:lpstr>
      <vt:lpstr>Manual Override Driver</vt:lpstr>
      <vt:lpstr>Additional Detail</vt:lpstr>
      <vt:lpstr>Observations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Chang, Sean</cp:lastModifiedBy>
  <cp:revision>156</cp:revision>
  <cp:lastPrinted>2016-01-21T20:53:15Z</cp:lastPrinted>
  <dcterms:created xsi:type="dcterms:W3CDTF">2016-01-21T15:20:31Z</dcterms:created>
  <dcterms:modified xsi:type="dcterms:W3CDTF">2018-04-20T15:00:13Z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