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72" r:id="rId7"/>
    <p:sldId id="267" r:id="rId8"/>
    <p:sldId id="269" r:id="rId9"/>
    <p:sldId id="270" r:id="rId10"/>
    <p:sldId id="268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9" d="100"/>
          <a:sy n="99" d="100"/>
        </p:scale>
        <p:origin x="22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Transmission Project Information Tracking </a:t>
            </a:r>
            <a:endParaRPr lang="en-US" sz="2000" b="1" dirty="0">
              <a:solidFill>
                <a:schemeClr val="tx2"/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(TPIT)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the </a:t>
            </a:r>
            <a:r>
              <a:rPr lang="en-US" dirty="0" smtClean="0"/>
              <a:t>purpose of </a:t>
            </a:r>
            <a:r>
              <a:rPr lang="en-US" dirty="0" smtClean="0"/>
              <a:t>TPIT </a:t>
            </a:r>
          </a:p>
          <a:p>
            <a:r>
              <a:rPr lang="en-US" dirty="0" smtClean="0"/>
              <a:t>TPIT </a:t>
            </a:r>
            <a:r>
              <a:rPr lang="en-US" dirty="0" smtClean="0"/>
              <a:t>update process</a:t>
            </a:r>
          </a:p>
          <a:p>
            <a:r>
              <a:rPr lang="en-US" dirty="0" smtClean="0"/>
              <a:t>Final versions and posting locations</a:t>
            </a:r>
            <a:endParaRPr lang="en-US" dirty="0" smtClean="0"/>
          </a:p>
          <a:p>
            <a:r>
              <a:rPr lang="en-US" dirty="0" smtClean="0"/>
              <a:t>TPIT update schedule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92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Purpose of TPIT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926" y="914400"/>
            <a:ext cx="8534400" cy="4876800"/>
          </a:xfrm>
        </p:spPr>
        <p:txBody>
          <a:bodyPr/>
          <a:lstStyle/>
          <a:p>
            <a:pPr marL="0" indent="0">
              <a:spcBef>
                <a:spcPts val="480"/>
              </a:spcBef>
              <a:buNone/>
            </a:pPr>
            <a:r>
              <a:rPr lang="en-US" sz="2000" dirty="0"/>
              <a:t>The purpose of the ERCOT Transmission Project and Information Tracking (TPIT) is to track the status of transmission level </a:t>
            </a:r>
            <a:r>
              <a:rPr lang="en-US" sz="2000" dirty="0" smtClean="0"/>
              <a:t>projects (60kV and above) </a:t>
            </a:r>
            <a:r>
              <a:rPr lang="en-US" sz="2000" dirty="0"/>
              <a:t>that have a material impact to the flow of power in the ERCOT system. </a:t>
            </a:r>
          </a:p>
          <a:p>
            <a:pPr marL="0" indent="0">
              <a:spcBef>
                <a:spcPts val="480"/>
              </a:spcBef>
              <a:buNone/>
            </a:pPr>
            <a:endParaRPr lang="en-US" sz="2000" dirty="0"/>
          </a:p>
          <a:p>
            <a:pPr marL="0" indent="0">
              <a:spcBef>
                <a:spcPts val="480"/>
              </a:spcBef>
              <a:buNone/>
            </a:pPr>
            <a:r>
              <a:rPr lang="en-US" sz="2000" dirty="0"/>
              <a:t>The TPIT process communicates the status to the stakeholders through the TPIT workbook.  Information provided in the TPIT workbook are transmission projects </a:t>
            </a:r>
            <a:r>
              <a:rPr lang="en-US" sz="2000" dirty="0" smtClean="0"/>
              <a:t>and their information modeled </a:t>
            </a:r>
            <a:r>
              <a:rPr lang="en-US" sz="2000" dirty="0"/>
              <a:t>in </a:t>
            </a:r>
            <a:r>
              <a:rPr lang="en-US" sz="2000" dirty="0" smtClean="0"/>
              <a:t>the planning database </a:t>
            </a:r>
            <a:r>
              <a:rPr lang="en-US" sz="2000" dirty="0"/>
              <a:t>in accordance with current TSP plans as well as additional information; such as the Regional Planning Group (RPG) Review Project Tier and the review status of each project.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TPIT Update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For each update period, ERCOT will email the TPIT workbook to the SSWG distribution </a:t>
            </a:r>
            <a:r>
              <a:rPr lang="en-US" sz="2000" dirty="0" smtClean="0"/>
              <a:t>list, </a:t>
            </a:r>
            <a:r>
              <a:rPr lang="en-US" sz="2000" dirty="0"/>
              <a:t>reflecting the current state of their projects and TPIT </a:t>
            </a:r>
            <a:r>
              <a:rPr lang="en-US" sz="2000" dirty="0" smtClean="0"/>
              <a:t>information.  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In conjunction with SSWG base case building passes, each </a:t>
            </a:r>
            <a:r>
              <a:rPr lang="en-US" sz="2000" dirty="0"/>
              <a:t>TSP </a:t>
            </a:r>
            <a:r>
              <a:rPr lang="en-US" sz="2000" dirty="0" smtClean="0"/>
              <a:t>reviews TPIT and makes the appropriate TPIT </a:t>
            </a:r>
            <a:r>
              <a:rPr lang="en-US" sz="2000" dirty="0" smtClean="0"/>
              <a:t>information and </a:t>
            </a:r>
            <a:r>
              <a:rPr lang="en-US" sz="2000" dirty="0" smtClean="0"/>
              <a:t>modeling updates.  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At </a:t>
            </a:r>
            <a:r>
              <a:rPr lang="en-US" sz="2000" dirty="0"/>
              <a:t>the end of each SSWG case update/build pass, a TPIT workbook will be sent to the SSWG distribution </a:t>
            </a:r>
            <a:r>
              <a:rPr lang="en-US" sz="2000" dirty="0" smtClean="0"/>
              <a:t>list </a:t>
            </a:r>
            <a:r>
              <a:rPr lang="en-US" sz="2000" dirty="0"/>
              <a:t>that reflects any updates </a:t>
            </a:r>
            <a:r>
              <a:rPr lang="en-US" sz="2000" dirty="0" smtClean="0"/>
              <a:t>during </a:t>
            </a:r>
            <a:r>
              <a:rPr lang="en-US" sz="2000" dirty="0"/>
              <a:t>that </a:t>
            </a:r>
            <a:r>
              <a:rPr lang="en-US" sz="2000" dirty="0" smtClean="0"/>
              <a:t>pass </a:t>
            </a:r>
            <a:r>
              <a:rPr lang="en-US" sz="2000" dirty="0" smtClean="0"/>
              <a:t>and </a:t>
            </a:r>
            <a:r>
              <a:rPr lang="en-US" sz="2000" dirty="0" smtClean="0"/>
              <a:t>the SSWG cases</a:t>
            </a:r>
            <a:r>
              <a:rPr lang="en-US" sz="2000" dirty="0" smtClean="0"/>
              <a:t>. 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570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TPIT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u="sng" dirty="0" smtClean="0"/>
              <a:t>TPIT with Cost</a:t>
            </a:r>
          </a:p>
          <a:p>
            <a:pPr marL="0" indent="0">
              <a:buNone/>
            </a:pPr>
            <a:r>
              <a:rPr lang="en-US" sz="2000" dirty="0" smtClean="0"/>
              <a:t>Distributed by email to SSWG listserv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 smtClean="0"/>
              <a:t>TPIT without Cost</a:t>
            </a:r>
          </a:p>
          <a:p>
            <a:pPr marL="0" indent="0">
              <a:buNone/>
            </a:pPr>
            <a:r>
              <a:rPr lang="en-US" sz="2000" dirty="0" smtClean="0"/>
              <a:t>From </a:t>
            </a:r>
            <a:r>
              <a:rPr lang="en-US" sz="2000" dirty="0"/>
              <a:t>the final TPIT, the TPIT without </a:t>
            </a:r>
            <a:r>
              <a:rPr lang="en-US" sz="2000" dirty="0" smtClean="0"/>
              <a:t>Cost </a:t>
            </a:r>
            <a:r>
              <a:rPr lang="en-US" sz="2000" dirty="0"/>
              <a:t>workbook </a:t>
            </a:r>
            <a:r>
              <a:rPr lang="en-US" sz="2000" dirty="0" smtClean="0"/>
              <a:t>is </a:t>
            </a:r>
            <a:r>
              <a:rPr lang="en-US" sz="2000" dirty="0"/>
              <a:t>created that includes the Cost Summary </a:t>
            </a:r>
            <a:r>
              <a:rPr lang="en-US" sz="2000" dirty="0" smtClean="0"/>
              <a:t>Report and is </a:t>
            </a:r>
            <a:r>
              <a:rPr lang="en-US" sz="2000" dirty="0"/>
              <a:t>posted on the ERCOT website under Grid Information and Planning.  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843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TPIT Timeline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TPIT updates are performed in accordance with the SSWG schedule for updating/building steady-state cases. </a:t>
            </a:r>
            <a:endParaRPr lang="en-US" sz="2000" dirty="0" smtClean="0"/>
          </a:p>
          <a:p>
            <a:pPr marL="0" indent="0">
              <a:buNone/>
            </a:pPr>
            <a:endParaRPr lang="en-US" altLang="en-US" sz="20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2000" dirty="0"/>
              <a:t>The schedule below shows the approximate SSWG case update/build cycle. 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410021"/>
              </p:ext>
            </p:extLst>
          </p:nvPr>
        </p:nvGraphicFramePr>
        <p:xfrm>
          <a:off x="1676400" y="2895600"/>
          <a:ext cx="5320665" cy="2411571"/>
        </p:xfrm>
        <a:graphic>
          <a:graphicData uri="http://schemas.openxmlformats.org/drawingml/2006/table">
            <a:tbl>
              <a:tblPr firstCol="1" bandRow="1" bandCol="1">
                <a:tableStyleId>{5C22544A-7EE6-4342-B048-85BDC9FD1C3A}</a:tableStyleId>
              </a:tblPr>
              <a:tblGrid>
                <a:gridCol w="1736090"/>
                <a:gridCol w="1194858"/>
                <a:gridCol w="146262"/>
                <a:gridCol w="927100"/>
                <a:gridCol w="121497"/>
                <a:gridCol w="1194858"/>
              </a:tblGrid>
              <a:tr h="3859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TPIT Workbooks distributed by ERCOT: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effectLst/>
                        </a:rPr>
                        <a:t>January 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effectLst/>
                        </a:rPr>
                        <a:t>March 1</a:t>
                      </a:r>
                      <a:endParaRPr lang="en-US" sz="10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effectLst/>
                        </a:rPr>
                        <a:t>August</a:t>
                      </a:r>
                      <a:r>
                        <a:rPr lang="en-US" sz="1000" baseline="0" dirty="0" smtClean="0">
                          <a:effectLst/>
                        </a:rPr>
                        <a:t> 1</a:t>
                      </a:r>
                      <a:endParaRPr lang="en-US" sz="10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  <a:tr h="38227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TSP Update </a:t>
                      </a:r>
                      <a:r>
                        <a:rPr lang="en-US" sz="1000" dirty="0" smtClean="0">
                          <a:effectLst/>
                        </a:rPr>
                        <a:t>modeling</a:t>
                      </a:r>
                      <a:r>
                        <a:rPr lang="en-US" sz="1000" baseline="0" dirty="0" smtClean="0">
                          <a:effectLst/>
                        </a:rPr>
                        <a:t> </a:t>
                      </a:r>
                      <a:r>
                        <a:rPr lang="en-US" sz="1000" dirty="0" smtClean="0">
                          <a:effectLst/>
                        </a:rPr>
                        <a:t>and </a:t>
                      </a:r>
                      <a:r>
                        <a:rPr lang="en-US" sz="1000" dirty="0">
                          <a:effectLst/>
                        </a:rPr>
                        <a:t>TPIT Data :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effectLst/>
                        </a:rPr>
                        <a:t>As needed during SSWG case update/build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369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TPIT In-service Date: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>
                          <a:effectLst/>
                        </a:rPr>
                        <a:t>February 1</a:t>
                      </a:r>
                      <a:endParaRPr lang="en-US" sz="10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>
                          <a:effectLst/>
                        </a:rPr>
                        <a:t>June 1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effectLst/>
                        </a:rPr>
                        <a:t>October 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SSWG Case Update/Build Complete: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4" gridSpan="2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effectLst/>
                        </a:rPr>
                        <a:t>March </a:t>
                      </a:r>
                      <a:r>
                        <a:rPr lang="en-US" sz="1000" dirty="0" smtClean="0">
                          <a:effectLst/>
                        </a:rPr>
                        <a:t>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effectLst/>
                        </a:rPr>
                        <a:t>July </a:t>
                      </a:r>
                      <a:r>
                        <a:rPr lang="en-US" sz="1000" dirty="0" smtClean="0">
                          <a:effectLst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000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1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effectLst/>
                        </a:rPr>
                        <a:t>October </a:t>
                      </a:r>
                      <a:r>
                        <a:rPr lang="en-US" sz="1000" dirty="0" smtClean="0">
                          <a:effectLst/>
                        </a:rPr>
                        <a:t>15</a:t>
                      </a:r>
                      <a:endParaRPr lang="en-US" sz="1000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797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Final TPIT sent to </a:t>
                      </a:r>
                      <a:r>
                        <a:rPr lang="en-US" sz="1000" dirty="0" smtClean="0">
                          <a:effectLst/>
                        </a:rPr>
                        <a:t>TSPs: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513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ERCOT Publish </a:t>
                      </a:r>
                      <a:r>
                        <a:rPr lang="en-US" sz="1000" dirty="0" smtClean="0">
                          <a:effectLst/>
                        </a:rPr>
                        <a:t>No Costs TPIT </a:t>
                      </a:r>
                      <a:r>
                        <a:rPr lang="en-US" sz="1000" dirty="0">
                          <a:effectLst/>
                        </a:rPr>
                        <a:t>to </a:t>
                      </a:r>
                      <a:r>
                        <a:rPr lang="en-US" sz="1000" dirty="0" smtClean="0">
                          <a:effectLst/>
                        </a:rPr>
                        <a:t>ERCOT.com: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11535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www.w3.org/XML/1998/namespace"/>
    <ds:schemaRef ds:uri="http://purl.org/dc/terms/"/>
    <ds:schemaRef ds:uri="http://purl.org/dc/elements/1.1/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783</TotalTime>
  <Words>358</Words>
  <Application>Microsoft Office PowerPoint</Application>
  <PresentationFormat>On-screen Show (4:3)</PresentationFormat>
  <Paragraphs>53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Goals</vt:lpstr>
      <vt:lpstr>Purpose of TPIT</vt:lpstr>
      <vt:lpstr>TPIT Update Process</vt:lpstr>
      <vt:lpstr>Final TPIT</vt:lpstr>
      <vt:lpstr>TPIT Timeline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Williams, Leslie</cp:lastModifiedBy>
  <cp:revision>46</cp:revision>
  <cp:lastPrinted>2016-01-21T20:53:15Z</cp:lastPrinted>
  <dcterms:created xsi:type="dcterms:W3CDTF">2016-01-21T15:20:31Z</dcterms:created>
  <dcterms:modified xsi:type="dcterms:W3CDTF">2018-04-23T22:51:23Z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